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88" r:id="rId2"/>
    <p:sldMasterId id="2147483701" r:id="rId3"/>
  </p:sldMasterIdLst>
  <p:notesMasterIdLst>
    <p:notesMasterId r:id="rId85"/>
  </p:notesMasterIdLst>
  <p:handoutMasterIdLst>
    <p:handoutMasterId r:id="rId86"/>
  </p:handoutMasterIdLst>
  <p:sldIdLst>
    <p:sldId id="256" r:id="rId4"/>
    <p:sldId id="372" r:id="rId5"/>
    <p:sldId id="376" r:id="rId6"/>
    <p:sldId id="377" r:id="rId7"/>
    <p:sldId id="430" r:id="rId8"/>
    <p:sldId id="431" r:id="rId9"/>
    <p:sldId id="489" r:id="rId10"/>
    <p:sldId id="379" r:id="rId11"/>
    <p:sldId id="378" r:id="rId12"/>
    <p:sldId id="432" r:id="rId13"/>
    <p:sldId id="380" r:id="rId14"/>
    <p:sldId id="381" r:id="rId15"/>
    <p:sldId id="382" r:id="rId16"/>
    <p:sldId id="383" r:id="rId17"/>
    <p:sldId id="397" r:id="rId18"/>
    <p:sldId id="398" r:id="rId19"/>
    <p:sldId id="399" r:id="rId20"/>
    <p:sldId id="400" r:id="rId21"/>
    <p:sldId id="401" r:id="rId22"/>
    <p:sldId id="484" r:id="rId23"/>
    <p:sldId id="402" r:id="rId24"/>
    <p:sldId id="403" r:id="rId25"/>
    <p:sldId id="404" r:id="rId26"/>
    <p:sldId id="415" r:id="rId27"/>
    <p:sldId id="406" r:id="rId28"/>
    <p:sldId id="414" r:id="rId29"/>
    <p:sldId id="434" r:id="rId30"/>
    <p:sldId id="498" r:id="rId31"/>
    <p:sldId id="437" r:id="rId32"/>
    <p:sldId id="490" r:id="rId33"/>
    <p:sldId id="491" r:id="rId34"/>
    <p:sldId id="492" r:id="rId35"/>
    <p:sldId id="493" r:id="rId36"/>
    <p:sldId id="494" r:id="rId37"/>
    <p:sldId id="495" r:id="rId38"/>
    <p:sldId id="496" r:id="rId39"/>
    <p:sldId id="497" r:id="rId40"/>
    <p:sldId id="416" r:id="rId41"/>
    <p:sldId id="417" r:id="rId42"/>
    <p:sldId id="435" r:id="rId43"/>
    <p:sldId id="418" r:id="rId44"/>
    <p:sldId id="419" r:id="rId45"/>
    <p:sldId id="420" r:id="rId46"/>
    <p:sldId id="422" r:id="rId47"/>
    <p:sldId id="500" r:id="rId48"/>
    <p:sldId id="423" r:id="rId49"/>
    <p:sldId id="488" r:id="rId50"/>
    <p:sldId id="499" r:id="rId51"/>
    <p:sldId id="502" r:id="rId52"/>
    <p:sldId id="503" r:id="rId53"/>
    <p:sldId id="504" r:id="rId54"/>
    <p:sldId id="506" r:id="rId55"/>
    <p:sldId id="507" r:id="rId56"/>
    <p:sldId id="508" r:id="rId57"/>
    <p:sldId id="509" r:id="rId58"/>
    <p:sldId id="456" r:id="rId59"/>
    <p:sldId id="510" r:id="rId60"/>
    <p:sldId id="457" r:id="rId61"/>
    <p:sldId id="469" r:id="rId62"/>
    <p:sldId id="513" r:id="rId63"/>
    <p:sldId id="464" r:id="rId64"/>
    <p:sldId id="512" r:id="rId65"/>
    <p:sldId id="473" r:id="rId66"/>
    <p:sldId id="514" r:id="rId67"/>
    <p:sldId id="479" r:id="rId68"/>
    <p:sldId id="480" r:id="rId69"/>
    <p:sldId id="477" r:id="rId70"/>
    <p:sldId id="515" r:id="rId71"/>
    <p:sldId id="474" r:id="rId72"/>
    <p:sldId id="518" r:id="rId73"/>
    <p:sldId id="470" r:id="rId74"/>
    <p:sldId id="520" r:id="rId75"/>
    <p:sldId id="461" r:id="rId76"/>
    <p:sldId id="521" r:id="rId77"/>
    <p:sldId id="524" r:id="rId78"/>
    <p:sldId id="522" r:id="rId79"/>
    <p:sldId id="462" r:id="rId80"/>
    <p:sldId id="523" r:id="rId81"/>
    <p:sldId id="472" r:id="rId82"/>
    <p:sldId id="481" r:id="rId83"/>
    <p:sldId id="409" r:id="rId84"/>
  </p:sldIdLst>
  <p:sldSz cx="12801600" cy="9601200" type="A3"/>
  <p:notesSz cx="6669088" cy="9928225"/>
  <p:defaultTextStyle>
    <a:defPPr>
      <a:defRPr lang="el-GR"/>
    </a:defPPr>
    <a:lvl1pPr marL="0" algn="l" defTabSz="1280087" rtl="0" eaLnBrk="1" latinLnBrk="0" hangingPunct="1">
      <a:defRPr sz="2500" kern="1200">
        <a:solidFill>
          <a:schemeClr val="tx1"/>
        </a:solidFill>
        <a:latin typeface="+mn-lt"/>
        <a:ea typeface="+mn-ea"/>
        <a:cs typeface="+mn-cs"/>
      </a:defRPr>
    </a:lvl1pPr>
    <a:lvl2pPr marL="640044" algn="l" defTabSz="1280087" rtl="0" eaLnBrk="1" latinLnBrk="0" hangingPunct="1">
      <a:defRPr sz="2500" kern="1200">
        <a:solidFill>
          <a:schemeClr val="tx1"/>
        </a:solidFill>
        <a:latin typeface="+mn-lt"/>
        <a:ea typeface="+mn-ea"/>
        <a:cs typeface="+mn-cs"/>
      </a:defRPr>
    </a:lvl2pPr>
    <a:lvl3pPr marL="1280087" algn="l" defTabSz="1280087" rtl="0" eaLnBrk="1" latinLnBrk="0" hangingPunct="1">
      <a:defRPr sz="2500" kern="1200">
        <a:solidFill>
          <a:schemeClr val="tx1"/>
        </a:solidFill>
        <a:latin typeface="+mn-lt"/>
        <a:ea typeface="+mn-ea"/>
        <a:cs typeface="+mn-cs"/>
      </a:defRPr>
    </a:lvl3pPr>
    <a:lvl4pPr marL="1920131" algn="l" defTabSz="1280087" rtl="0" eaLnBrk="1" latinLnBrk="0" hangingPunct="1">
      <a:defRPr sz="2500" kern="1200">
        <a:solidFill>
          <a:schemeClr val="tx1"/>
        </a:solidFill>
        <a:latin typeface="+mn-lt"/>
        <a:ea typeface="+mn-ea"/>
        <a:cs typeface="+mn-cs"/>
      </a:defRPr>
    </a:lvl4pPr>
    <a:lvl5pPr marL="2560175" algn="l" defTabSz="1280087" rtl="0" eaLnBrk="1" latinLnBrk="0" hangingPunct="1">
      <a:defRPr sz="2500" kern="1200">
        <a:solidFill>
          <a:schemeClr val="tx1"/>
        </a:solidFill>
        <a:latin typeface="+mn-lt"/>
        <a:ea typeface="+mn-ea"/>
        <a:cs typeface="+mn-cs"/>
      </a:defRPr>
    </a:lvl5pPr>
    <a:lvl6pPr marL="3200217" algn="l" defTabSz="1280087" rtl="0" eaLnBrk="1" latinLnBrk="0" hangingPunct="1">
      <a:defRPr sz="2500" kern="1200">
        <a:solidFill>
          <a:schemeClr val="tx1"/>
        </a:solidFill>
        <a:latin typeface="+mn-lt"/>
        <a:ea typeface="+mn-ea"/>
        <a:cs typeface="+mn-cs"/>
      </a:defRPr>
    </a:lvl6pPr>
    <a:lvl7pPr marL="3840261" algn="l" defTabSz="1280087" rtl="0" eaLnBrk="1" latinLnBrk="0" hangingPunct="1">
      <a:defRPr sz="2500" kern="1200">
        <a:solidFill>
          <a:schemeClr val="tx1"/>
        </a:solidFill>
        <a:latin typeface="+mn-lt"/>
        <a:ea typeface="+mn-ea"/>
        <a:cs typeface="+mn-cs"/>
      </a:defRPr>
    </a:lvl7pPr>
    <a:lvl8pPr marL="4480304" algn="l" defTabSz="1280087" rtl="0" eaLnBrk="1" latinLnBrk="0" hangingPunct="1">
      <a:defRPr sz="2500" kern="1200">
        <a:solidFill>
          <a:schemeClr val="tx1"/>
        </a:solidFill>
        <a:latin typeface="+mn-lt"/>
        <a:ea typeface="+mn-ea"/>
        <a:cs typeface="+mn-cs"/>
      </a:defRPr>
    </a:lvl8pPr>
    <a:lvl9pPr marL="5120348" algn="l" defTabSz="1280087"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3EFC5"/>
    <a:srgbClr val="99FF33"/>
    <a:srgbClr val="FFFFCC"/>
    <a:srgbClr val="F6F4FE"/>
    <a:srgbClr val="CDCDFF"/>
    <a:srgbClr val="0A5A12"/>
    <a:srgbClr val="108A1F"/>
    <a:srgbClr val="DEA900"/>
    <a:srgbClr val="A8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94472" autoAdjust="0"/>
  </p:normalViewPr>
  <p:slideViewPr>
    <p:cSldViewPr>
      <p:cViewPr>
        <p:scale>
          <a:sx n="80" d="100"/>
          <a:sy n="80" d="100"/>
        </p:scale>
        <p:origin x="-6" y="360"/>
      </p:cViewPr>
      <p:guideLst>
        <p:guide orient="horz" pos="3024"/>
        <p:guide pos="4032"/>
      </p:guideLst>
    </p:cSldViewPr>
  </p:slideViewPr>
  <p:outlineViewPr>
    <p:cViewPr>
      <p:scale>
        <a:sx n="33" d="100"/>
        <a:sy n="33" d="100"/>
      </p:scale>
      <p:origin x="0" y="19470"/>
    </p:cViewPr>
  </p:outlineViewPr>
  <p:notesTextViewPr>
    <p:cViewPr>
      <p:scale>
        <a:sx n="100" d="100"/>
        <a:sy n="100" d="100"/>
      </p:scale>
      <p:origin x="0" y="0"/>
    </p:cViewPr>
  </p:notesTextViewPr>
  <p:sorterViewPr>
    <p:cViewPr>
      <p:scale>
        <a:sx n="70" d="100"/>
        <a:sy n="70" d="100"/>
      </p:scale>
      <p:origin x="0" y="8021"/>
    </p:cViewPr>
  </p:sorterViewPr>
  <p:notesViewPr>
    <p:cSldViewPr>
      <p:cViewPr varScale="1">
        <p:scale>
          <a:sx n="60" d="100"/>
          <a:sy n="60" d="100"/>
        </p:scale>
        <p:origin x="-2538" y="-90"/>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2"/>
          </a:xfrm>
          <a:prstGeom prst="rect">
            <a:avLst/>
          </a:prstGeom>
        </p:spPr>
        <p:txBody>
          <a:bodyPr vert="horz" lIns="91433" tIns="45716" rIns="91433" bIns="45716" rtlCol="0"/>
          <a:lstStyle>
            <a:lvl1pPr algn="l">
              <a:defRPr sz="1200"/>
            </a:lvl1pPr>
          </a:lstStyle>
          <a:p>
            <a:endParaRPr lang="el-GR"/>
          </a:p>
        </p:txBody>
      </p:sp>
      <p:sp>
        <p:nvSpPr>
          <p:cNvPr id="3" name="Date Placeholder 2"/>
          <p:cNvSpPr>
            <a:spLocks noGrp="1"/>
          </p:cNvSpPr>
          <p:nvPr>
            <p:ph type="dt" sz="quarter" idx="1"/>
          </p:nvPr>
        </p:nvSpPr>
        <p:spPr>
          <a:xfrm>
            <a:off x="3777607" y="0"/>
            <a:ext cx="2889938" cy="496412"/>
          </a:xfrm>
          <a:prstGeom prst="rect">
            <a:avLst/>
          </a:prstGeom>
        </p:spPr>
        <p:txBody>
          <a:bodyPr vert="horz" lIns="91433" tIns="45716" rIns="91433" bIns="45716" rtlCol="0"/>
          <a:lstStyle>
            <a:lvl1pPr algn="r">
              <a:defRPr sz="1200"/>
            </a:lvl1pPr>
          </a:lstStyle>
          <a:p>
            <a:fld id="{BDDDB5CC-8F9D-4E63-B298-36D95F855DC6}" type="datetimeFigureOut">
              <a:rPr lang="el-GR" smtClean="0"/>
              <a:pPr/>
              <a:t>29/9/2014</a:t>
            </a:fld>
            <a:endParaRPr lang="el-GR"/>
          </a:p>
        </p:txBody>
      </p:sp>
      <p:sp>
        <p:nvSpPr>
          <p:cNvPr id="4" name="Footer Placeholder 3"/>
          <p:cNvSpPr>
            <a:spLocks noGrp="1"/>
          </p:cNvSpPr>
          <p:nvPr>
            <p:ph type="ftr" sz="quarter" idx="2"/>
          </p:nvPr>
        </p:nvSpPr>
        <p:spPr>
          <a:xfrm>
            <a:off x="0" y="9430092"/>
            <a:ext cx="2889938" cy="496412"/>
          </a:xfrm>
          <a:prstGeom prst="rect">
            <a:avLst/>
          </a:prstGeom>
        </p:spPr>
        <p:txBody>
          <a:bodyPr vert="horz" lIns="91433" tIns="45716" rIns="91433" bIns="45716" rtlCol="0" anchor="b"/>
          <a:lstStyle>
            <a:lvl1pPr algn="l">
              <a:defRPr sz="1200"/>
            </a:lvl1pPr>
          </a:lstStyle>
          <a:p>
            <a:endParaRPr lang="el-GR"/>
          </a:p>
        </p:txBody>
      </p:sp>
      <p:sp>
        <p:nvSpPr>
          <p:cNvPr id="5" name="Slide Number Placeholder 4"/>
          <p:cNvSpPr>
            <a:spLocks noGrp="1"/>
          </p:cNvSpPr>
          <p:nvPr>
            <p:ph type="sldNum" sz="quarter" idx="3"/>
          </p:nvPr>
        </p:nvSpPr>
        <p:spPr>
          <a:xfrm>
            <a:off x="3777607" y="9430092"/>
            <a:ext cx="2889938" cy="496412"/>
          </a:xfrm>
          <a:prstGeom prst="rect">
            <a:avLst/>
          </a:prstGeom>
        </p:spPr>
        <p:txBody>
          <a:bodyPr vert="horz" lIns="91433" tIns="45716" rIns="91433" bIns="45716" rtlCol="0" anchor="b"/>
          <a:lstStyle>
            <a:lvl1pPr algn="r">
              <a:defRPr sz="1200"/>
            </a:lvl1pPr>
          </a:lstStyle>
          <a:p>
            <a:fld id="{EF396E8A-4F67-401B-809E-E6D54F243759}" type="slidenum">
              <a:rPr lang="el-GR" smtClean="0"/>
              <a:pPr/>
              <a:t>‹#›</a:t>
            </a:fld>
            <a:endParaRPr lang="el-GR"/>
          </a:p>
        </p:txBody>
      </p:sp>
    </p:spTree>
    <p:extLst>
      <p:ext uri="{BB962C8B-B14F-4D97-AF65-F5344CB8AC3E}">
        <p14:creationId xmlns:p14="http://schemas.microsoft.com/office/powerpoint/2010/main" xmlns="" val="2841685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2"/>
          </a:xfrm>
          <a:prstGeom prst="rect">
            <a:avLst/>
          </a:prstGeom>
        </p:spPr>
        <p:txBody>
          <a:bodyPr vert="horz" lIns="91433" tIns="45716" rIns="91433" bIns="45716" rtlCol="0"/>
          <a:lstStyle>
            <a:lvl1pPr algn="l">
              <a:defRPr sz="1200"/>
            </a:lvl1pPr>
          </a:lstStyle>
          <a:p>
            <a:endParaRPr lang="el-GR"/>
          </a:p>
        </p:txBody>
      </p:sp>
      <p:sp>
        <p:nvSpPr>
          <p:cNvPr id="3" name="Date Placeholder 2"/>
          <p:cNvSpPr>
            <a:spLocks noGrp="1"/>
          </p:cNvSpPr>
          <p:nvPr>
            <p:ph type="dt" idx="1"/>
          </p:nvPr>
        </p:nvSpPr>
        <p:spPr>
          <a:xfrm>
            <a:off x="3777607" y="0"/>
            <a:ext cx="2889938" cy="496412"/>
          </a:xfrm>
          <a:prstGeom prst="rect">
            <a:avLst/>
          </a:prstGeom>
        </p:spPr>
        <p:txBody>
          <a:bodyPr vert="horz" lIns="91433" tIns="45716" rIns="91433" bIns="45716" rtlCol="0"/>
          <a:lstStyle>
            <a:lvl1pPr algn="r">
              <a:defRPr sz="1200"/>
            </a:lvl1pPr>
          </a:lstStyle>
          <a:p>
            <a:fld id="{46E2C37C-7F21-448C-BB60-39228160625A}" type="datetimeFigureOut">
              <a:rPr lang="el-GR" smtClean="0"/>
              <a:pPr/>
              <a:t>29/9/2014</a:t>
            </a:fld>
            <a:endParaRPr lang="el-GR"/>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433" tIns="45716" rIns="91433" bIns="45716" rtlCol="0" anchor="ctr"/>
          <a:lstStyle/>
          <a:p>
            <a:endParaRPr lang="el-GR"/>
          </a:p>
        </p:txBody>
      </p:sp>
      <p:sp>
        <p:nvSpPr>
          <p:cNvPr id="5" name="Notes Placeholder 4"/>
          <p:cNvSpPr>
            <a:spLocks noGrp="1"/>
          </p:cNvSpPr>
          <p:nvPr>
            <p:ph type="body" sz="quarter" idx="3"/>
          </p:nvPr>
        </p:nvSpPr>
        <p:spPr>
          <a:xfrm>
            <a:off x="666909" y="4715908"/>
            <a:ext cx="5335270" cy="4467702"/>
          </a:xfrm>
          <a:prstGeom prst="rect">
            <a:avLst/>
          </a:prstGeom>
        </p:spPr>
        <p:txBody>
          <a:bodyPr vert="horz" lIns="91433" tIns="45716" rIns="91433"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30092"/>
            <a:ext cx="2889938" cy="496412"/>
          </a:xfrm>
          <a:prstGeom prst="rect">
            <a:avLst/>
          </a:prstGeom>
        </p:spPr>
        <p:txBody>
          <a:bodyPr vert="horz" lIns="91433" tIns="45716" rIns="91433" bIns="45716" rtlCol="0" anchor="b"/>
          <a:lstStyle>
            <a:lvl1pPr algn="l">
              <a:defRPr sz="1200"/>
            </a:lvl1pPr>
          </a:lstStyle>
          <a:p>
            <a:endParaRPr lang="el-GR"/>
          </a:p>
        </p:txBody>
      </p:sp>
      <p:sp>
        <p:nvSpPr>
          <p:cNvPr id="7" name="Slide Number Placeholder 6"/>
          <p:cNvSpPr>
            <a:spLocks noGrp="1"/>
          </p:cNvSpPr>
          <p:nvPr>
            <p:ph type="sldNum" sz="quarter" idx="5"/>
          </p:nvPr>
        </p:nvSpPr>
        <p:spPr>
          <a:xfrm>
            <a:off x="3777607" y="9430092"/>
            <a:ext cx="2889938" cy="496412"/>
          </a:xfrm>
          <a:prstGeom prst="rect">
            <a:avLst/>
          </a:prstGeom>
        </p:spPr>
        <p:txBody>
          <a:bodyPr vert="horz" lIns="91433" tIns="45716" rIns="91433" bIns="45716" rtlCol="0" anchor="b"/>
          <a:lstStyle>
            <a:lvl1pPr algn="r">
              <a:defRPr sz="1200"/>
            </a:lvl1pPr>
          </a:lstStyle>
          <a:p>
            <a:fld id="{1E81F32E-8797-40AB-803C-CAE0D3142054}" type="slidenum">
              <a:rPr lang="el-GR" smtClean="0"/>
              <a:pPr/>
              <a:t>‹#›</a:t>
            </a:fld>
            <a:endParaRPr lang="el-GR"/>
          </a:p>
        </p:txBody>
      </p:sp>
    </p:spTree>
    <p:extLst>
      <p:ext uri="{BB962C8B-B14F-4D97-AF65-F5344CB8AC3E}">
        <p14:creationId xmlns:p14="http://schemas.microsoft.com/office/powerpoint/2010/main" xmlns="" val="2129398048"/>
      </p:ext>
    </p:extLst>
  </p:cSld>
  <p:clrMap bg1="lt1" tx1="dk1" bg2="lt2" tx2="dk2" accent1="accent1" accent2="accent2" accent3="accent3" accent4="accent4" accent5="accent5" accent6="accent6" hlink="hlink" folHlink="folHlink"/>
  <p:notesStyle>
    <a:lvl1pPr marL="0" algn="l" defTabSz="1280087" rtl="0" eaLnBrk="1" latinLnBrk="0" hangingPunct="1">
      <a:defRPr sz="1700" kern="1200">
        <a:solidFill>
          <a:schemeClr val="tx1"/>
        </a:solidFill>
        <a:latin typeface="+mn-lt"/>
        <a:ea typeface="+mn-ea"/>
        <a:cs typeface="+mn-cs"/>
      </a:defRPr>
    </a:lvl1pPr>
    <a:lvl2pPr marL="640044" algn="l" defTabSz="1280087" rtl="0" eaLnBrk="1" latinLnBrk="0" hangingPunct="1">
      <a:defRPr sz="1700" kern="1200">
        <a:solidFill>
          <a:schemeClr val="tx1"/>
        </a:solidFill>
        <a:latin typeface="+mn-lt"/>
        <a:ea typeface="+mn-ea"/>
        <a:cs typeface="+mn-cs"/>
      </a:defRPr>
    </a:lvl2pPr>
    <a:lvl3pPr marL="1280087" algn="l" defTabSz="1280087" rtl="0" eaLnBrk="1" latinLnBrk="0" hangingPunct="1">
      <a:defRPr sz="1700" kern="1200">
        <a:solidFill>
          <a:schemeClr val="tx1"/>
        </a:solidFill>
        <a:latin typeface="+mn-lt"/>
        <a:ea typeface="+mn-ea"/>
        <a:cs typeface="+mn-cs"/>
      </a:defRPr>
    </a:lvl3pPr>
    <a:lvl4pPr marL="1920131" algn="l" defTabSz="1280087" rtl="0" eaLnBrk="1" latinLnBrk="0" hangingPunct="1">
      <a:defRPr sz="1700" kern="1200">
        <a:solidFill>
          <a:schemeClr val="tx1"/>
        </a:solidFill>
        <a:latin typeface="+mn-lt"/>
        <a:ea typeface="+mn-ea"/>
        <a:cs typeface="+mn-cs"/>
      </a:defRPr>
    </a:lvl4pPr>
    <a:lvl5pPr marL="2560175" algn="l" defTabSz="1280087" rtl="0" eaLnBrk="1" latinLnBrk="0" hangingPunct="1">
      <a:defRPr sz="1700" kern="1200">
        <a:solidFill>
          <a:schemeClr val="tx1"/>
        </a:solidFill>
        <a:latin typeface="+mn-lt"/>
        <a:ea typeface="+mn-ea"/>
        <a:cs typeface="+mn-cs"/>
      </a:defRPr>
    </a:lvl5pPr>
    <a:lvl6pPr marL="3200217" algn="l" defTabSz="1280087" rtl="0" eaLnBrk="1" latinLnBrk="0" hangingPunct="1">
      <a:defRPr sz="1700" kern="1200">
        <a:solidFill>
          <a:schemeClr val="tx1"/>
        </a:solidFill>
        <a:latin typeface="+mn-lt"/>
        <a:ea typeface="+mn-ea"/>
        <a:cs typeface="+mn-cs"/>
      </a:defRPr>
    </a:lvl6pPr>
    <a:lvl7pPr marL="3840261" algn="l" defTabSz="1280087" rtl="0" eaLnBrk="1" latinLnBrk="0" hangingPunct="1">
      <a:defRPr sz="1700" kern="1200">
        <a:solidFill>
          <a:schemeClr val="tx1"/>
        </a:solidFill>
        <a:latin typeface="+mn-lt"/>
        <a:ea typeface="+mn-ea"/>
        <a:cs typeface="+mn-cs"/>
      </a:defRPr>
    </a:lvl7pPr>
    <a:lvl8pPr marL="4480304" algn="l" defTabSz="1280087" rtl="0" eaLnBrk="1" latinLnBrk="0" hangingPunct="1">
      <a:defRPr sz="1700" kern="1200">
        <a:solidFill>
          <a:schemeClr val="tx1"/>
        </a:solidFill>
        <a:latin typeface="+mn-lt"/>
        <a:ea typeface="+mn-ea"/>
        <a:cs typeface="+mn-cs"/>
      </a:defRPr>
    </a:lvl8pPr>
    <a:lvl9pPr marL="5120348" algn="l" defTabSz="1280087"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mapping definition process contains the Schema Matching, the Uri Generation Specification and the Terminology Mapping sub-processes. </a:t>
            </a:r>
            <a:endParaRPr lang="el-GR" sz="1200" kern="1200" smtClean="0">
              <a:solidFill>
                <a:schemeClr val="tx1"/>
              </a:solidFill>
              <a:effectLst/>
              <a:latin typeface="+mn-lt"/>
              <a:ea typeface="+mn-ea"/>
              <a:cs typeface="+mn-cs"/>
            </a:endParaRPr>
          </a:p>
          <a:p>
            <a:endParaRPr lang="el-GR"/>
          </a:p>
        </p:txBody>
      </p:sp>
      <p:sp>
        <p:nvSpPr>
          <p:cNvPr id="4" name="Slide Number Placeholder 3"/>
          <p:cNvSpPr>
            <a:spLocks noGrp="1"/>
          </p:cNvSpPr>
          <p:nvPr>
            <p:ph type="sldNum" sz="quarter" idx="10"/>
          </p:nvPr>
        </p:nvSpPr>
        <p:spPr/>
        <p:txBody>
          <a:bodyPr/>
          <a:lstStyle/>
          <a:p>
            <a:fld id="{1E81F32E-8797-40AB-803C-CAE0D3142054}" type="slidenum">
              <a:rPr lang="el-GR" smtClean="0"/>
              <a:pPr/>
              <a:t>22</a:t>
            </a:fld>
            <a:endParaRPr lang="el-GR"/>
          </a:p>
        </p:txBody>
      </p:sp>
    </p:spTree>
    <p:extLst>
      <p:ext uri="{BB962C8B-B14F-4D97-AF65-F5344CB8AC3E}">
        <p14:creationId xmlns:p14="http://schemas.microsoft.com/office/powerpoint/2010/main" xmlns="" val="156844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pPr marL="228600" algn="just">
              <a:lnSpc>
                <a:spcPct val="115000"/>
              </a:lnSpc>
              <a:spcAft>
                <a:spcPts val="0"/>
              </a:spcAft>
            </a:pPr>
            <a:r>
              <a:rPr lang="en-US" sz="1200" dirty="0" smtClean="0">
                <a:effectLst/>
                <a:latin typeface="+mn-lt"/>
                <a:ea typeface="Calibri"/>
                <a:cs typeface="Times New Roman"/>
              </a:rPr>
              <a:t>Source schema experts and a target schema expert define a schema matching, which is documented in a schema matching definition file. This file must be human and machine readable.</a:t>
            </a:r>
            <a:endParaRPr lang="el-GR" sz="1200" dirty="0" smtClean="0">
              <a:effectLst/>
              <a:latin typeface="+mn-lt"/>
              <a:ea typeface="Calibri"/>
              <a:cs typeface="Times New Roman"/>
            </a:endParaRPr>
          </a:p>
          <a:p>
            <a:pPr marL="228600" algn="just">
              <a:lnSpc>
                <a:spcPct val="115000"/>
              </a:lnSpc>
              <a:spcAft>
                <a:spcPts val="0"/>
              </a:spcAft>
            </a:pPr>
            <a:r>
              <a:rPr lang="en-US" sz="1200" dirty="0" smtClean="0">
                <a:effectLst/>
                <a:latin typeface="+mn-lt"/>
                <a:ea typeface="Calibri"/>
                <a:cs typeface="Times New Roman"/>
              </a:rPr>
              <a:t>In order to do so, the schema matching process repeats till all source schema elements are well understood and mapped to target paths. Therefore also the target schema must be well understood. Both tasks need two independent tools to visualize source and target schema and source metadata records. Adequate navigation and viewing techniques must allow for overviews and understanding of details. </a:t>
            </a:r>
            <a:endParaRPr lang="el-GR" sz="1200" dirty="0" smtClean="0">
              <a:effectLst/>
              <a:latin typeface="+mn-lt"/>
              <a:ea typeface="Calibri"/>
              <a:cs typeface="Times New Roman"/>
            </a:endParaRPr>
          </a:p>
          <a:p>
            <a:pPr marL="228600" algn="just">
              <a:lnSpc>
                <a:spcPct val="115000"/>
              </a:lnSpc>
              <a:spcAft>
                <a:spcPts val="0"/>
              </a:spcAft>
            </a:pPr>
            <a:r>
              <a:rPr lang="en-US" sz="1200" dirty="0" smtClean="0">
                <a:effectLst/>
                <a:latin typeface="+mn-lt"/>
                <a:ea typeface="Calibri"/>
                <a:cs typeface="Times New Roman"/>
              </a:rPr>
              <a:t>This may also be supported by tools suggesting mappings (automated mapping). </a:t>
            </a:r>
          </a:p>
          <a:p>
            <a:pPr marL="228600" algn="just">
              <a:lnSpc>
                <a:spcPct val="115000"/>
              </a:lnSpc>
              <a:spcAft>
                <a:spcPts val="0"/>
              </a:spcAft>
            </a:pPr>
            <a:r>
              <a:rPr lang="en-US" sz="1200" dirty="0" smtClean="0">
                <a:effectLst/>
                <a:latin typeface="+mn-lt"/>
                <a:ea typeface="Calibri"/>
                <a:cs typeface="Times New Roman"/>
              </a:rPr>
              <a:t>The matching may need to interpret source or target terminologies in order to re-solve data dependent mappings. In the schema matching definition, we generally foresee mapping conditions that a term in the source record is equal to or unequal to a constant, or a narrower term of a constant. This may be expressed in terms of source or target terminology. In order to resolve these specifications at record transformation time, partial terminology mappings of source and target terminology must exist.</a:t>
            </a:r>
            <a:endParaRPr lang="el-GR" sz="1200" dirty="0" smtClean="0">
              <a:effectLst/>
              <a:latin typeface="+mn-lt"/>
              <a:ea typeface="Calibri"/>
              <a:cs typeface="Times New Roman"/>
            </a:endParaRPr>
          </a:p>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pPr/>
              <a:t>23</a:t>
            </a:fld>
            <a:endParaRPr lang="el-GR"/>
          </a:p>
        </p:txBody>
      </p:sp>
    </p:spTree>
    <p:extLst>
      <p:ext uri="{BB962C8B-B14F-4D97-AF65-F5344CB8AC3E}">
        <p14:creationId xmlns:p14="http://schemas.microsoft.com/office/powerpoint/2010/main" xmlns="" val="268971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After</a:t>
            </a:r>
            <a:r>
              <a:rPr lang="en-US" sz="1200" b="0" kern="1200" baseline="0" dirty="0" smtClean="0">
                <a:solidFill>
                  <a:schemeClr val="tx1"/>
                </a:solidFill>
                <a:effectLst/>
                <a:latin typeface="+mn-lt"/>
                <a:ea typeface="+mn-ea"/>
                <a:cs typeface="+mn-cs"/>
              </a:rPr>
              <a:t> the schema matching, the URI generation policies must be defined for each instance of the target class referred to in the matching, such as for persons, objects,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URI generation policies complement the schema matching definition file into a mapping definition file.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a:t>
            </a:r>
            <a:r>
              <a:rPr lang="en-US" sz="1200" kern="1200" baseline="0" dirty="0" smtClean="0">
                <a:solidFill>
                  <a:schemeClr val="tx1"/>
                </a:solidFill>
                <a:effectLst/>
                <a:latin typeface="+mn-lt"/>
                <a:ea typeface="+mn-ea"/>
                <a:cs typeface="+mn-cs"/>
              </a:rPr>
              <a:t> the URI generation process, we must examine each instance of the target schema class, to apply a URI generation rule.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order to so, both source and target schema must be well understood. </a:t>
            </a:r>
            <a:r>
              <a:rPr lang="en-US" sz="1200" kern="1200" dirty="0" smtClean="0">
                <a:solidFill>
                  <a:schemeClr val="tx1"/>
                </a:solidFill>
                <a:effectLst/>
                <a:latin typeface="+mn-lt"/>
                <a:ea typeface="+mn-ea"/>
                <a:cs typeface="+mn-cs"/>
              </a:rPr>
              <a:t>Some URI generation policies may include look-up of on-line resources about persons or places.</a:t>
            </a:r>
          </a:p>
          <a:p>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pPr/>
              <a:t>25</a:t>
            </a:fld>
            <a:endParaRPr lang="el-GR"/>
          </a:p>
        </p:txBody>
      </p:sp>
    </p:spTree>
    <p:extLst>
      <p:ext uri="{BB962C8B-B14F-4D97-AF65-F5344CB8AC3E}">
        <p14:creationId xmlns:p14="http://schemas.microsoft.com/office/powerpoint/2010/main" xmlns="" val="400541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pPr/>
              <a:t>42</a:t>
            </a:fld>
            <a:endParaRPr lang="el-GR"/>
          </a:p>
        </p:txBody>
      </p:sp>
    </p:spTree>
    <p:extLst>
      <p:ext uri="{BB962C8B-B14F-4D97-AF65-F5344CB8AC3E}">
        <p14:creationId xmlns:p14="http://schemas.microsoft.com/office/powerpoint/2010/main" xmlns="" val="340081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pPr/>
              <a:t>43</a:t>
            </a:fld>
            <a:endParaRPr lang="el-GR"/>
          </a:p>
        </p:txBody>
      </p:sp>
    </p:spTree>
    <p:extLst>
      <p:ext uri="{BB962C8B-B14F-4D97-AF65-F5344CB8AC3E}">
        <p14:creationId xmlns:p14="http://schemas.microsoft.com/office/powerpoint/2010/main" xmlns="" val="3083864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pPr/>
              <a:t>2</a:t>
            </a:fld>
            <a:endParaRPr lang="el-GR"/>
          </a:p>
        </p:txBody>
      </p:sp>
    </p:spTree>
    <p:extLst>
      <p:ext uri="{BB962C8B-B14F-4D97-AF65-F5344CB8AC3E}">
        <p14:creationId xmlns:p14="http://schemas.microsoft.com/office/powerpoint/2010/main" xmlns="" val="408460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pPr/>
              <a:t>46</a:t>
            </a:fld>
            <a:endParaRPr lang="el-GR"/>
          </a:p>
        </p:txBody>
      </p:sp>
    </p:spTree>
    <p:extLst>
      <p:ext uri="{BB962C8B-B14F-4D97-AF65-F5344CB8AC3E}">
        <p14:creationId xmlns:p14="http://schemas.microsoft.com/office/powerpoint/2010/main" xmlns="" val="319443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pPr/>
              <a:t>81</a:t>
            </a:fld>
            <a:endParaRPr lang="el-GR"/>
          </a:p>
        </p:txBody>
      </p:sp>
    </p:spTree>
    <p:extLst>
      <p:ext uri="{BB962C8B-B14F-4D97-AF65-F5344CB8AC3E}">
        <p14:creationId xmlns:p14="http://schemas.microsoft.com/office/powerpoint/2010/main" xmlns="" val="173904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mapping process is the starting point of our model. </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case a new provider arrives, we proceed to the Data Delivery sub process and then the co-reference resolution task takes place.  The Data Delivery sub process contains the syntax normalization, the mapping definition and also the metadata transfer sub process. During the co reference resolution task the ingest manager tries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resolve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multiple identifiers denote the same real world thing or object of discourse (co-reference resolution). The main goals are to ensure referential integrity, which is the heart of information integration, and to reduce the number of URIs in use for the same thing.</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Otherwise, in case a new provider didn’t occurred the change detection task takes place. During this task the mapping manager monitors the transferred data in order to detect changes that occurred in the source and target systems and the employed terminologies. Afterwards, the update processing sub process takes place and finally we proceed again to the co-reference resolution task.  </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81F32E-8797-40AB-803C-CAE0D3142054}" type="slidenum">
              <a:rPr lang="el-GR" smtClean="0"/>
              <a:pPr/>
              <a:t>18</a:t>
            </a:fld>
            <a:endParaRPr lang="el-GR"/>
          </a:p>
        </p:txBody>
      </p:sp>
    </p:spTree>
    <p:extLst>
      <p:ext uri="{BB962C8B-B14F-4D97-AF65-F5344CB8AC3E}">
        <p14:creationId xmlns:p14="http://schemas.microsoft.com/office/powerpoint/2010/main" xmlns="" val="381576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Data Delivery sub process contains the syntax normalization, the mapping definition and also the metadata transfer sub processes. </a:t>
            </a:r>
          </a:p>
          <a:p>
            <a:pPr lvl="0"/>
            <a:r>
              <a:rPr lang="en-US" sz="1200" b="1" kern="1200" dirty="0" smtClean="0">
                <a:solidFill>
                  <a:schemeClr val="tx1"/>
                </a:solidFill>
                <a:effectLst/>
                <a:latin typeface="+mn-lt"/>
                <a:ea typeface="+mn-ea"/>
                <a:cs typeface="+mn-cs"/>
              </a:rPr>
              <a:t>Syntax Normalization: </a:t>
            </a:r>
            <a:r>
              <a:rPr lang="en-US" sz="1200" kern="1200" dirty="0" smtClean="0">
                <a:solidFill>
                  <a:schemeClr val="tx1"/>
                </a:solidFill>
                <a:effectLst/>
                <a:latin typeface="+mn-lt"/>
                <a:ea typeface="+mn-ea"/>
                <a:cs typeface="+mn-cs"/>
              </a:rPr>
              <a:t>Since data transformation tools can only deal with a limited set of standard data structures, any non-standard forms must be converted to a standard one. After syntax normalization, we expect all data structures relevant for the transformation to be in a standard form.</a:t>
            </a:r>
            <a:endParaRPr lang="el-GR"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Mapping Definition: </a:t>
            </a:r>
            <a:r>
              <a:rPr lang="en-US" sz="1200" kern="1200" dirty="0" smtClean="0">
                <a:solidFill>
                  <a:schemeClr val="tx1"/>
                </a:solidFill>
                <a:effectLst/>
                <a:latin typeface="+mn-lt"/>
                <a:ea typeface="+mn-ea"/>
                <a:cs typeface="+mn-cs"/>
              </a:rPr>
              <a:t>The mapping definition, i.e., specification of the parameters for the data transformation process, such that complete sets of data records can automatically be transformed, manual exception processing notwithstanding. This includes harmonization between multiple providers.</a:t>
            </a:r>
            <a:endParaRPr lang="el-GR"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Metadata Transfer: </a:t>
            </a:r>
            <a:r>
              <a:rPr lang="en-US" sz="1200" kern="1200" dirty="0" smtClean="0">
                <a:solidFill>
                  <a:schemeClr val="tx1"/>
                </a:solidFill>
                <a:effectLst/>
                <a:latin typeface="+mn-lt"/>
                <a:ea typeface="+mn-ea"/>
                <a:cs typeface="+mn-cs"/>
              </a:rPr>
              <a:t>The actual transfer of data until a first consistent state is achieved. This includes transformation of sets of data records submitted to the aggregator, the necessary exception processing of irregular input data between provider and aggregator, ingestion of the transformed records into target system and initial referential integrity processing possibly on both sides.</a:t>
            </a:r>
            <a:endParaRPr lang="el-GR" sz="1200" kern="120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pPr/>
              <a:t>19</a:t>
            </a:fld>
            <a:endParaRPr lang="el-GR"/>
          </a:p>
        </p:txBody>
      </p:sp>
    </p:spTree>
    <p:extLst>
      <p:ext uri="{BB962C8B-B14F-4D97-AF65-F5344CB8AC3E}">
        <p14:creationId xmlns:p14="http://schemas.microsoft.com/office/powerpoint/2010/main" xmlns="" val="3991635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pPr algn="just">
              <a:lnSpc>
                <a:spcPct val="115000"/>
              </a:lnSpc>
              <a:spcAft>
                <a:spcPts val="1000"/>
              </a:spcAft>
            </a:pPr>
            <a:r>
              <a:rPr lang="en-US" sz="1200" dirty="0" smtClean="0">
                <a:effectLst/>
                <a:latin typeface="+mn-lt"/>
                <a:ea typeface="Calibri"/>
                <a:cs typeface="Times New Roman"/>
              </a:rPr>
              <a:t>Since data transformation tools can only deal with a limited set of standard data structures, any non-standard forms must be converted to a standard one, i.e., RDBMS, XML, RDF OWL or at least spreadsheets. In particular XML is so powerful that virtually any user invented syntax can be normalized to XML. </a:t>
            </a:r>
          </a:p>
          <a:p>
            <a:pPr algn="just">
              <a:lnSpc>
                <a:spcPct val="115000"/>
              </a:lnSpc>
              <a:spcAft>
                <a:spcPts val="1000"/>
              </a:spcAft>
            </a:pPr>
            <a:endParaRPr lang="el-GR" sz="1200" dirty="0" smtClean="0">
              <a:effectLst/>
              <a:latin typeface="+mn-lt"/>
              <a:ea typeface="Calibri"/>
              <a:cs typeface="Times New Roman"/>
            </a:endParaRPr>
          </a:p>
          <a:p>
            <a:pPr algn="just">
              <a:lnSpc>
                <a:spcPct val="115000"/>
              </a:lnSpc>
              <a:spcAft>
                <a:spcPts val="1000"/>
              </a:spcAft>
            </a:pPr>
            <a:r>
              <a:rPr lang="en-US" sz="1200" dirty="0" smtClean="0">
                <a:effectLst/>
                <a:latin typeface="+mn-lt"/>
                <a:ea typeface="Calibri"/>
                <a:cs typeface="Times New Roman"/>
              </a:rPr>
              <a:t>The syntax normalization task uses the syntax normalizer tool and it is supervised by the provider data manager. This process may reveal inconsistent data that need to be mended. In case local syntax rules exist the provider schema</a:t>
            </a:r>
            <a:r>
              <a:rPr lang="en-US" sz="1200" baseline="0" dirty="0" smtClean="0">
                <a:effectLst/>
                <a:latin typeface="+mn-lt"/>
                <a:ea typeface="Calibri"/>
                <a:cs typeface="Times New Roman"/>
              </a:rPr>
              <a:t> expert</a:t>
            </a:r>
            <a:r>
              <a:rPr lang="en-US" sz="1200" dirty="0" smtClean="0">
                <a:effectLst/>
                <a:latin typeface="+mn-lt"/>
                <a:ea typeface="Calibri"/>
                <a:cs typeface="Times New Roman"/>
              </a:rPr>
              <a:t> create the effective schema, define the syntax mapping and transforms the data. This process continues until all records are converted into a standard format. </a:t>
            </a:r>
          </a:p>
          <a:p>
            <a:pPr algn="just">
              <a:lnSpc>
                <a:spcPct val="115000"/>
              </a:lnSpc>
              <a:spcAft>
                <a:spcPts val="1000"/>
              </a:spcAft>
            </a:pPr>
            <a:endParaRPr lang="el-GR" sz="1200" dirty="0" smtClean="0">
              <a:effectLst/>
              <a:latin typeface="+mn-lt"/>
              <a:ea typeface="Calibri"/>
              <a:cs typeface="Times New Roman"/>
            </a:endParaRPr>
          </a:p>
          <a:p>
            <a:pPr algn="just">
              <a:lnSpc>
                <a:spcPct val="115000"/>
              </a:lnSpc>
              <a:spcAft>
                <a:spcPts val="1000"/>
              </a:spcAft>
            </a:pPr>
            <a:r>
              <a:rPr lang="en-US" sz="1200" dirty="0" smtClean="0">
                <a:effectLst/>
                <a:latin typeface="+mn-lt"/>
                <a:ea typeface="Calibri"/>
                <a:cs typeface="Times New Roman"/>
              </a:rPr>
              <a:t>On the other hand, there will be a residual of cases so complicated to describe by rules, that manually rewriting is more effective. This is not a reason not to proceed. Inconsistent data are returned to the provider in order to manually review and correct them. </a:t>
            </a:r>
            <a:endParaRPr lang="el-GR"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1E81F32E-8797-40AB-803C-CAE0D3142054}" type="slidenum">
              <a:rPr lang="el-GR" smtClean="0"/>
              <a:pPr/>
              <a:t>21</a:t>
            </a:fld>
            <a:endParaRPr lang="el-GR"/>
          </a:p>
        </p:txBody>
      </p:sp>
    </p:spTree>
    <p:extLst>
      <p:ext uri="{BB962C8B-B14F-4D97-AF65-F5344CB8AC3E}">
        <p14:creationId xmlns:p14="http://schemas.microsoft.com/office/powerpoint/2010/main" xmlns="" val="96505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920241" y="5440681"/>
            <a:ext cx="8961121" cy="2453640"/>
          </a:xfrm>
        </p:spPr>
        <p:txBody>
          <a:bodyPr/>
          <a:lstStyle>
            <a:lvl1pPr marL="0" indent="0" algn="ctr">
              <a:buNone/>
              <a:defRPr>
                <a:latin typeface="Calibri" pitchFamily="34" charset="0"/>
                <a:cs typeface="Calibri" pitchFamily="34" charset="0"/>
              </a:defRPr>
            </a:lvl1pPr>
            <a:lvl2pPr marL="640044" indent="0" algn="ctr">
              <a:buNone/>
              <a:defRPr/>
            </a:lvl2pPr>
            <a:lvl3pPr marL="1280087" indent="0" algn="ctr">
              <a:buNone/>
              <a:defRPr/>
            </a:lvl3pPr>
            <a:lvl4pPr marL="1920131" indent="0" algn="ctr">
              <a:buNone/>
              <a:defRPr/>
            </a:lvl4pPr>
            <a:lvl5pPr marL="2560175" indent="0" algn="ctr">
              <a:buNone/>
              <a:defRPr/>
            </a:lvl5pPr>
            <a:lvl6pPr marL="3200217" indent="0" algn="ctr">
              <a:buNone/>
              <a:defRPr/>
            </a:lvl6pPr>
            <a:lvl7pPr marL="3840261" indent="0" algn="ctr">
              <a:buNone/>
              <a:defRPr/>
            </a:lvl7pPr>
            <a:lvl8pPr marL="4480304" indent="0" algn="ctr">
              <a:buNone/>
              <a:defRPr/>
            </a:lvl8pPr>
            <a:lvl9pPr marL="5120348" indent="0" algn="ctr">
              <a:buNone/>
              <a:defRPr/>
            </a:lvl9pPr>
          </a:lstStyle>
          <a:p>
            <a:r>
              <a:rPr lang="el-GR" dirty="0" smtClean="0"/>
              <a:t>Κάντε κλικ για να επεξεργαστείτε τον υπότιτλο του υποδείγματος</a:t>
            </a:r>
            <a:endParaRPr lang="el-GR" dirty="0"/>
          </a:p>
        </p:txBody>
      </p:sp>
      <p:sp>
        <p:nvSpPr>
          <p:cNvPr id="6" name="5 - Θέση αριθμού διαφάνειας"/>
          <p:cNvSpPr>
            <a:spLocks noGrp="1"/>
          </p:cNvSpPr>
          <p:nvPr>
            <p:ph type="sldNum" sz="quarter" idx="12"/>
          </p:nvPr>
        </p:nvSpPr>
        <p:spPr/>
        <p:txBody>
          <a:bodyPr/>
          <a:lstStyle>
            <a:lvl1pPr>
              <a:defRPr/>
            </a:lvl1pPr>
          </a:lstStyle>
          <a:p>
            <a:pPr>
              <a:defRPr/>
            </a:pPr>
            <a:fld id="{9D2A3FA0-7CD3-4804-822D-3386852BDCAA}" type="slidenum">
              <a:rPr lang="el-GR">
                <a:solidFill>
                  <a:srgbClr val="FFFFFF"/>
                </a:solidFill>
              </a:rPr>
              <a:pPr>
                <a:defRPr/>
              </a:pPr>
              <a:t>‹#›</a:t>
            </a:fld>
            <a:endParaRPr lang="el-GR">
              <a:solidFill>
                <a:srgbClr val="FFFFFF"/>
              </a:solidFill>
            </a:endParaRPr>
          </a:p>
        </p:txBody>
      </p:sp>
      <p:sp>
        <p:nvSpPr>
          <p:cNvPr id="7" name="Rectangle 4"/>
          <p:cNvSpPr>
            <a:spLocks noGrp="1" noChangeArrowheads="1"/>
          </p:cNvSpPr>
          <p:nvPr>
            <p:ph type="dt" sz="half" idx="2"/>
          </p:nvPr>
        </p:nvSpPr>
        <p:spPr bwMode="auto">
          <a:xfrm>
            <a:off x="1" y="9205967"/>
            <a:ext cx="12801600" cy="424498"/>
          </a:xfrm>
          <a:prstGeom prst="rect">
            <a:avLst/>
          </a:prstGeom>
          <a:noFill/>
          <a:ln w="9525">
            <a:noFill/>
            <a:miter lim="800000"/>
            <a:headEnd/>
            <a:tailEnd/>
          </a:ln>
          <a:effectLst/>
        </p:spPr>
        <p:txBody>
          <a:bodyPr vert="horz" wrap="square" lIns="128009" tIns="64004" rIns="128009" bIns="64004" numCol="1" anchor="t" anchorCtr="0" compatLnSpc="1">
            <a:prstTxWarp prst="textNoShape">
              <a:avLst/>
            </a:prstTxWarp>
          </a:bodyPr>
          <a:lstStyle>
            <a:lvl1pPr algn="ctr">
              <a:defRPr sz="2000" b="0">
                <a:solidFill>
                  <a:schemeClr val="bg1"/>
                </a:solidFill>
                <a:latin typeface="Calibri" pitchFamily="34" charset="0"/>
                <a:cs typeface="Calibri" pitchFamily="34" charset="0"/>
              </a:defRPr>
            </a:lvl1pPr>
          </a:lstStyle>
          <a:p>
            <a:pPr fontAlgn="base">
              <a:spcBef>
                <a:spcPct val="0"/>
              </a:spcBef>
              <a:spcAft>
                <a:spcPct val="0"/>
              </a:spcAft>
              <a:defRPr/>
            </a:pPr>
            <a:r>
              <a:rPr lang="el-GR" smtClean="0">
                <a:solidFill>
                  <a:srgbClr val="FFFFFF"/>
                </a:solidFill>
              </a:rPr>
              <a:t>Pavlos Fafalios, General Graduate Examinations, April 2013</a:t>
            </a:r>
            <a:endParaRPr lang="el-GR" dirty="0">
              <a:solidFill>
                <a:srgbClr val="FFFFFF"/>
              </a:solidFill>
            </a:endParaRPr>
          </a:p>
        </p:txBody>
      </p:sp>
      <p:sp>
        <p:nvSpPr>
          <p:cNvPr id="8" name="Title 7"/>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xmlns="" val="30668397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6" y="382270"/>
            <a:ext cx="4211639" cy="1626870"/>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05069" y="382273"/>
            <a:ext cx="7156451"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6" y="2009143"/>
            <a:ext cx="4211639"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7146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2"/>
            <a:ext cx="7680960" cy="79343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US"/>
          </a:p>
        </p:txBody>
      </p:sp>
      <p:sp>
        <p:nvSpPr>
          <p:cNvPr id="4" name="Text Placeholder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839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52658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7"/>
            <a:ext cx="2880360" cy="8192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384497"/>
            <a:ext cx="8427720" cy="8192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61771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1" y="2982600"/>
            <a:ext cx="10881360" cy="2058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5440681"/>
            <a:ext cx="8961121" cy="2453640"/>
          </a:xfrm>
        </p:spPr>
        <p:txBody>
          <a:bodyPr/>
          <a:lstStyle>
            <a:lvl1pPr marL="0" indent="0" algn="ctr">
              <a:buNone/>
              <a:defRPr>
                <a:solidFill>
                  <a:schemeClr val="tx1">
                    <a:tint val="75000"/>
                  </a:schemeClr>
                </a:solidFill>
              </a:defRPr>
            </a:lvl1pPr>
            <a:lvl2pPr marL="639966" indent="0" algn="ctr">
              <a:buNone/>
              <a:defRPr>
                <a:solidFill>
                  <a:schemeClr val="tx1">
                    <a:tint val="75000"/>
                  </a:schemeClr>
                </a:solidFill>
              </a:defRPr>
            </a:lvl2pPr>
            <a:lvl3pPr marL="1279933" indent="0" algn="ctr">
              <a:buNone/>
              <a:defRPr>
                <a:solidFill>
                  <a:schemeClr val="tx1">
                    <a:tint val="75000"/>
                  </a:schemeClr>
                </a:solidFill>
              </a:defRPr>
            </a:lvl3pPr>
            <a:lvl4pPr marL="1919899" indent="0" algn="ctr">
              <a:buNone/>
              <a:defRPr>
                <a:solidFill>
                  <a:schemeClr val="tx1">
                    <a:tint val="75000"/>
                  </a:schemeClr>
                </a:solidFill>
              </a:defRPr>
            </a:lvl4pPr>
            <a:lvl5pPr marL="2559867" indent="0" algn="ctr">
              <a:buNone/>
              <a:defRPr>
                <a:solidFill>
                  <a:schemeClr val="tx1">
                    <a:tint val="75000"/>
                  </a:schemeClr>
                </a:solidFill>
              </a:defRPr>
            </a:lvl5pPr>
            <a:lvl6pPr marL="3199835" indent="0" algn="ctr">
              <a:buNone/>
              <a:defRPr>
                <a:solidFill>
                  <a:schemeClr val="tx1">
                    <a:tint val="75000"/>
                  </a:schemeClr>
                </a:solidFill>
              </a:defRPr>
            </a:lvl6pPr>
            <a:lvl7pPr marL="3839801" indent="0" algn="ctr">
              <a:buNone/>
              <a:defRPr>
                <a:solidFill>
                  <a:schemeClr val="tx1">
                    <a:tint val="75000"/>
                  </a:schemeClr>
                </a:solidFill>
              </a:defRPr>
            </a:lvl7pPr>
            <a:lvl8pPr marL="4479767" indent="0" algn="ctr">
              <a:buNone/>
              <a:defRPr>
                <a:solidFill>
                  <a:schemeClr val="tx1">
                    <a:tint val="75000"/>
                  </a:schemeClr>
                </a:solidFill>
              </a:defRPr>
            </a:lvl8pPr>
            <a:lvl9pPr marL="51197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70887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3630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6"/>
            <a:ext cx="10881360" cy="1906905"/>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4069403"/>
            <a:ext cx="10881360" cy="2100261"/>
          </a:xfrm>
        </p:spPr>
        <p:txBody>
          <a:bodyPr anchor="b"/>
          <a:lstStyle>
            <a:lvl1pPr marL="0" indent="0">
              <a:buNone/>
              <a:defRPr sz="2800">
                <a:solidFill>
                  <a:schemeClr val="tx1">
                    <a:tint val="75000"/>
                  </a:schemeClr>
                </a:solidFill>
              </a:defRPr>
            </a:lvl1pPr>
            <a:lvl2pPr marL="639966" indent="0">
              <a:buNone/>
              <a:defRPr sz="2500">
                <a:solidFill>
                  <a:schemeClr val="tx1">
                    <a:tint val="75000"/>
                  </a:schemeClr>
                </a:solidFill>
              </a:defRPr>
            </a:lvl2pPr>
            <a:lvl3pPr marL="1279933" indent="0">
              <a:buNone/>
              <a:defRPr sz="2300">
                <a:solidFill>
                  <a:schemeClr val="tx1">
                    <a:tint val="75000"/>
                  </a:schemeClr>
                </a:solidFill>
              </a:defRPr>
            </a:lvl3pPr>
            <a:lvl4pPr marL="1919899" indent="0">
              <a:buNone/>
              <a:defRPr sz="2000">
                <a:solidFill>
                  <a:schemeClr val="tx1">
                    <a:tint val="75000"/>
                  </a:schemeClr>
                </a:solidFill>
              </a:defRPr>
            </a:lvl4pPr>
            <a:lvl5pPr marL="2559867" indent="0">
              <a:buNone/>
              <a:defRPr sz="2000">
                <a:solidFill>
                  <a:schemeClr val="tx1">
                    <a:tint val="75000"/>
                  </a:schemeClr>
                </a:solidFill>
              </a:defRPr>
            </a:lvl5pPr>
            <a:lvl6pPr marL="3199835" indent="0">
              <a:buNone/>
              <a:defRPr sz="2000">
                <a:solidFill>
                  <a:schemeClr val="tx1">
                    <a:tint val="75000"/>
                  </a:schemeClr>
                </a:solidFill>
              </a:defRPr>
            </a:lvl6pPr>
            <a:lvl7pPr marL="3839801" indent="0">
              <a:buNone/>
              <a:defRPr sz="2000">
                <a:solidFill>
                  <a:schemeClr val="tx1">
                    <a:tint val="75000"/>
                  </a:schemeClr>
                </a:solidFill>
              </a:defRPr>
            </a:lvl7pPr>
            <a:lvl8pPr marL="4479767" indent="0">
              <a:buNone/>
              <a:defRPr sz="2000">
                <a:solidFill>
                  <a:schemeClr val="tx1">
                    <a:tint val="75000"/>
                  </a:schemeClr>
                </a:solidFill>
              </a:defRPr>
            </a:lvl8pPr>
            <a:lvl9pPr marL="5119734"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525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2240283"/>
            <a:ext cx="5654041" cy="6336348"/>
          </a:xfrm>
        </p:spPr>
        <p:txBody>
          <a:bodyPr/>
          <a:lstStyle>
            <a:lvl1pPr>
              <a:defRPr sz="3900"/>
            </a:lvl1pPr>
            <a:lvl2pPr>
              <a:defRPr sz="33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2240283"/>
            <a:ext cx="5654041" cy="6336348"/>
          </a:xfrm>
        </p:spPr>
        <p:txBody>
          <a:bodyPr/>
          <a:lstStyle>
            <a:lvl1pPr>
              <a:defRPr sz="3900"/>
            </a:lvl1pPr>
            <a:lvl2pPr>
              <a:defRPr sz="33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8201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4" y="2149160"/>
            <a:ext cx="5656264" cy="895666"/>
          </a:xfrm>
        </p:spPr>
        <p:txBody>
          <a:bodyPr anchor="b"/>
          <a:lstStyle>
            <a:lvl1pPr marL="0" indent="0">
              <a:buNone/>
              <a:defRPr sz="3300" b="1"/>
            </a:lvl1pPr>
            <a:lvl2pPr marL="639966" indent="0">
              <a:buNone/>
              <a:defRPr sz="2800" b="1"/>
            </a:lvl2pPr>
            <a:lvl3pPr marL="1279933" indent="0">
              <a:buNone/>
              <a:defRPr sz="2500" b="1"/>
            </a:lvl3pPr>
            <a:lvl4pPr marL="1919899" indent="0">
              <a:buNone/>
              <a:defRPr sz="2300" b="1"/>
            </a:lvl4pPr>
            <a:lvl5pPr marL="2559867" indent="0">
              <a:buNone/>
              <a:defRPr sz="2300" b="1"/>
            </a:lvl5pPr>
            <a:lvl6pPr marL="3199835" indent="0">
              <a:buNone/>
              <a:defRPr sz="2300" b="1"/>
            </a:lvl6pPr>
            <a:lvl7pPr marL="3839801" indent="0">
              <a:buNone/>
              <a:defRPr sz="2300" b="1"/>
            </a:lvl7pPr>
            <a:lvl8pPr marL="4479767" indent="0">
              <a:buNone/>
              <a:defRPr sz="2300" b="1"/>
            </a:lvl8pPr>
            <a:lvl9pPr marL="5119734"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40084" y="3044827"/>
            <a:ext cx="5656264" cy="5531804"/>
          </a:xfrm>
        </p:spPr>
        <p:txBody>
          <a:bodyPr/>
          <a:lstStyle>
            <a:lvl1pPr>
              <a:defRPr sz="3300"/>
            </a:lvl1pPr>
            <a:lvl2pPr>
              <a:defRPr sz="28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42" y="2149160"/>
            <a:ext cx="5658485" cy="895666"/>
          </a:xfrm>
        </p:spPr>
        <p:txBody>
          <a:bodyPr anchor="b"/>
          <a:lstStyle>
            <a:lvl1pPr marL="0" indent="0">
              <a:buNone/>
              <a:defRPr sz="3300" b="1"/>
            </a:lvl1pPr>
            <a:lvl2pPr marL="639966" indent="0">
              <a:buNone/>
              <a:defRPr sz="2800" b="1"/>
            </a:lvl2pPr>
            <a:lvl3pPr marL="1279933" indent="0">
              <a:buNone/>
              <a:defRPr sz="2500" b="1"/>
            </a:lvl3pPr>
            <a:lvl4pPr marL="1919899" indent="0">
              <a:buNone/>
              <a:defRPr sz="2300" b="1"/>
            </a:lvl4pPr>
            <a:lvl5pPr marL="2559867" indent="0">
              <a:buNone/>
              <a:defRPr sz="2300" b="1"/>
            </a:lvl5pPr>
            <a:lvl6pPr marL="3199835" indent="0">
              <a:buNone/>
              <a:defRPr sz="2300" b="1"/>
            </a:lvl6pPr>
            <a:lvl7pPr marL="3839801" indent="0">
              <a:buNone/>
              <a:defRPr sz="2300" b="1"/>
            </a:lvl7pPr>
            <a:lvl8pPr marL="4479767" indent="0">
              <a:buNone/>
              <a:defRPr sz="2300" b="1"/>
            </a:lvl8pPr>
            <a:lvl9pPr marL="5119734"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503042" y="3044827"/>
            <a:ext cx="5658485" cy="5531804"/>
          </a:xfrm>
        </p:spPr>
        <p:txBody>
          <a:bodyPr/>
          <a:lstStyle>
            <a:lvl1pPr>
              <a:defRPr sz="3300"/>
            </a:lvl1pPr>
            <a:lvl2pPr>
              <a:defRPr sz="28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20490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3343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4" name="9 - Ορθογώνιο"/>
          <p:cNvSpPr/>
          <p:nvPr userDrawn="1"/>
        </p:nvSpPr>
        <p:spPr>
          <a:xfrm>
            <a:off x="100020" y="1500191"/>
            <a:ext cx="12501561" cy="750093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128009" tIns="64004" rIns="128009" bIns="64004" anchor="ctr"/>
          <a:lstStyle/>
          <a:p>
            <a:pPr algn="ctr" fontAlgn="base">
              <a:spcBef>
                <a:spcPct val="0"/>
              </a:spcBef>
              <a:spcAft>
                <a:spcPct val="0"/>
              </a:spcAft>
              <a:defRPr/>
            </a:pPr>
            <a:endParaRPr lang="el-GR">
              <a:solidFill>
                <a:srgbClr val="FFFFFF"/>
              </a:solidFill>
            </a:endParaRPr>
          </a:p>
        </p:txBody>
      </p:sp>
      <p:sp>
        <p:nvSpPr>
          <p:cNvPr id="2" name="1 - Τίτλος"/>
          <p:cNvSpPr>
            <a:spLocks noGrp="1"/>
          </p:cNvSpPr>
          <p:nvPr>
            <p:ph type="title"/>
          </p:nvPr>
        </p:nvSpPr>
        <p:spPr>
          <a:xfrm>
            <a:off x="99968" y="99980"/>
            <a:ext cx="12488272" cy="1200159"/>
          </a:xfrm>
          <a:solidFill>
            <a:srgbClr val="FFFFEB"/>
          </a:solidFill>
          <a:ln w="12700">
            <a:solidFill>
              <a:schemeClr val="accent5">
                <a:lumMod val="50000"/>
              </a:schemeClr>
            </a:solidFill>
          </a:ln>
        </p:spPr>
        <p:txBody>
          <a:bodyPr/>
          <a:lstStyle>
            <a:lvl1pPr algn="l">
              <a:defRPr sz="4100"/>
            </a:lvl1p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5 - Θέση αριθμού διαφάνειας"/>
          <p:cNvSpPr>
            <a:spLocks noGrp="1"/>
          </p:cNvSpPr>
          <p:nvPr>
            <p:ph type="sldNum" sz="quarter" idx="11"/>
          </p:nvPr>
        </p:nvSpPr>
        <p:spPr/>
        <p:txBody>
          <a:bodyPr/>
          <a:lstStyle>
            <a:lvl1pPr>
              <a:defRPr/>
            </a:lvl1pPr>
          </a:lstStyle>
          <a:p>
            <a:pPr>
              <a:defRPr/>
            </a:pPr>
            <a:fld id="{498DE284-958A-49DE-BD85-06B07B72B9C4}" type="slidenum">
              <a:rPr lang="el-GR">
                <a:solidFill>
                  <a:srgbClr val="FFFFFF"/>
                </a:solidFill>
              </a:rPr>
              <a:pPr>
                <a:defRPr/>
              </a:pPr>
              <a:t>‹#›</a:t>
            </a:fld>
            <a:endParaRPr lang="el-GR">
              <a:solidFill>
                <a:srgbClr val="FFFFFF"/>
              </a:solidFill>
            </a:endParaRPr>
          </a:p>
        </p:txBody>
      </p:sp>
      <p:sp>
        <p:nvSpPr>
          <p:cNvPr id="7" name="Rectangle 4"/>
          <p:cNvSpPr>
            <a:spLocks noGrp="1" noChangeArrowheads="1"/>
          </p:cNvSpPr>
          <p:nvPr>
            <p:ph type="dt" sz="half" idx="2"/>
          </p:nvPr>
        </p:nvSpPr>
        <p:spPr bwMode="auto">
          <a:xfrm>
            <a:off x="1" y="9205967"/>
            <a:ext cx="12801600" cy="424498"/>
          </a:xfrm>
          <a:prstGeom prst="rect">
            <a:avLst/>
          </a:prstGeom>
          <a:noFill/>
          <a:ln w="9525">
            <a:noFill/>
            <a:miter lim="800000"/>
            <a:headEnd/>
            <a:tailEnd/>
          </a:ln>
          <a:effectLst/>
        </p:spPr>
        <p:txBody>
          <a:bodyPr vert="horz" wrap="square" lIns="128009" tIns="64004" rIns="128009" bIns="64004" numCol="1" anchor="t" anchorCtr="0" compatLnSpc="1">
            <a:prstTxWarp prst="textNoShape">
              <a:avLst/>
            </a:prstTxWarp>
          </a:bodyPr>
          <a:lstStyle>
            <a:lvl1pPr algn="ctr">
              <a:defRPr sz="2000" b="0">
                <a:solidFill>
                  <a:schemeClr val="bg1"/>
                </a:solidFill>
                <a:latin typeface="Calibri" pitchFamily="34" charset="0"/>
                <a:cs typeface="Calibri" pitchFamily="34" charset="0"/>
              </a:defRPr>
            </a:lvl1pPr>
          </a:lstStyle>
          <a:p>
            <a:pPr fontAlgn="base">
              <a:spcBef>
                <a:spcPct val="0"/>
              </a:spcBef>
              <a:spcAft>
                <a:spcPct val="0"/>
              </a:spcAft>
              <a:defRPr/>
            </a:pPr>
            <a:r>
              <a:rPr lang="el-GR" smtClean="0">
                <a:solidFill>
                  <a:srgbClr val="FFFFFF"/>
                </a:solidFill>
              </a:rPr>
              <a:t>Pavlos Fafalios, General Graduate Examinations, April 2013</a:t>
            </a:r>
            <a:endParaRPr lang="el-GR" dirty="0">
              <a:solidFill>
                <a:srgbClr val="FFFFFF"/>
              </a:solidFill>
            </a:endParaRPr>
          </a:p>
        </p:txBody>
      </p:sp>
    </p:spTree>
    <p:extLst>
      <p:ext uri="{BB962C8B-B14F-4D97-AF65-F5344CB8AC3E}">
        <p14:creationId xmlns:p14="http://schemas.microsoft.com/office/powerpoint/2010/main" xmlns="" val="18154138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4755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8" y="382271"/>
            <a:ext cx="4211638" cy="1626870"/>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05071" y="382275"/>
            <a:ext cx="7156451" cy="8194358"/>
          </a:xfrm>
        </p:spPr>
        <p:txBody>
          <a:bodyPr/>
          <a:lstStyle>
            <a:lvl1pPr>
              <a:defRPr sz="4400"/>
            </a:lvl1pPr>
            <a:lvl2pPr>
              <a:defRPr sz="3900"/>
            </a:lvl2pPr>
            <a:lvl3pPr>
              <a:defRPr sz="33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8" y="2009145"/>
            <a:ext cx="4211638" cy="6567488"/>
          </a:xfrm>
        </p:spPr>
        <p:txBody>
          <a:bodyPr/>
          <a:lstStyle>
            <a:lvl1pPr marL="0" indent="0">
              <a:buNone/>
              <a:defRPr sz="2000"/>
            </a:lvl1pPr>
            <a:lvl2pPr marL="639966" indent="0">
              <a:buNone/>
              <a:defRPr sz="1700"/>
            </a:lvl2pPr>
            <a:lvl3pPr marL="1279933" indent="0">
              <a:buNone/>
              <a:defRPr sz="1300"/>
            </a:lvl3pPr>
            <a:lvl4pPr marL="1919899" indent="0">
              <a:buNone/>
              <a:defRPr sz="1200"/>
            </a:lvl4pPr>
            <a:lvl5pPr marL="2559867" indent="0">
              <a:buNone/>
              <a:defRPr sz="1200"/>
            </a:lvl5pPr>
            <a:lvl6pPr marL="3199835" indent="0">
              <a:buNone/>
              <a:defRPr sz="1200"/>
            </a:lvl6pPr>
            <a:lvl7pPr marL="3839801" indent="0">
              <a:buNone/>
              <a:defRPr sz="1200"/>
            </a:lvl7pPr>
            <a:lvl8pPr marL="4479767" indent="0">
              <a:buNone/>
              <a:defRPr sz="1200"/>
            </a:lvl8pPr>
            <a:lvl9pPr marL="511973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34609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2"/>
            <a:ext cx="7680960" cy="79343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09203" y="857885"/>
            <a:ext cx="7680960" cy="5760720"/>
          </a:xfrm>
        </p:spPr>
        <p:txBody>
          <a:bodyPr/>
          <a:lstStyle>
            <a:lvl1pPr marL="0" indent="0">
              <a:buNone/>
              <a:defRPr sz="4400"/>
            </a:lvl1pPr>
            <a:lvl2pPr marL="639966" indent="0">
              <a:buNone/>
              <a:defRPr sz="3900"/>
            </a:lvl2pPr>
            <a:lvl3pPr marL="1279933" indent="0">
              <a:buNone/>
              <a:defRPr sz="3300"/>
            </a:lvl3pPr>
            <a:lvl4pPr marL="1919899" indent="0">
              <a:buNone/>
              <a:defRPr sz="2800"/>
            </a:lvl4pPr>
            <a:lvl5pPr marL="2559867" indent="0">
              <a:buNone/>
              <a:defRPr sz="2800"/>
            </a:lvl5pPr>
            <a:lvl6pPr marL="3199835" indent="0">
              <a:buNone/>
              <a:defRPr sz="2800"/>
            </a:lvl6pPr>
            <a:lvl7pPr marL="3839801" indent="0">
              <a:buNone/>
              <a:defRPr sz="2800"/>
            </a:lvl7pPr>
            <a:lvl8pPr marL="4479767" indent="0">
              <a:buNone/>
              <a:defRPr sz="2800"/>
            </a:lvl8pPr>
            <a:lvl9pPr marL="5119734" indent="0">
              <a:buNone/>
              <a:defRPr sz="2800"/>
            </a:lvl9pPr>
          </a:lstStyle>
          <a:p>
            <a:endParaRPr lang="en-US"/>
          </a:p>
        </p:txBody>
      </p:sp>
      <p:sp>
        <p:nvSpPr>
          <p:cNvPr id="4" name="Text Placeholder 3"/>
          <p:cNvSpPr>
            <a:spLocks noGrp="1"/>
          </p:cNvSpPr>
          <p:nvPr>
            <p:ph type="body" sz="half" idx="2"/>
          </p:nvPr>
        </p:nvSpPr>
        <p:spPr>
          <a:xfrm>
            <a:off x="2509203" y="7514275"/>
            <a:ext cx="7680960" cy="1126807"/>
          </a:xfrm>
        </p:spPr>
        <p:txBody>
          <a:bodyPr/>
          <a:lstStyle>
            <a:lvl1pPr marL="0" indent="0">
              <a:buNone/>
              <a:defRPr sz="2000"/>
            </a:lvl1pPr>
            <a:lvl2pPr marL="639966" indent="0">
              <a:buNone/>
              <a:defRPr sz="1700"/>
            </a:lvl2pPr>
            <a:lvl3pPr marL="1279933" indent="0">
              <a:buNone/>
              <a:defRPr sz="1300"/>
            </a:lvl3pPr>
            <a:lvl4pPr marL="1919899" indent="0">
              <a:buNone/>
              <a:defRPr sz="1200"/>
            </a:lvl4pPr>
            <a:lvl5pPr marL="2559867" indent="0">
              <a:buNone/>
              <a:defRPr sz="1200"/>
            </a:lvl5pPr>
            <a:lvl6pPr marL="3199835" indent="0">
              <a:buNone/>
              <a:defRPr sz="1200"/>
            </a:lvl6pPr>
            <a:lvl7pPr marL="3839801" indent="0">
              <a:buNone/>
              <a:defRPr sz="1200"/>
            </a:lvl7pPr>
            <a:lvl8pPr marL="4479767" indent="0">
              <a:buNone/>
              <a:defRPr sz="1200"/>
            </a:lvl8pPr>
            <a:lvl9pPr marL="511973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4820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51832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9"/>
            <a:ext cx="2880360" cy="81921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384499"/>
            <a:ext cx="8427720" cy="81921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6396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9"/>
            <a:ext cx="1088136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0899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932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9" y="6169664"/>
            <a:ext cx="10881360" cy="1906905"/>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9" y="4069401"/>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1957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5246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3"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40083" y="3044827"/>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40"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503040" y="3044827"/>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5593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215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7176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spect="1" noChangeArrowheads="1"/>
          </p:cNvSpPr>
          <p:nvPr userDrawn="1"/>
        </p:nvSpPr>
        <p:spPr bwMode="auto">
          <a:xfrm>
            <a:off x="1" y="9174486"/>
            <a:ext cx="12801600" cy="384721"/>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fontAlgn="base">
              <a:spcBef>
                <a:spcPct val="0"/>
              </a:spcBef>
              <a:spcAft>
                <a:spcPct val="0"/>
              </a:spcAft>
            </a:pPr>
            <a:endParaRPr lang="el-GR" smtClean="0">
              <a:solidFill>
                <a:srgbClr val="000000"/>
              </a:solidFill>
            </a:endParaRPr>
          </a:p>
        </p:txBody>
      </p:sp>
      <p:sp>
        <p:nvSpPr>
          <p:cNvPr id="2051" name="Rectangle 2"/>
          <p:cNvSpPr>
            <a:spLocks noGrp="1" noChangeArrowheads="1"/>
          </p:cNvSpPr>
          <p:nvPr>
            <p:ph type="title"/>
          </p:nvPr>
        </p:nvSpPr>
        <p:spPr bwMode="auto">
          <a:xfrm>
            <a:off x="200030" y="200025"/>
            <a:ext cx="12401551" cy="989014"/>
          </a:xfrm>
          <a:prstGeom prst="rect">
            <a:avLst/>
          </a:prstGeom>
          <a:solidFill>
            <a:srgbClr val="FFFFEB"/>
          </a:solidFill>
          <a:ln w="9525">
            <a:solidFill>
              <a:schemeClr val="accent5"/>
            </a:solidFill>
            <a:miter lim="800000"/>
            <a:headEnd/>
            <a:tailEnd/>
          </a:ln>
        </p:spPr>
        <p:txBody>
          <a:bodyPr vert="horz" wrap="square" lIns="128009" tIns="64004" rIns="128009" bIns="64004" numCol="1" anchor="ctr"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title</a:t>
            </a:r>
            <a:r>
              <a:rPr lang="el-GR" dirty="0" smtClean="0"/>
              <a:t> </a:t>
            </a:r>
            <a:r>
              <a:rPr lang="el-GR" dirty="0" err="1" smtClean="0"/>
              <a:t>style</a:t>
            </a:r>
            <a:endParaRPr lang="el-GR" dirty="0" smtClean="0"/>
          </a:p>
        </p:txBody>
      </p:sp>
      <p:sp>
        <p:nvSpPr>
          <p:cNvPr id="1028" name="Rectangle 3"/>
          <p:cNvSpPr>
            <a:spLocks noGrp="1" noChangeArrowheads="1"/>
          </p:cNvSpPr>
          <p:nvPr>
            <p:ph type="body" idx="1"/>
          </p:nvPr>
        </p:nvSpPr>
        <p:spPr bwMode="auto">
          <a:xfrm>
            <a:off x="251148" y="1575755"/>
            <a:ext cx="12299315" cy="700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8009" tIns="64004" rIns="128009" bIns="64004" numCol="1" anchor="t"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text</a:t>
            </a:r>
            <a:r>
              <a:rPr lang="el-GR" dirty="0" smtClean="0"/>
              <a:t> </a:t>
            </a:r>
            <a:r>
              <a:rPr lang="el-GR" dirty="0" err="1" smtClean="0"/>
              <a:t>styles</a:t>
            </a:r>
            <a:endParaRPr lang="el-GR" dirty="0" smtClean="0"/>
          </a:p>
          <a:p>
            <a:pPr lvl="1"/>
            <a:r>
              <a:rPr lang="el-GR" dirty="0" err="1" smtClean="0"/>
              <a:t>Second</a:t>
            </a:r>
            <a:r>
              <a:rPr lang="el-GR" dirty="0" smtClean="0"/>
              <a:t> </a:t>
            </a:r>
            <a:r>
              <a:rPr lang="el-GR" dirty="0" err="1" smtClean="0"/>
              <a:t>level</a:t>
            </a:r>
            <a:endParaRPr lang="el-GR" dirty="0" smtClean="0"/>
          </a:p>
          <a:p>
            <a:pPr lvl="2"/>
            <a:r>
              <a:rPr lang="el-GR" dirty="0" err="1" smtClean="0"/>
              <a:t>Third</a:t>
            </a:r>
            <a:r>
              <a:rPr lang="el-GR" dirty="0" smtClean="0"/>
              <a:t> </a:t>
            </a:r>
            <a:r>
              <a:rPr lang="el-GR" dirty="0" err="1" smtClean="0"/>
              <a:t>level</a:t>
            </a:r>
            <a:endParaRPr lang="el-GR" dirty="0" smtClean="0"/>
          </a:p>
          <a:p>
            <a:pPr lvl="3"/>
            <a:r>
              <a:rPr lang="el-GR" dirty="0" err="1" smtClean="0"/>
              <a:t>Fourth</a:t>
            </a:r>
            <a:r>
              <a:rPr lang="el-GR" dirty="0" smtClean="0"/>
              <a:t> </a:t>
            </a:r>
            <a:r>
              <a:rPr lang="el-GR" dirty="0" err="1" smtClean="0"/>
              <a:t>level</a:t>
            </a:r>
            <a:endParaRPr lang="el-GR" dirty="0" smtClean="0"/>
          </a:p>
          <a:p>
            <a:pPr lvl="4"/>
            <a:r>
              <a:rPr lang="el-GR" dirty="0" err="1" smtClean="0"/>
              <a:t>Fifth</a:t>
            </a:r>
            <a:r>
              <a:rPr lang="el-GR" dirty="0" smtClean="0"/>
              <a:t> </a:t>
            </a:r>
            <a:r>
              <a:rPr lang="el-GR" dirty="0" err="1" smtClean="0"/>
              <a:t>level</a:t>
            </a:r>
            <a:endParaRPr lang="el-GR" dirty="0" smtClean="0"/>
          </a:p>
        </p:txBody>
      </p:sp>
      <p:sp>
        <p:nvSpPr>
          <p:cNvPr id="1030" name="Rectangle 6"/>
          <p:cNvSpPr>
            <a:spLocks noGrp="1" noChangeArrowheads="1"/>
          </p:cNvSpPr>
          <p:nvPr>
            <p:ph type="sldNum" sz="quarter" idx="4"/>
          </p:nvPr>
        </p:nvSpPr>
        <p:spPr bwMode="auto">
          <a:xfrm>
            <a:off x="11792689" y="9174484"/>
            <a:ext cx="1008912" cy="453764"/>
          </a:xfrm>
          <a:prstGeom prst="rect">
            <a:avLst/>
          </a:prstGeom>
          <a:noFill/>
          <a:ln w="9525">
            <a:noFill/>
            <a:miter lim="800000"/>
            <a:headEnd/>
            <a:tailEnd/>
          </a:ln>
          <a:effectLst/>
        </p:spPr>
        <p:txBody>
          <a:bodyPr vert="horz" wrap="square" lIns="128009" tIns="64004" rIns="128009" bIns="64004" numCol="1" anchor="t" anchorCtr="0" compatLnSpc="1">
            <a:prstTxWarp prst="textNoShape">
              <a:avLst/>
            </a:prstTxWarp>
          </a:bodyPr>
          <a:lstStyle>
            <a:lvl1pPr algn="r">
              <a:defRPr sz="2300" b="0">
                <a:solidFill>
                  <a:schemeClr val="bg1"/>
                </a:solidFill>
                <a:latin typeface="Calibri" pitchFamily="34" charset="0"/>
                <a:cs typeface="Calibri" pitchFamily="34" charset="0"/>
              </a:defRPr>
            </a:lvl1pPr>
          </a:lstStyle>
          <a:p>
            <a:pPr fontAlgn="base">
              <a:spcBef>
                <a:spcPct val="0"/>
              </a:spcBef>
              <a:spcAft>
                <a:spcPct val="0"/>
              </a:spcAft>
              <a:defRPr/>
            </a:pPr>
            <a:fld id="{6CDFCDE3-587E-4529-BC58-384B999E1F53}" type="slidenum">
              <a:rPr lang="el-GR" smtClean="0">
                <a:solidFill>
                  <a:srgbClr val="FFFFFF"/>
                </a:solidFill>
              </a:rPr>
              <a:pPr fontAlgn="base">
                <a:spcBef>
                  <a:spcPct val="0"/>
                </a:spcBef>
                <a:spcAft>
                  <a:spcPct val="0"/>
                </a:spcAft>
                <a:defRPr/>
              </a:pPr>
              <a:t>‹#›</a:t>
            </a:fld>
            <a:endParaRPr lang="el-GR" dirty="0">
              <a:solidFill>
                <a:srgbClr val="FFFFFF"/>
              </a:solidFill>
            </a:endParaRPr>
          </a:p>
        </p:txBody>
      </p:sp>
      <p:sp>
        <p:nvSpPr>
          <p:cNvPr id="1032" name="Rectangle 9"/>
          <p:cNvSpPr>
            <a:spLocks noChangeArrowheads="1"/>
          </p:cNvSpPr>
          <p:nvPr userDrawn="1"/>
        </p:nvSpPr>
        <p:spPr bwMode="auto">
          <a:xfrm>
            <a:off x="872349" y="9183744"/>
            <a:ext cx="1549083" cy="506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8009" tIns="64004" rIns="128009" bIns="64004"/>
          <a:lstStyle/>
          <a:p>
            <a:pPr fontAlgn="base">
              <a:spcBef>
                <a:spcPct val="0"/>
              </a:spcBef>
              <a:spcAft>
                <a:spcPct val="0"/>
              </a:spcAft>
            </a:pPr>
            <a:r>
              <a:rPr lang="en-GB" sz="2000" b="0" dirty="0" smtClean="0">
                <a:solidFill>
                  <a:srgbClr val="FFFFFF"/>
                </a:solidFill>
                <a:latin typeface="Calibri" pitchFamily="34" charset="0"/>
                <a:cs typeface="Calibri" pitchFamily="34" charset="0"/>
              </a:rPr>
              <a:t>FORTH-ICS </a:t>
            </a:r>
          </a:p>
        </p:txBody>
      </p:sp>
      <p:pic>
        <p:nvPicPr>
          <p:cNvPr id="1033" name="Picture 7" descr="diskos-origina1l27x7-150"/>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9699" y="8738875"/>
            <a:ext cx="842328" cy="848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4"/>
          <p:cNvSpPr>
            <a:spLocks noGrp="1" noChangeArrowheads="1"/>
          </p:cNvSpPr>
          <p:nvPr>
            <p:ph type="dt" sz="half" idx="2"/>
          </p:nvPr>
        </p:nvSpPr>
        <p:spPr bwMode="auto">
          <a:xfrm>
            <a:off x="1" y="9205967"/>
            <a:ext cx="12801600" cy="424498"/>
          </a:xfrm>
          <a:prstGeom prst="rect">
            <a:avLst/>
          </a:prstGeom>
          <a:noFill/>
          <a:ln w="9525">
            <a:noFill/>
            <a:miter lim="800000"/>
            <a:headEnd/>
            <a:tailEnd/>
          </a:ln>
          <a:effectLst/>
        </p:spPr>
        <p:txBody>
          <a:bodyPr vert="horz" wrap="square" lIns="128009" tIns="64004" rIns="128009" bIns="64004" numCol="1" anchor="t" anchorCtr="0" compatLnSpc="1">
            <a:prstTxWarp prst="textNoShape">
              <a:avLst/>
            </a:prstTxWarp>
          </a:bodyPr>
          <a:lstStyle>
            <a:lvl1pPr algn="ctr">
              <a:defRPr sz="2000" b="0">
                <a:solidFill>
                  <a:schemeClr val="bg1"/>
                </a:solidFill>
                <a:latin typeface="Calibri" pitchFamily="34" charset="0"/>
                <a:cs typeface="Calibri" pitchFamily="34" charset="0"/>
              </a:defRPr>
            </a:lvl1pPr>
          </a:lstStyle>
          <a:p>
            <a:pPr fontAlgn="base">
              <a:spcBef>
                <a:spcPct val="0"/>
              </a:spcBef>
              <a:spcAft>
                <a:spcPct val="0"/>
              </a:spcAft>
              <a:defRPr/>
            </a:pPr>
            <a:r>
              <a:rPr lang="el-GR" smtClean="0">
                <a:solidFill>
                  <a:srgbClr val="FFFFFF"/>
                </a:solidFill>
              </a:rPr>
              <a:t>Pavlos Fafalios, General Graduate Examinations, April 2013</a:t>
            </a:r>
            <a:endParaRPr lang="el-GR" dirty="0">
              <a:solidFill>
                <a:srgbClr val="FFFFFF"/>
              </a:solidFill>
            </a:endParaRPr>
          </a:p>
        </p:txBody>
      </p:sp>
    </p:spTree>
    <p:extLst>
      <p:ext uri="{BB962C8B-B14F-4D97-AF65-F5344CB8AC3E}">
        <p14:creationId xmlns:p14="http://schemas.microsoft.com/office/powerpoint/2010/main" xmlns="" val="2569307266"/>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100">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3300">
          <a:solidFill>
            <a:schemeClr val="tx2"/>
          </a:solidFill>
          <a:latin typeface="Arial" charset="0"/>
        </a:defRPr>
      </a:lvl2pPr>
      <a:lvl3pPr algn="l" rtl="0" eaLnBrk="0" fontAlgn="base" hangingPunct="0">
        <a:spcBef>
          <a:spcPct val="0"/>
        </a:spcBef>
        <a:spcAft>
          <a:spcPct val="0"/>
        </a:spcAft>
        <a:defRPr sz="3300">
          <a:solidFill>
            <a:schemeClr val="tx2"/>
          </a:solidFill>
          <a:latin typeface="Arial" charset="0"/>
        </a:defRPr>
      </a:lvl3pPr>
      <a:lvl4pPr algn="l" rtl="0" eaLnBrk="0" fontAlgn="base" hangingPunct="0">
        <a:spcBef>
          <a:spcPct val="0"/>
        </a:spcBef>
        <a:spcAft>
          <a:spcPct val="0"/>
        </a:spcAft>
        <a:defRPr sz="3300">
          <a:solidFill>
            <a:schemeClr val="tx2"/>
          </a:solidFill>
          <a:latin typeface="Arial" charset="0"/>
        </a:defRPr>
      </a:lvl4pPr>
      <a:lvl5pPr algn="l" rtl="0" eaLnBrk="0" fontAlgn="base" hangingPunct="0">
        <a:spcBef>
          <a:spcPct val="0"/>
        </a:spcBef>
        <a:spcAft>
          <a:spcPct val="0"/>
        </a:spcAft>
        <a:defRPr sz="3300">
          <a:solidFill>
            <a:schemeClr val="tx2"/>
          </a:solidFill>
          <a:latin typeface="Arial" charset="0"/>
        </a:defRPr>
      </a:lvl5pPr>
      <a:lvl6pPr marL="640044" algn="ctr" rtl="0" fontAlgn="base">
        <a:spcBef>
          <a:spcPct val="0"/>
        </a:spcBef>
        <a:spcAft>
          <a:spcPct val="0"/>
        </a:spcAft>
        <a:defRPr sz="3900" b="1">
          <a:solidFill>
            <a:schemeClr val="tx2"/>
          </a:solidFill>
          <a:latin typeface="Arial" charset="0"/>
        </a:defRPr>
      </a:lvl6pPr>
      <a:lvl7pPr marL="1280087" algn="ctr" rtl="0" fontAlgn="base">
        <a:spcBef>
          <a:spcPct val="0"/>
        </a:spcBef>
        <a:spcAft>
          <a:spcPct val="0"/>
        </a:spcAft>
        <a:defRPr sz="3900" b="1">
          <a:solidFill>
            <a:schemeClr val="tx2"/>
          </a:solidFill>
          <a:latin typeface="Arial" charset="0"/>
        </a:defRPr>
      </a:lvl7pPr>
      <a:lvl8pPr marL="1920131" algn="ctr" rtl="0" fontAlgn="base">
        <a:spcBef>
          <a:spcPct val="0"/>
        </a:spcBef>
        <a:spcAft>
          <a:spcPct val="0"/>
        </a:spcAft>
        <a:defRPr sz="3900" b="1">
          <a:solidFill>
            <a:schemeClr val="tx2"/>
          </a:solidFill>
          <a:latin typeface="Arial" charset="0"/>
        </a:defRPr>
      </a:lvl8pPr>
      <a:lvl9pPr marL="2560175" algn="ctr" rtl="0" fontAlgn="base">
        <a:spcBef>
          <a:spcPct val="0"/>
        </a:spcBef>
        <a:spcAft>
          <a:spcPct val="0"/>
        </a:spcAft>
        <a:defRPr sz="3900" b="1">
          <a:solidFill>
            <a:schemeClr val="tx2"/>
          </a:solidFill>
          <a:latin typeface="Arial" charset="0"/>
        </a:defRPr>
      </a:lvl9pPr>
    </p:titleStyle>
    <p:bodyStyle>
      <a:lvl1pPr marL="480033" indent="-480033" algn="l" rtl="0" eaLnBrk="0" fontAlgn="base" hangingPunct="0">
        <a:spcBef>
          <a:spcPct val="20000"/>
        </a:spcBef>
        <a:spcAft>
          <a:spcPct val="0"/>
        </a:spcAft>
        <a:buChar char="•"/>
        <a:defRPr sz="3300">
          <a:solidFill>
            <a:schemeClr val="tx1"/>
          </a:solidFill>
          <a:latin typeface="Calibri" pitchFamily="34" charset="0"/>
          <a:ea typeface="+mn-ea"/>
          <a:cs typeface="Calibri" pitchFamily="34" charset="0"/>
        </a:defRPr>
      </a:lvl1pPr>
      <a:lvl2pPr marL="1040070" indent="-400028"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600109" indent="-320021" algn="l" rtl="0" eaLnBrk="0" fontAlgn="base" hangingPunct="0">
        <a:spcBef>
          <a:spcPct val="20000"/>
        </a:spcBef>
        <a:spcAft>
          <a:spcPct val="0"/>
        </a:spcAft>
        <a:buChar char="•"/>
        <a:defRPr sz="3300">
          <a:solidFill>
            <a:schemeClr val="tx1"/>
          </a:solidFill>
          <a:latin typeface="Calibri" pitchFamily="34" charset="0"/>
          <a:cs typeface="Calibri" pitchFamily="34" charset="0"/>
        </a:defRPr>
      </a:lvl3pPr>
      <a:lvl4pPr marL="2240152" indent="-320021" algn="l" rtl="0" eaLnBrk="0" fontAlgn="base" hangingPunct="0">
        <a:spcBef>
          <a:spcPct val="20000"/>
        </a:spcBef>
        <a:spcAft>
          <a:spcPct val="0"/>
        </a:spcAft>
        <a:buChar char="–"/>
        <a:defRPr sz="2300">
          <a:solidFill>
            <a:schemeClr val="tx1"/>
          </a:solidFill>
          <a:latin typeface="Calibri" pitchFamily="34" charset="0"/>
          <a:cs typeface="Calibri" pitchFamily="34" charset="0"/>
        </a:defRPr>
      </a:lvl4pPr>
      <a:lvl5pPr marL="2880196" indent="-320021" algn="l" rtl="0" eaLnBrk="0" fontAlgn="base" hangingPunct="0">
        <a:spcBef>
          <a:spcPct val="20000"/>
        </a:spcBef>
        <a:spcAft>
          <a:spcPct val="0"/>
        </a:spcAft>
        <a:buChar char="»"/>
        <a:defRPr sz="2300">
          <a:solidFill>
            <a:schemeClr val="tx1"/>
          </a:solidFill>
          <a:latin typeface="Calibri" pitchFamily="34" charset="0"/>
          <a:cs typeface="Calibri" pitchFamily="34" charset="0"/>
        </a:defRPr>
      </a:lvl5pPr>
      <a:lvl6pPr marL="3520240" indent="-320021" algn="l" rtl="0" fontAlgn="base">
        <a:spcBef>
          <a:spcPct val="20000"/>
        </a:spcBef>
        <a:spcAft>
          <a:spcPct val="0"/>
        </a:spcAft>
        <a:buChar char="»"/>
        <a:defRPr sz="2300">
          <a:solidFill>
            <a:schemeClr val="tx1"/>
          </a:solidFill>
          <a:latin typeface="+mn-lt"/>
        </a:defRPr>
      </a:lvl6pPr>
      <a:lvl7pPr marL="4160283" indent="-320021" algn="l" rtl="0" fontAlgn="base">
        <a:spcBef>
          <a:spcPct val="20000"/>
        </a:spcBef>
        <a:spcAft>
          <a:spcPct val="0"/>
        </a:spcAft>
        <a:buChar char="»"/>
        <a:defRPr sz="2300">
          <a:solidFill>
            <a:schemeClr val="tx1"/>
          </a:solidFill>
          <a:latin typeface="+mn-lt"/>
        </a:defRPr>
      </a:lvl7pPr>
      <a:lvl8pPr marL="4800327" indent="-320021" algn="l" rtl="0" fontAlgn="base">
        <a:spcBef>
          <a:spcPct val="20000"/>
        </a:spcBef>
        <a:spcAft>
          <a:spcPct val="0"/>
        </a:spcAft>
        <a:buChar char="»"/>
        <a:defRPr sz="2300">
          <a:solidFill>
            <a:schemeClr val="tx1"/>
          </a:solidFill>
          <a:latin typeface="+mn-lt"/>
        </a:defRPr>
      </a:lvl8pPr>
      <a:lvl9pPr marL="5440369" indent="-320021" algn="l" rtl="0" fontAlgn="base">
        <a:spcBef>
          <a:spcPct val="20000"/>
        </a:spcBef>
        <a:spcAft>
          <a:spcPct val="0"/>
        </a:spcAft>
        <a:buChar char="»"/>
        <a:defRPr sz="2300">
          <a:solidFill>
            <a:schemeClr val="tx1"/>
          </a:solidFill>
          <a:latin typeface="+mn-lt"/>
        </a:defRPr>
      </a:lvl9pPr>
    </p:bodyStyle>
    <p:otherStyle>
      <a:defPPr>
        <a:defRPr lang="el-GR"/>
      </a:defPPr>
      <a:lvl1pPr marL="0" algn="l" defTabSz="1280087" rtl="0" eaLnBrk="1" latinLnBrk="0" hangingPunct="1">
        <a:defRPr sz="2500" kern="1200">
          <a:solidFill>
            <a:schemeClr val="tx1"/>
          </a:solidFill>
          <a:latin typeface="+mn-lt"/>
          <a:ea typeface="+mn-ea"/>
          <a:cs typeface="+mn-cs"/>
        </a:defRPr>
      </a:lvl1pPr>
      <a:lvl2pPr marL="640044" algn="l" defTabSz="1280087" rtl="0" eaLnBrk="1" latinLnBrk="0" hangingPunct="1">
        <a:defRPr sz="2500" kern="1200">
          <a:solidFill>
            <a:schemeClr val="tx1"/>
          </a:solidFill>
          <a:latin typeface="+mn-lt"/>
          <a:ea typeface="+mn-ea"/>
          <a:cs typeface="+mn-cs"/>
        </a:defRPr>
      </a:lvl2pPr>
      <a:lvl3pPr marL="1280087" algn="l" defTabSz="1280087" rtl="0" eaLnBrk="1" latinLnBrk="0" hangingPunct="1">
        <a:defRPr sz="2500" kern="1200">
          <a:solidFill>
            <a:schemeClr val="tx1"/>
          </a:solidFill>
          <a:latin typeface="+mn-lt"/>
          <a:ea typeface="+mn-ea"/>
          <a:cs typeface="+mn-cs"/>
        </a:defRPr>
      </a:lvl3pPr>
      <a:lvl4pPr marL="1920131" algn="l" defTabSz="1280087" rtl="0" eaLnBrk="1" latinLnBrk="0" hangingPunct="1">
        <a:defRPr sz="2500" kern="1200">
          <a:solidFill>
            <a:schemeClr val="tx1"/>
          </a:solidFill>
          <a:latin typeface="+mn-lt"/>
          <a:ea typeface="+mn-ea"/>
          <a:cs typeface="+mn-cs"/>
        </a:defRPr>
      </a:lvl4pPr>
      <a:lvl5pPr marL="2560175" algn="l" defTabSz="1280087" rtl="0" eaLnBrk="1" latinLnBrk="0" hangingPunct="1">
        <a:defRPr sz="2500" kern="1200">
          <a:solidFill>
            <a:schemeClr val="tx1"/>
          </a:solidFill>
          <a:latin typeface="+mn-lt"/>
          <a:ea typeface="+mn-ea"/>
          <a:cs typeface="+mn-cs"/>
        </a:defRPr>
      </a:lvl5pPr>
      <a:lvl6pPr marL="3200217" algn="l" defTabSz="1280087" rtl="0" eaLnBrk="1" latinLnBrk="0" hangingPunct="1">
        <a:defRPr sz="2500" kern="1200">
          <a:solidFill>
            <a:schemeClr val="tx1"/>
          </a:solidFill>
          <a:latin typeface="+mn-lt"/>
          <a:ea typeface="+mn-ea"/>
          <a:cs typeface="+mn-cs"/>
        </a:defRPr>
      </a:lvl6pPr>
      <a:lvl7pPr marL="3840261" algn="l" defTabSz="1280087" rtl="0" eaLnBrk="1" latinLnBrk="0" hangingPunct="1">
        <a:defRPr sz="2500" kern="1200">
          <a:solidFill>
            <a:schemeClr val="tx1"/>
          </a:solidFill>
          <a:latin typeface="+mn-lt"/>
          <a:ea typeface="+mn-ea"/>
          <a:cs typeface="+mn-cs"/>
        </a:defRPr>
      </a:lvl7pPr>
      <a:lvl8pPr marL="4480304" algn="l" defTabSz="1280087" rtl="0" eaLnBrk="1" latinLnBrk="0" hangingPunct="1">
        <a:defRPr sz="2500" kern="1200">
          <a:solidFill>
            <a:schemeClr val="tx1"/>
          </a:solidFill>
          <a:latin typeface="+mn-lt"/>
          <a:ea typeface="+mn-ea"/>
          <a:cs typeface="+mn-cs"/>
        </a:defRPr>
      </a:lvl8pPr>
      <a:lvl9pPr marL="5120348" algn="l" defTabSz="1280087"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8898894"/>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pPr defTabSz="1280160"/>
            <a:fld id="{1D8BD707-D9CF-40AE-B4C6-C98DA3205C09}" type="datetimeFigureOut">
              <a:rPr lang="en-US" smtClean="0">
                <a:solidFill>
                  <a:prstClr val="black">
                    <a:tint val="75000"/>
                  </a:prstClr>
                </a:solidFill>
              </a:rPr>
              <a:pPr defTabSz="1280160"/>
              <a:t>9/29/2014</a:t>
            </a:fld>
            <a:endParaRPr lang="en-US">
              <a:solidFill>
                <a:prstClr val="black">
                  <a:tint val="75000"/>
                </a:prstClr>
              </a:solidFill>
            </a:endParaRPr>
          </a:p>
        </p:txBody>
      </p:sp>
      <p:sp>
        <p:nvSpPr>
          <p:cNvPr id="5" name="Footer Placeholder 4"/>
          <p:cNvSpPr>
            <a:spLocks noGrp="1"/>
          </p:cNvSpPr>
          <p:nvPr>
            <p:ph type="ftr" sz="quarter" idx="3"/>
          </p:nvPr>
        </p:nvSpPr>
        <p:spPr>
          <a:xfrm>
            <a:off x="4373880" y="8898894"/>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pPr defTabSz="1280160"/>
            <a:endParaRPr lang="en-US">
              <a:solidFill>
                <a:prstClr val="black">
                  <a:tint val="75000"/>
                </a:prstClr>
              </a:solidFill>
            </a:endParaRPr>
          </a:p>
        </p:txBody>
      </p:sp>
      <p:sp>
        <p:nvSpPr>
          <p:cNvPr id="6" name="Slide Number Placeholder 5"/>
          <p:cNvSpPr>
            <a:spLocks noGrp="1"/>
          </p:cNvSpPr>
          <p:nvPr>
            <p:ph type="sldNum" sz="quarter" idx="4"/>
          </p:nvPr>
        </p:nvSpPr>
        <p:spPr>
          <a:xfrm>
            <a:off x="9174480" y="8898894"/>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pPr defTabSz="1280160"/>
            <a:fld id="{B6F15528-21DE-4FAA-801E-634DDDAF4B2B}" type="slidenum">
              <a:rPr lang="en-US" smtClean="0">
                <a:solidFill>
                  <a:prstClr val="black">
                    <a:tint val="75000"/>
                  </a:prstClr>
                </a:solidFill>
              </a:rPr>
              <a:pPr defTabSz="1280160"/>
              <a:t>‹#›</a:t>
            </a:fld>
            <a:endParaRPr lang="en-US">
              <a:solidFill>
                <a:prstClr val="black">
                  <a:tint val="75000"/>
                </a:prstClr>
              </a:solidFill>
            </a:endParaRPr>
          </a:p>
        </p:txBody>
      </p:sp>
    </p:spTree>
    <p:extLst>
      <p:ext uri="{BB962C8B-B14F-4D97-AF65-F5344CB8AC3E}">
        <p14:creationId xmlns:p14="http://schemas.microsoft.com/office/powerpoint/2010/main" xmlns="" val="15454487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4"/>
            <a:ext cx="11521441" cy="1600200"/>
          </a:xfrm>
          <a:prstGeom prst="rect">
            <a:avLst/>
          </a:prstGeom>
        </p:spPr>
        <p:txBody>
          <a:bodyPr vert="horz" lIns="127993" tIns="63997" rIns="127993" bIns="639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0" y="2240283"/>
            <a:ext cx="11521441" cy="6336348"/>
          </a:xfrm>
          <a:prstGeom prst="rect">
            <a:avLst/>
          </a:prstGeom>
        </p:spPr>
        <p:txBody>
          <a:bodyPr vert="horz" lIns="127993" tIns="63997" rIns="127993" bIns="639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8898897"/>
            <a:ext cx="2987040" cy="511176"/>
          </a:xfrm>
          <a:prstGeom prst="rect">
            <a:avLst/>
          </a:prstGeom>
        </p:spPr>
        <p:txBody>
          <a:bodyPr vert="horz" lIns="127993" tIns="63997" rIns="127993" bIns="63997" rtlCol="0" anchor="ctr"/>
          <a:lstStyle>
            <a:lvl1pPr algn="l">
              <a:defRPr sz="1700">
                <a:solidFill>
                  <a:schemeClr val="tx1">
                    <a:tint val="75000"/>
                  </a:schemeClr>
                </a:solidFill>
              </a:defRPr>
            </a:lvl1pPr>
          </a:lstStyle>
          <a:p>
            <a:pPr defTabSz="1279933"/>
            <a:r>
              <a:rPr lang="el-GR" smtClean="0">
                <a:solidFill>
                  <a:prstClr val="black">
                    <a:tint val="75000"/>
                  </a:prstClr>
                </a:solidFill>
              </a:rPr>
              <a:t>Pavlos Fafalios, General Graduate Examinations, April 2013</a:t>
            </a:r>
            <a:endParaRPr lang="en-US">
              <a:solidFill>
                <a:prstClr val="black">
                  <a:tint val="75000"/>
                </a:prstClr>
              </a:solidFill>
            </a:endParaRPr>
          </a:p>
        </p:txBody>
      </p:sp>
      <p:sp>
        <p:nvSpPr>
          <p:cNvPr id="5" name="Footer Placeholder 4"/>
          <p:cNvSpPr>
            <a:spLocks noGrp="1"/>
          </p:cNvSpPr>
          <p:nvPr>
            <p:ph type="ftr" sz="quarter" idx="3"/>
          </p:nvPr>
        </p:nvSpPr>
        <p:spPr>
          <a:xfrm>
            <a:off x="4373881" y="8898897"/>
            <a:ext cx="4053840" cy="511176"/>
          </a:xfrm>
          <a:prstGeom prst="rect">
            <a:avLst/>
          </a:prstGeom>
        </p:spPr>
        <p:txBody>
          <a:bodyPr vert="horz" lIns="127993" tIns="63997" rIns="127993" bIns="63997" rtlCol="0" anchor="ctr"/>
          <a:lstStyle>
            <a:lvl1pPr algn="ctr">
              <a:defRPr sz="1700">
                <a:solidFill>
                  <a:schemeClr val="tx1">
                    <a:tint val="75000"/>
                  </a:schemeClr>
                </a:solidFill>
              </a:defRPr>
            </a:lvl1pPr>
          </a:lstStyle>
          <a:p>
            <a:pPr defTabSz="1279933"/>
            <a:endParaRPr lang="en-US">
              <a:solidFill>
                <a:prstClr val="black">
                  <a:tint val="75000"/>
                </a:prstClr>
              </a:solidFill>
            </a:endParaRPr>
          </a:p>
        </p:txBody>
      </p:sp>
      <p:sp>
        <p:nvSpPr>
          <p:cNvPr id="6" name="Slide Number Placeholder 5"/>
          <p:cNvSpPr>
            <a:spLocks noGrp="1"/>
          </p:cNvSpPr>
          <p:nvPr>
            <p:ph type="sldNum" sz="quarter" idx="4"/>
          </p:nvPr>
        </p:nvSpPr>
        <p:spPr>
          <a:xfrm>
            <a:off x="9174480" y="8898897"/>
            <a:ext cx="2987040" cy="511176"/>
          </a:xfrm>
          <a:prstGeom prst="rect">
            <a:avLst/>
          </a:prstGeom>
        </p:spPr>
        <p:txBody>
          <a:bodyPr vert="horz" lIns="127993" tIns="63997" rIns="127993" bIns="63997" rtlCol="0" anchor="ctr"/>
          <a:lstStyle>
            <a:lvl1pPr algn="r">
              <a:defRPr sz="1700">
                <a:solidFill>
                  <a:schemeClr val="tx1">
                    <a:tint val="75000"/>
                  </a:schemeClr>
                </a:solidFill>
              </a:defRPr>
            </a:lvl1pPr>
          </a:lstStyle>
          <a:p>
            <a:pPr defTabSz="1279933"/>
            <a:fld id="{B6F15528-21DE-4FAA-801E-634DDDAF4B2B}" type="slidenum">
              <a:rPr lang="en-US" smtClean="0">
                <a:solidFill>
                  <a:prstClr val="black">
                    <a:tint val="75000"/>
                  </a:prstClr>
                </a:solidFill>
              </a:rPr>
              <a:pPr defTabSz="1279933"/>
              <a:t>‹#›</a:t>
            </a:fld>
            <a:endParaRPr lang="en-US">
              <a:solidFill>
                <a:prstClr val="black">
                  <a:tint val="75000"/>
                </a:prstClr>
              </a:solidFill>
            </a:endParaRPr>
          </a:p>
        </p:txBody>
      </p:sp>
    </p:spTree>
    <p:extLst>
      <p:ext uri="{BB962C8B-B14F-4D97-AF65-F5344CB8AC3E}">
        <p14:creationId xmlns:p14="http://schemas.microsoft.com/office/powerpoint/2010/main" xmlns="" val="10298237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1279933" rtl="0" eaLnBrk="1" latinLnBrk="0" hangingPunct="1">
        <a:spcBef>
          <a:spcPct val="0"/>
        </a:spcBef>
        <a:buNone/>
        <a:defRPr sz="6200" kern="1200">
          <a:solidFill>
            <a:schemeClr val="tx1"/>
          </a:solidFill>
          <a:latin typeface="+mj-lt"/>
          <a:ea typeface="+mj-ea"/>
          <a:cs typeface="+mj-cs"/>
        </a:defRPr>
      </a:lvl1pPr>
    </p:titleStyle>
    <p:bodyStyle>
      <a:lvl1pPr marL="479975" indent="-479975" algn="l" defTabSz="1279933"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9946" indent="-399979" algn="l" defTabSz="1279933"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99917" indent="-319984" algn="l" defTabSz="1279933"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39883" indent="-319984" algn="l" defTabSz="127993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79849" indent="-319984" algn="l" defTabSz="127993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19817" indent="-319984" algn="l" defTabSz="127993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9784" indent="-319984" algn="l" defTabSz="127993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9751" indent="-319984" algn="l" defTabSz="127993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9718" indent="-319984" algn="l" defTabSz="127993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9933" rtl="0" eaLnBrk="1" latinLnBrk="0" hangingPunct="1">
        <a:defRPr sz="2500" kern="1200">
          <a:solidFill>
            <a:schemeClr val="tx1"/>
          </a:solidFill>
          <a:latin typeface="+mn-lt"/>
          <a:ea typeface="+mn-ea"/>
          <a:cs typeface="+mn-cs"/>
        </a:defRPr>
      </a:lvl1pPr>
      <a:lvl2pPr marL="639966" algn="l" defTabSz="1279933" rtl="0" eaLnBrk="1" latinLnBrk="0" hangingPunct="1">
        <a:defRPr sz="2500" kern="1200">
          <a:solidFill>
            <a:schemeClr val="tx1"/>
          </a:solidFill>
          <a:latin typeface="+mn-lt"/>
          <a:ea typeface="+mn-ea"/>
          <a:cs typeface="+mn-cs"/>
        </a:defRPr>
      </a:lvl2pPr>
      <a:lvl3pPr marL="1279933" algn="l" defTabSz="1279933" rtl="0" eaLnBrk="1" latinLnBrk="0" hangingPunct="1">
        <a:defRPr sz="2500" kern="1200">
          <a:solidFill>
            <a:schemeClr val="tx1"/>
          </a:solidFill>
          <a:latin typeface="+mn-lt"/>
          <a:ea typeface="+mn-ea"/>
          <a:cs typeface="+mn-cs"/>
        </a:defRPr>
      </a:lvl3pPr>
      <a:lvl4pPr marL="1919899" algn="l" defTabSz="1279933" rtl="0" eaLnBrk="1" latinLnBrk="0" hangingPunct="1">
        <a:defRPr sz="2500" kern="1200">
          <a:solidFill>
            <a:schemeClr val="tx1"/>
          </a:solidFill>
          <a:latin typeface="+mn-lt"/>
          <a:ea typeface="+mn-ea"/>
          <a:cs typeface="+mn-cs"/>
        </a:defRPr>
      </a:lvl4pPr>
      <a:lvl5pPr marL="2559867" algn="l" defTabSz="1279933" rtl="0" eaLnBrk="1" latinLnBrk="0" hangingPunct="1">
        <a:defRPr sz="2500" kern="1200">
          <a:solidFill>
            <a:schemeClr val="tx1"/>
          </a:solidFill>
          <a:latin typeface="+mn-lt"/>
          <a:ea typeface="+mn-ea"/>
          <a:cs typeface="+mn-cs"/>
        </a:defRPr>
      </a:lvl5pPr>
      <a:lvl6pPr marL="3199835" algn="l" defTabSz="1279933" rtl="0" eaLnBrk="1" latinLnBrk="0" hangingPunct="1">
        <a:defRPr sz="2500" kern="1200">
          <a:solidFill>
            <a:schemeClr val="tx1"/>
          </a:solidFill>
          <a:latin typeface="+mn-lt"/>
          <a:ea typeface="+mn-ea"/>
          <a:cs typeface="+mn-cs"/>
        </a:defRPr>
      </a:lvl6pPr>
      <a:lvl7pPr marL="3839801" algn="l" defTabSz="1279933" rtl="0" eaLnBrk="1" latinLnBrk="0" hangingPunct="1">
        <a:defRPr sz="2500" kern="1200">
          <a:solidFill>
            <a:schemeClr val="tx1"/>
          </a:solidFill>
          <a:latin typeface="+mn-lt"/>
          <a:ea typeface="+mn-ea"/>
          <a:cs typeface="+mn-cs"/>
        </a:defRPr>
      </a:lvl7pPr>
      <a:lvl8pPr marL="4479767" algn="l" defTabSz="1279933" rtl="0" eaLnBrk="1" latinLnBrk="0" hangingPunct="1">
        <a:defRPr sz="2500" kern="1200">
          <a:solidFill>
            <a:schemeClr val="tx1"/>
          </a:solidFill>
          <a:latin typeface="+mn-lt"/>
          <a:ea typeface="+mn-ea"/>
          <a:cs typeface="+mn-cs"/>
        </a:defRPr>
      </a:lvl8pPr>
      <a:lvl9pPr marL="5119734" algn="l" defTabSz="1279933"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ctrTitle"/>
          </p:nvPr>
        </p:nvSpPr>
        <p:spPr>
          <a:xfrm>
            <a:off x="1" y="1977888"/>
            <a:ext cx="12801600" cy="2117035"/>
          </a:xfrm>
          <a:ln>
            <a:solidFill>
              <a:srgbClr val="4BACC6"/>
            </a:solidFill>
          </a:ln>
        </p:spPr>
        <p:txBody>
          <a:bodyPr/>
          <a:lstStyle/>
          <a:p>
            <a:pPr algn="ctr" eaLnBrk="1" hangingPunct="1"/>
            <a:r>
              <a:rPr lang="en-US" sz="3500" b="1" dirty="0">
                <a:solidFill>
                  <a:srgbClr val="000000"/>
                </a:solidFill>
              </a:rPr>
              <a:t>The SYNERGY Reference Model of Data Provision and Aggregation </a:t>
            </a:r>
            <a:endParaRPr lang="el-GR" sz="3500" spc="420" dirty="0">
              <a:solidFill>
                <a:srgbClr val="000000"/>
              </a:solidFill>
            </a:endParaRPr>
          </a:p>
        </p:txBody>
      </p:sp>
      <p:pic>
        <p:nvPicPr>
          <p:cNvPr id="1027" name="Picture 3" descr="C:\Users\pavlos098\Desktop\FORTH_Logo_PartnerDescription_Larg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2268"/>
          <a:stretch/>
        </p:blipFill>
        <p:spPr bwMode="auto">
          <a:xfrm>
            <a:off x="199919" y="6655703"/>
            <a:ext cx="1664380" cy="16288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991322" y="6816823"/>
            <a:ext cx="8038684" cy="1098762"/>
          </a:xfrm>
          <a:prstGeom prst="rect">
            <a:avLst/>
          </a:prstGeom>
          <a:noFill/>
        </p:spPr>
        <p:txBody>
          <a:bodyPr wrap="square" lIns="128009" tIns="64004" rIns="128009" bIns="64004" rtlCol="0">
            <a:spAutoFit/>
          </a:bodyPr>
          <a:lstStyle/>
          <a:p>
            <a:pPr>
              <a:lnSpc>
                <a:spcPts val="2520"/>
              </a:lnSpc>
            </a:pPr>
            <a:r>
              <a:rPr lang="en-US" sz="2000" b="1" dirty="0">
                <a:solidFill>
                  <a:srgbClr val="0A5A12"/>
                </a:solidFill>
                <a:latin typeface="Calibri" pitchFamily="34" charset="0"/>
                <a:cs typeface="Calibri" pitchFamily="34" charset="0"/>
              </a:rPr>
              <a:t>Foundation for Research  and Technology – Hellas (FORTH)</a:t>
            </a:r>
          </a:p>
          <a:p>
            <a:pPr>
              <a:lnSpc>
                <a:spcPts val="2520"/>
              </a:lnSpc>
            </a:pPr>
            <a:r>
              <a:rPr lang="en-US" sz="2000" b="1" dirty="0">
                <a:solidFill>
                  <a:srgbClr val="0A5A12"/>
                </a:solidFill>
                <a:latin typeface="Calibri" pitchFamily="34" charset="0"/>
                <a:cs typeface="Calibri" pitchFamily="34" charset="0"/>
              </a:rPr>
              <a:t>Institute of Computer Science (ICS)</a:t>
            </a:r>
          </a:p>
          <a:p>
            <a:pPr>
              <a:lnSpc>
                <a:spcPts val="2520"/>
              </a:lnSpc>
            </a:pPr>
            <a:r>
              <a:rPr lang="en-US" sz="2000" b="1" dirty="0">
                <a:solidFill>
                  <a:srgbClr val="0A5A12"/>
                </a:solidFill>
                <a:latin typeface="Calibri" pitchFamily="34" charset="0"/>
                <a:cs typeface="Calibri" pitchFamily="34" charset="0"/>
              </a:rPr>
              <a:t>Information Systems Laboratory (ISL)</a:t>
            </a:r>
          </a:p>
        </p:txBody>
      </p:sp>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1</a:t>
            </a:fld>
            <a:endParaRPr lang="el-GR" dirty="0">
              <a:solidFill>
                <a:srgbClr val="FFFFFF"/>
              </a:solidFill>
            </a:endParaRPr>
          </a:p>
        </p:txBody>
      </p:sp>
      <p:sp>
        <p:nvSpPr>
          <p:cNvPr id="4" name="Subtitle 3"/>
          <p:cNvSpPr>
            <a:spLocks noGrp="1"/>
          </p:cNvSpPr>
          <p:nvPr>
            <p:ph type="subTitle" idx="1"/>
          </p:nvPr>
        </p:nvSpPr>
        <p:spPr>
          <a:xfrm>
            <a:off x="1" y="4463995"/>
            <a:ext cx="12801600" cy="1647150"/>
          </a:xfrm>
        </p:spPr>
        <p:txBody>
          <a:bodyPr/>
          <a:lstStyle/>
          <a:p>
            <a:r>
              <a:rPr lang="en-US" sz="2500" dirty="0"/>
              <a:t>Current Contributors:  Martin </a:t>
            </a:r>
            <a:r>
              <a:rPr lang="en-US" sz="2500" dirty="0" err="1"/>
              <a:t>Doerr</a:t>
            </a:r>
            <a:r>
              <a:rPr lang="en-US" sz="2500" dirty="0"/>
              <a:t>,  Gerald de Jong,</a:t>
            </a:r>
            <a:r>
              <a:rPr lang="en-GB" sz="2500" dirty="0"/>
              <a:t> Konstantina</a:t>
            </a:r>
            <a:r>
              <a:rPr lang="en-US" sz="2500" dirty="0"/>
              <a:t> </a:t>
            </a:r>
            <a:r>
              <a:rPr lang="en-US" sz="2500" dirty="0" err="1"/>
              <a:t>Konsolaki</a:t>
            </a:r>
            <a:r>
              <a:rPr lang="en-US" sz="2500" dirty="0"/>
              <a:t>, Barry Norton, Dominic </a:t>
            </a:r>
            <a:r>
              <a:rPr lang="en-US" sz="2500" dirty="0" err="1"/>
              <a:t>Oldman</a:t>
            </a:r>
            <a:r>
              <a:rPr lang="en-US" sz="2500" dirty="0"/>
              <a:t>, Maria </a:t>
            </a:r>
            <a:r>
              <a:rPr lang="en-US" sz="2500" dirty="0" err="1"/>
              <a:t>Theodoridou</a:t>
            </a:r>
            <a:r>
              <a:rPr lang="en-US" sz="2500" dirty="0"/>
              <a:t>, Thomas </a:t>
            </a:r>
            <a:r>
              <a:rPr lang="en-US" sz="2500" dirty="0" err="1" smtClean="0"/>
              <a:t>Wikman</a:t>
            </a:r>
            <a:endParaRPr lang="en-US" sz="2500" dirty="0"/>
          </a:p>
        </p:txBody>
      </p:sp>
    </p:spTree>
    <p:extLst>
      <p:ext uri="{BB962C8B-B14F-4D97-AF65-F5344CB8AC3E}">
        <p14:creationId xmlns:p14="http://schemas.microsoft.com/office/powerpoint/2010/main" xmlns="" val="40554882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Roles </a:t>
            </a:r>
            <a:r>
              <a:rPr lang="en-US" dirty="0" smtClean="0"/>
              <a:t>(2/6</a:t>
            </a:r>
            <a:r>
              <a:rPr lang="en-US" dirty="0"/>
              <a:t>)</a:t>
            </a:r>
          </a:p>
        </p:txBody>
      </p:sp>
      <p:sp>
        <p:nvSpPr>
          <p:cNvPr id="3" name="Content Placeholder 2"/>
          <p:cNvSpPr>
            <a:spLocks noGrp="1"/>
          </p:cNvSpPr>
          <p:nvPr>
            <p:ph idx="1"/>
          </p:nvPr>
        </p:nvSpPr>
        <p:spPr/>
        <p:txBody>
          <a:bodyPr/>
          <a:lstStyle/>
          <a:p>
            <a:r>
              <a:rPr lang="en-US" dirty="0" smtClean="0"/>
              <a:t>User Roles:</a:t>
            </a:r>
          </a:p>
          <a:p>
            <a:pPr lvl="1"/>
            <a:endParaRPr lang="en-US" dirty="0"/>
          </a:p>
          <a:p>
            <a:pPr lvl="1" algn="just">
              <a:buFont typeface="Wingdings" panose="05000000000000000000" pitchFamily="2" charset="2"/>
              <a:buChar char="v"/>
            </a:pPr>
            <a:r>
              <a:rPr lang="en-US" b="1" u="sng" dirty="0" smtClean="0"/>
              <a:t>Primary User Roles: </a:t>
            </a:r>
            <a:r>
              <a:rPr lang="en-US" dirty="0"/>
              <a:t>T</a:t>
            </a:r>
            <a:r>
              <a:rPr lang="en-US" dirty="0" smtClean="0"/>
              <a:t>he </a:t>
            </a:r>
            <a:r>
              <a:rPr lang="en-US" dirty="0"/>
              <a:t>managerially responsible members from the Provider and the Aggregator Institution that agree to perform the data provisioning of the providers’ local information systems to the aggregator’s integrated access system. </a:t>
            </a:r>
            <a:r>
              <a:rPr lang="el-GR" dirty="0"/>
              <a:t> </a:t>
            </a:r>
            <a:endParaRPr lang="en-US" dirty="0" smtClean="0"/>
          </a:p>
          <a:p>
            <a:pPr lvl="1" algn="just">
              <a:buFont typeface="Wingdings" panose="05000000000000000000" pitchFamily="2" charset="2"/>
              <a:buChar char="v"/>
            </a:pPr>
            <a:endParaRPr lang="en-US" dirty="0"/>
          </a:p>
          <a:p>
            <a:pPr lvl="1" algn="just">
              <a:buFont typeface="Wingdings" panose="05000000000000000000" pitchFamily="2" charset="2"/>
              <a:buChar char="v"/>
            </a:pPr>
            <a:r>
              <a:rPr lang="en-US" b="1" u="sng" dirty="0" smtClean="0"/>
              <a:t>Secondary User Roles: </a:t>
            </a:r>
            <a:r>
              <a:rPr lang="en-US" dirty="0"/>
              <a:t>T</a:t>
            </a:r>
            <a:r>
              <a:rPr lang="en-US" dirty="0" smtClean="0"/>
              <a:t>he </a:t>
            </a:r>
            <a:r>
              <a:rPr lang="en-US" dirty="0"/>
              <a:t>experts whose knowledge or services contribute to the implementation and realization of the data provisioning </a:t>
            </a:r>
            <a:r>
              <a:rPr lang="en-US" dirty="0" smtClean="0"/>
              <a:t>process.</a:t>
            </a:r>
            <a:endParaRPr lang="en-US" b="1" u="sng"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10</a:t>
            </a:fld>
            <a:endParaRPr lang="el-GR">
              <a:solidFill>
                <a:srgbClr val="FFFFFF"/>
              </a:solidFill>
            </a:endParaRPr>
          </a:p>
        </p:txBody>
      </p:sp>
    </p:spTree>
    <p:extLst>
      <p:ext uri="{BB962C8B-B14F-4D97-AF65-F5344CB8AC3E}">
        <p14:creationId xmlns:p14="http://schemas.microsoft.com/office/powerpoint/2010/main" xmlns="" val="3877671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Roles </a:t>
            </a:r>
            <a:r>
              <a:rPr lang="en-US" dirty="0" smtClean="0"/>
              <a:t>(3/6)</a:t>
            </a:r>
            <a:endParaRPr lang="el-GR" dirty="0"/>
          </a:p>
        </p:txBody>
      </p:sp>
      <p:sp>
        <p:nvSpPr>
          <p:cNvPr id="3" name="Content Placeholder 2"/>
          <p:cNvSpPr>
            <a:spLocks noGrp="1"/>
          </p:cNvSpPr>
          <p:nvPr>
            <p:ph idx="1"/>
          </p:nvPr>
        </p:nvSpPr>
        <p:spPr>
          <a:xfrm>
            <a:off x="251319" y="1675453"/>
            <a:ext cx="12299315" cy="6351105"/>
          </a:xfrm>
        </p:spPr>
        <p:txBody>
          <a:bodyPr/>
          <a:lstStyle/>
          <a:p>
            <a:r>
              <a:rPr lang="en-US" b="1" dirty="0" smtClean="0"/>
              <a:t>Primary User Roles:</a:t>
            </a:r>
          </a:p>
          <a:p>
            <a:endParaRPr lang="en-US" b="1" dirty="0"/>
          </a:p>
          <a:p>
            <a:pPr marL="1040070" lvl="2" indent="-480033" algn="just">
              <a:buFont typeface="Wingdings" panose="05000000000000000000" pitchFamily="2" charset="2"/>
              <a:buChar char="v"/>
            </a:pPr>
            <a:r>
              <a:rPr lang="en-US" sz="2800" b="1" u="sng" dirty="0"/>
              <a:t>Provider </a:t>
            </a:r>
            <a:r>
              <a:rPr lang="en-US" sz="2800" b="1" u="sng" dirty="0" smtClean="0"/>
              <a:t>Institution: </a:t>
            </a:r>
            <a:r>
              <a:rPr lang="en-US" sz="2800" dirty="0" smtClean="0"/>
              <a:t>An institution (a.k.a</a:t>
            </a:r>
            <a:r>
              <a:rPr lang="en-US" sz="2800" dirty="0"/>
              <a:t>. source </a:t>
            </a:r>
            <a:r>
              <a:rPr lang="en-US" sz="2800" dirty="0" smtClean="0"/>
              <a:t>systems) that maintains </a:t>
            </a:r>
            <a:r>
              <a:rPr lang="en-US" sz="2800" dirty="0"/>
              <a:t>c</a:t>
            </a:r>
            <a:r>
              <a:rPr lang="en-US" sz="2800" dirty="0" smtClean="0"/>
              <a:t>ollection </a:t>
            </a:r>
            <a:r>
              <a:rPr lang="en-US" sz="2800" dirty="0"/>
              <a:t>management systems or content management </a:t>
            </a:r>
            <a:r>
              <a:rPr lang="en-US" sz="2800" dirty="0" smtClean="0"/>
              <a:t>systems, </a:t>
            </a:r>
            <a:r>
              <a:rPr lang="en-US" sz="2800" dirty="0"/>
              <a:t>that constitute institutional </a:t>
            </a:r>
            <a:r>
              <a:rPr lang="en-US" sz="2800" dirty="0" smtClean="0"/>
              <a:t>memories. They </a:t>
            </a:r>
            <a:r>
              <a:rPr lang="en-US" sz="2800" dirty="0"/>
              <a:t>are used for primary data entry.</a:t>
            </a:r>
          </a:p>
          <a:p>
            <a:pPr marL="1040070" lvl="2" indent="-480033" algn="just">
              <a:buFont typeface="Wingdings" panose="05000000000000000000" pitchFamily="2" charset="2"/>
              <a:buChar char="v"/>
            </a:pPr>
            <a:endParaRPr lang="en-US" sz="2800" b="1" dirty="0"/>
          </a:p>
          <a:p>
            <a:pPr marL="1040070" lvl="2" indent="-480033" algn="just">
              <a:buFont typeface="Wingdings" panose="05000000000000000000" pitchFamily="2" charset="2"/>
              <a:buChar char="v"/>
            </a:pPr>
            <a:r>
              <a:rPr lang="en-US" sz="2800" b="1" u="sng" dirty="0"/>
              <a:t>Provider Curator:</a:t>
            </a:r>
            <a:r>
              <a:rPr lang="en-US" sz="2800" b="1" dirty="0"/>
              <a:t> </a:t>
            </a:r>
            <a:r>
              <a:rPr lang="en-US" sz="2800" dirty="0"/>
              <a:t>The curator of the source systems. They have the knowledge about the meaning of their data in the real world (if anybody has it), or know who knows, or know how to verify it.</a:t>
            </a:r>
            <a:endParaRPr lang="en-US" b="1" u="sng" dirty="0" smtClean="0"/>
          </a:p>
          <a:p>
            <a:endParaRPr lang="en-US" dirty="0" smtClean="0"/>
          </a:p>
          <a:p>
            <a:pPr lvl="1" algn="just">
              <a:buFont typeface="Wingdings" panose="05000000000000000000" pitchFamily="2" charset="2"/>
              <a:buChar char="v"/>
            </a:pPr>
            <a:endParaRPr lang="en-US" dirty="0" smtClean="0"/>
          </a:p>
          <a:p>
            <a:pPr lvl="1" algn="just">
              <a:buFont typeface="Wingdings" panose="05000000000000000000" pitchFamily="2" charset="2"/>
              <a:buChar char="v"/>
            </a:pPr>
            <a:endParaRPr lang="el-GR" dirty="0" smtClean="0"/>
          </a:p>
          <a:p>
            <a:pPr lvl="1"/>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11</a:t>
            </a:fld>
            <a:endParaRPr lang="el-GR">
              <a:solidFill>
                <a:srgbClr val="FFFFFF"/>
              </a:solidFill>
            </a:endParaRPr>
          </a:p>
        </p:txBody>
      </p:sp>
    </p:spTree>
    <p:extLst>
      <p:ext uri="{BB962C8B-B14F-4D97-AF65-F5344CB8AC3E}">
        <p14:creationId xmlns:p14="http://schemas.microsoft.com/office/powerpoint/2010/main" xmlns="" val="21442947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Roles </a:t>
            </a:r>
            <a:r>
              <a:rPr lang="en-US" dirty="0" smtClean="0"/>
              <a:t>(4/6)</a:t>
            </a:r>
            <a:endParaRPr lang="el-GR" dirty="0"/>
          </a:p>
        </p:txBody>
      </p:sp>
      <p:sp>
        <p:nvSpPr>
          <p:cNvPr id="3" name="Content Placeholder 2"/>
          <p:cNvSpPr>
            <a:spLocks noGrp="1"/>
          </p:cNvSpPr>
          <p:nvPr>
            <p:ph idx="1"/>
          </p:nvPr>
        </p:nvSpPr>
        <p:spPr/>
        <p:txBody>
          <a:bodyPr/>
          <a:lstStyle/>
          <a:p>
            <a:r>
              <a:rPr lang="en-US" b="1" dirty="0"/>
              <a:t>Primary User Roles</a:t>
            </a:r>
            <a:r>
              <a:rPr lang="en-US" b="1" dirty="0" smtClean="0"/>
              <a:t>:</a:t>
            </a:r>
            <a:endParaRPr lang="en-US" dirty="0" smtClean="0"/>
          </a:p>
          <a:p>
            <a:endParaRPr lang="en-US" dirty="0" smtClean="0"/>
          </a:p>
          <a:p>
            <a:pPr lvl="1" algn="just">
              <a:buFont typeface="Wingdings" panose="05000000000000000000" pitchFamily="2" charset="2"/>
              <a:buChar char="v"/>
            </a:pPr>
            <a:r>
              <a:rPr lang="en-US" b="1" u="sng" dirty="0"/>
              <a:t>Aggregator </a:t>
            </a:r>
            <a:r>
              <a:rPr lang="en-US" b="1" u="sng" dirty="0" smtClean="0"/>
              <a:t>Institution:</a:t>
            </a:r>
            <a:r>
              <a:rPr lang="en-US" b="1" dirty="0" smtClean="0"/>
              <a:t> </a:t>
            </a:r>
            <a:r>
              <a:rPr lang="en-US" dirty="0" smtClean="0"/>
              <a:t>It </a:t>
            </a:r>
            <a:r>
              <a:rPr lang="en-US" dirty="0"/>
              <a:t>maintains an Integrated Access </a:t>
            </a:r>
            <a:r>
              <a:rPr lang="en-US" dirty="0" smtClean="0"/>
              <a:t>System (</a:t>
            </a:r>
            <a:r>
              <a:rPr lang="en-US" dirty="0"/>
              <a:t>a.k.a. </a:t>
            </a:r>
            <a:r>
              <a:rPr lang="en-US" dirty="0" smtClean="0"/>
              <a:t>target systems), </a:t>
            </a:r>
            <a:r>
              <a:rPr lang="en-US" dirty="0"/>
              <a:t>which provides a homogeneous access layer to multiple local systems. The origin of the information it manages are the Provider Institutions it maintains a business relation with. It may not produce new content except for co-reference resolution information</a:t>
            </a:r>
            <a:r>
              <a:rPr lang="en-US" dirty="0" smtClean="0"/>
              <a:t>.</a:t>
            </a:r>
          </a:p>
          <a:p>
            <a:pPr lvl="1" algn="just">
              <a:buFont typeface="Wingdings" panose="05000000000000000000" pitchFamily="2" charset="2"/>
              <a:buChar char="v"/>
            </a:pPr>
            <a:endParaRPr lang="en-US" dirty="0"/>
          </a:p>
          <a:p>
            <a:pPr lvl="1" algn="just">
              <a:buFont typeface="Wingdings" panose="05000000000000000000" pitchFamily="2" charset="2"/>
              <a:buChar char="v"/>
            </a:pPr>
            <a:r>
              <a:rPr lang="en-US" b="1" u="sng" dirty="0"/>
              <a:t>Mapping Manager: </a:t>
            </a:r>
            <a:r>
              <a:rPr lang="en-US" dirty="0"/>
              <a:t>The actor responsible for the maintenance of the data transformation process from the provider format to the aggregator format</a:t>
            </a:r>
            <a:r>
              <a:rPr lang="en-US" dirty="0" smtClean="0"/>
              <a:t>. He may belong to the provider or aggregator institution or both, or be in a superior position to both. </a:t>
            </a: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12</a:t>
            </a:fld>
            <a:endParaRPr lang="el-GR">
              <a:solidFill>
                <a:srgbClr val="FFFFFF"/>
              </a:solidFill>
            </a:endParaRPr>
          </a:p>
        </p:txBody>
      </p:sp>
    </p:spTree>
    <p:extLst>
      <p:ext uri="{BB962C8B-B14F-4D97-AF65-F5344CB8AC3E}">
        <p14:creationId xmlns:p14="http://schemas.microsoft.com/office/powerpoint/2010/main" xmlns="" val="19858234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Roles </a:t>
            </a:r>
            <a:r>
              <a:rPr lang="en-US" dirty="0" smtClean="0"/>
              <a:t>(5/6)</a:t>
            </a:r>
            <a:endParaRPr lang="el-GR" dirty="0"/>
          </a:p>
        </p:txBody>
      </p:sp>
      <p:sp>
        <p:nvSpPr>
          <p:cNvPr id="3" name="Content Placeholder 2"/>
          <p:cNvSpPr>
            <a:spLocks noGrp="1"/>
          </p:cNvSpPr>
          <p:nvPr>
            <p:ph idx="1"/>
          </p:nvPr>
        </p:nvSpPr>
        <p:spPr>
          <a:xfrm>
            <a:off x="251148" y="1977889"/>
            <a:ext cx="12299315" cy="7157595"/>
          </a:xfrm>
        </p:spPr>
        <p:txBody>
          <a:bodyPr/>
          <a:lstStyle/>
          <a:p>
            <a:pPr>
              <a:lnSpc>
                <a:spcPts val="2380"/>
              </a:lnSpc>
            </a:pPr>
            <a:r>
              <a:rPr lang="en-US" dirty="0" smtClean="0"/>
              <a:t>Secondary User Roles:</a:t>
            </a:r>
          </a:p>
          <a:p>
            <a:pPr lvl="1" algn="just">
              <a:lnSpc>
                <a:spcPts val="2380"/>
              </a:lnSpc>
            </a:pPr>
            <a:endParaRPr lang="en-US" sz="2500" dirty="0"/>
          </a:p>
          <a:p>
            <a:pPr lvl="1" algn="just">
              <a:lnSpc>
                <a:spcPts val="2380"/>
              </a:lnSpc>
              <a:buFont typeface="Wingdings" panose="05000000000000000000" pitchFamily="2" charset="2"/>
              <a:buChar char="v"/>
            </a:pPr>
            <a:r>
              <a:rPr lang="en-US" b="1" u="sng" dirty="0"/>
              <a:t>Provider Data Manager:</a:t>
            </a:r>
            <a:r>
              <a:rPr lang="en-US" b="1" dirty="0"/>
              <a:t> </a:t>
            </a:r>
            <a:r>
              <a:rPr lang="en-US" dirty="0"/>
              <a:t>The responsible for managing the IT systems of the provider and handling data assets, in contrast to the responsible for entering content. In particular, the responsible for sending data to the aggregator</a:t>
            </a:r>
            <a:r>
              <a:rPr lang="en-US" dirty="0" smtClean="0"/>
              <a:t>.</a:t>
            </a:r>
          </a:p>
          <a:p>
            <a:pPr lvl="1" algn="just">
              <a:lnSpc>
                <a:spcPts val="2380"/>
              </a:lnSpc>
              <a:buFont typeface="Wingdings" panose="05000000000000000000" pitchFamily="2" charset="2"/>
              <a:buChar char="v"/>
            </a:pPr>
            <a:endParaRPr lang="en-US" dirty="0" smtClean="0"/>
          </a:p>
          <a:p>
            <a:pPr lvl="1" algn="just">
              <a:lnSpc>
                <a:spcPts val="2380"/>
              </a:lnSpc>
              <a:buFont typeface="Wingdings" panose="05000000000000000000" pitchFamily="2" charset="2"/>
              <a:buChar char="v"/>
            </a:pPr>
            <a:r>
              <a:rPr lang="en-US" b="1" u="sng" dirty="0"/>
              <a:t>Provider Terminology Expert</a:t>
            </a:r>
            <a:r>
              <a:rPr lang="en-US" b="1" dirty="0"/>
              <a:t>: </a:t>
            </a:r>
            <a:r>
              <a:rPr lang="en-US" dirty="0"/>
              <a:t>The curator, maintainer or other expert of one of the terminologies which the </a:t>
            </a:r>
            <a:r>
              <a:rPr lang="en-US" dirty="0" smtClean="0"/>
              <a:t>provider institutions use as </a:t>
            </a:r>
            <a:r>
              <a:rPr lang="en-US" dirty="0"/>
              <a:t>reference in the l</a:t>
            </a:r>
            <a:r>
              <a:rPr lang="en-US" dirty="0" smtClean="0"/>
              <a:t>ocal system</a:t>
            </a:r>
            <a:r>
              <a:rPr lang="en-US" dirty="0"/>
              <a:t>. </a:t>
            </a:r>
            <a:endParaRPr lang="en-US" dirty="0" smtClean="0"/>
          </a:p>
          <a:p>
            <a:pPr lvl="1" algn="just">
              <a:lnSpc>
                <a:spcPts val="2380"/>
              </a:lnSpc>
              <a:buFont typeface="Wingdings" panose="05000000000000000000" pitchFamily="2" charset="2"/>
              <a:buChar char="v"/>
            </a:pPr>
            <a:endParaRPr lang="en-US" dirty="0" smtClean="0"/>
          </a:p>
          <a:p>
            <a:pPr lvl="1" algn="just">
              <a:lnSpc>
                <a:spcPts val="2380"/>
              </a:lnSpc>
              <a:buFont typeface="Wingdings" panose="05000000000000000000" pitchFamily="2" charset="2"/>
              <a:buChar char="v"/>
            </a:pPr>
            <a:r>
              <a:rPr lang="en-US" b="1" u="sng" dirty="0"/>
              <a:t>Provider Schema </a:t>
            </a:r>
            <a:r>
              <a:rPr lang="en-US" b="1" u="sng" dirty="0" smtClean="0"/>
              <a:t>Expert:</a:t>
            </a:r>
            <a:r>
              <a:rPr lang="en-US" b="1" dirty="0"/>
              <a:t> </a:t>
            </a:r>
            <a:r>
              <a:rPr lang="en-US" dirty="0" smtClean="0"/>
              <a:t>The </a:t>
            </a:r>
            <a:r>
              <a:rPr lang="en-US" dirty="0"/>
              <a:t>curator(s), researcher(s) and/or data manager(s) of the Provider Institution  who are responsible for the data entry into their local systems</a:t>
            </a:r>
            <a:r>
              <a:rPr lang="en-US" dirty="0" smtClean="0"/>
              <a:t>.</a:t>
            </a:r>
          </a:p>
          <a:p>
            <a:pPr lvl="1" algn="just">
              <a:lnSpc>
                <a:spcPts val="2380"/>
              </a:lnSpc>
              <a:buFont typeface="Wingdings" panose="05000000000000000000" pitchFamily="2" charset="2"/>
              <a:buChar char="v"/>
            </a:pPr>
            <a:endParaRPr lang="en-US" dirty="0"/>
          </a:p>
          <a:p>
            <a:pPr lvl="1" algn="just">
              <a:lnSpc>
                <a:spcPts val="2380"/>
              </a:lnSpc>
              <a:buFont typeface="Wingdings" panose="05000000000000000000" pitchFamily="2" charset="2"/>
              <a:buChar char="v"/>
            </a:pPr>
            <a:r>
              <a:rPr lang="en-US" b="1" u="sng" dirty="0" smtClean="0"/>
              <a:t>Aggregator </a:t>
            </a:r>
            <a:r>
              <a:rPr lang="en-US" b="1" u="sng" dirty="0"/>
              <a:t>Schema Expert:</a:t>
            </a:r>
            <a:r>
              <a:rPr lang="en-US" dirty="0"/>
              <a:t> The expert(s) for the semantics of the schema employed by the aggregator. </a:t>
            </a:r>
            <a:endParaRPr lang="en-US" sz="2700" dirty="0"/>
          </a:p>
          <a:p>
            <a:pPr lvl="1" algn="just">
              <a:lnSpc>
                <a:spcPts val="2380"/>
              </a:lnSpc>
              <a:buFont typeface="Wingdings" panose="05000000000000000000" pitchFamily="2" charset="2"/>
              <a:buChar char="v"/>
            </a:pPr>
            <a:endParaRPr lang="en-US" dirty="0"/>
          </a:p>
          <a:p>
            <a:pPr lvl="1" algn="just">
              <a:lnSpc>
                <a:spcPts val="2380"/>
              </a:lnSpc>
              <a:buFont typeface="Wingdings" panose="05000000000000000000" pitchFamily="2" charset="2"/>
              <a:buChar char="v"/>
            </a:pP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13</a:t>
            </a:fld>
            <a:endParaRPr lang="el-GR">
              <a:solidFill>
                <a:srgbClr val="FFFFFF"/>
              </a:solidFill>
            </a:endParaRPr>
          </a:p>
        </p:txBody>
      </p:sp>
    </p:spTree>
    <p:extLst>
      <p:ext uri="{BB962C8B-B14F-4D97-AF65-F5344CB8AC3E}">
        <p14:creationId xmlns:p14="http://schemas.microsoft.com/office/powerpoint/2010/main" xmlns="" val="23433945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Roles </a:t>
            </a:r>
            <a:r>
              <a:rPr lang="en-US" dirty="0" smtClean="0"/>
              <a:t>(6/6)</a:t>
            </a:r>
            <a:endParaRPr lang="el-GR" dirty="0"/>
          </a:p>
        </p:txBody>
      </p:sp>
      <p:sp>
        <p:nvSpPr>
          <p:cNvPr id="3" name="Content Placeholder 2"/>
          <p:cNvSpPr>
            <a:spLocks noGrp="1"/>
          </p:cNvSpPr>
          <p:nvPr>
            <p:ph idx="1"/>
          </p:nvPr>
        </p:nvSpPr>
        <p:spPr>
          <a:xfrm>
            <a:off x="251319" y="1574645"/>
            <a:ext cx="12299315" cy="7661651"/>
          </a:xfrm>
        </p:spPr>
        <p:txBody>
          <a:bodyPr/>
          <a:lstStyle/>
          <a:p>
            <a:pPr>
              <a:spcBef>
                <a:spcPts val="0"/>
              </a:spcBef>
            </a:pPr>
            <a:r>
              <a:rPr lang="en-US" dirty="0"/>
              <a:t>Secondary User </a:t>
            </a:r>
            <a:r>
              <a:rPr lang="en-US" dirty="0" smtClean="0"/>
              <a:t>Roles:</a:t>
            </a:r>
            <a:endParaRPr lang="en-US" b="1" dirty="0"/>
          </a:p>
          <a:p>
            <a:pPr lvl="1" algn="just">
              <a:spcBef>
                <a:spcPts val="0"/>
              </a:spcBef>
              <a:buFont typeface="Wingdings" panose="05000000000000000000" pitchFamily="2" charset="2"/>
              <a:buChar char="v"/>
            </a:pPr>
            <a:r>
              <a:rPr lang="en-US" b="1" u="sng" dirty="0" smtClean="0"/>
              <a:t>Schema </a:t>
            </a:r>
            <a:r>
              <a:rPr lang="en-US" b="1" u="sng" dirty="0"/>
              <a:t>Matching Experts</a:t>
            </a:r>
            <a:r>
              <a:rPr lang="en-US" b="1" dirty="0"/>
              <a:t>: </a:t>
            </a:r>
            <a:r>
              <a:rPr lang="en-US" dirty="0"/>
              <a:t>Source schema experts and a target schema expert collaborate in order to define a schema matching, which is documented in a schema matching definition file</a:t>
            </a:r>
            <a:r>
              <a:rPr lang="en-US" dirty="0" smtClean="0"/>
              <a:t>.</a:t>
            </a:r>
          </a:p>
          <a:p>
            <a:pPr lvl="1" algn="just">
              <a:spcBef>
                <a:spcPts val="0"/>
              </a:spcBef>
              <a:buFont typeface="Wingdings" panose="05000000000000000000" pitchFamily="2" charset="2"/>
              <a:buChar char="v"/>
            </a:pPr>
            <a:endParaRPr lang="en-US" dirty="0" smtClean="0"/>
          </a:p>
          <a:p>
            <a:pPr lvl="1" algn="just">
              <a:spcBef>
                <a:spcPts val="0"/>
              </a:spcBef>
              <a:buFont typeface="Wingdings" panose="05000000000000000000" pitchFamily="2" charset="2"/>
              <a:buChar char="v"/>
            </a:pPr>
            <a:r>
              <a:rPr lang="en-US" b="1" u="sng" dirty="0"/>
              <a:t>Instance Generation </a:t>
            </a:r>
            <a:r>
              <a:rPr lang="en-US" b="1" u="sng" dirty="0" smtClean="0"/>
              <a:t>Expert</a:t>
            </a:r>
            <a:r>
              <a:rPr lang="en-US" b="1" dirty="0" smtClean="0">
                <a:solidFill>
                  <a:schemeClr val="accent2">
                    <a:lumMod val="75000"/>
                  </a:schemeClr>
                </a:solidFill>
              </a:rPr>
              <a:t>: </a:t>
            </a:r>
            <a:r>
              <a:rPr lang="en-US" dirty="0" smtClean="0"/>
              <a:t>The </a:t>
            </a:r>
            <a:r>
              <a:rPr lang="en-US" dirty="0"/>
              <a:t>expert of the aggregator, normally an IT specialist, who is responsible for maintaining the referential integrity of the (meta)data in the Integrated Access System and who knows how to generate from provider data valid </a:t>
            </a:r>
            <a:r>
              <a:rPr lang="en-US" dirty="0" smtClean="0"/>
              <a:t>instance definitions, such as URIs, additional labels and data values </a:t>
            </a:r>
            <a:r>
              <a:rPr lang="en-US" dirty="0"/>
              <a:t>for the Integrated Access System</a:t>
            </a:r>
            <a:r>
              <a:rPr lang="en-US" dirty="0" smtClean="0"/>
              <a:t>.</a:t>
            </a:r>
          </a:p>
          <a:p>
            <a:pPr lvl="1" algn="just">
              <a:spcBef>
                <a:spcPts val="0"/>
              </a:spcBef>
              <a:buFont typeface="Wingdings" panose="05000000000000000000" pitchFamily="2" charset="2"/>
              <a:buChar char="v"/>
            </a:pPr>
            <a:endParaRPr lang="el-GR" dirty="0"/>
          </a:p>
          <a:p>
            <a:pPr lvl="1" algn="just">
              <a:spcBef>
                <a:spcPts val="0"/>
              </a:spcBef>
              <a:buFont typeface="Wingdings" panose="05000000000000000000" pitchFamily="2" charset="2"/>
              <a:buChar char="v"/>
            </a:pPr>
            <a:r>
              <a:rPr lang="en-US" b="1" u="sng" dirty="0"/>
              <a:t>Aggregator Terminology Expert:</a:t>
            </a:r>
            <a:r>
              <a:rPr lang="en-US" b="1" dirty="0"/>
              <a:t> </a:t>
            </a:r>
            <a:r>
              <a:rPr lang="en-US" dirty="0"/>
              <a:t>The curator, maintainer or other expert of one of the terminologies </a:t>
            </a:r>
            <a:r>
              <a:rPr lang="en-US" dirty="0" smtClean="0"/>
              <a:t>that the </a:t>
            </a:r>
            <a:r>
              <a:rPr lang="en-US" dirty="0"/>
              <a:t>aggregator uses as reference in the </a:t>
            </a:r>
            <a:r>
              <a:rPr lang="en-US" dirty="0" smtClean="0"/>
              <a:t>Integrated Access System</a:t>
            </a:r>
            <a:r>
              <a:rPr lang="en-US" dirty="0"/>
              <a:t>. </a:t>
            </a:r>
          </a:p>
          <a:p>
            <a:pPr lvl="1" algn="just">
              <a:spcBef>
                <a:spcPts val="0"/>
              </a:spcBef>
              <a:buFont typeface="Wingdings" panose="05000000000000000000" pitchFamily="2" charset="2"/>
              <a:buChar char="v"/>
            </a:pPr>
            <a:endParaRPr lang="el-GR" dirty="0"/>
          </a:p>
          <a:p>
            <a:pPr lvl="1" algn="just">
              <a:spcBef>
                <a:spcPts val="0"/>
              </a:spcBef>
              <a:buFont typeface="Wingdings" panose="05000000000000000000" pitchFamily="2" charset="2"/>
              <a:buChar char="v"/>
            </a:pPr>
            <a:r>
              <a:rPr lang="en-US" b="1" u="sng" dirty="0"/>
              <a:t>Ingest Manager</a:t>
            </a:r>
            <a:r>
              <a:rPr lang="en-US" b="1" dirty="0"/>
              <a:t>: </a:t>
            </a:r>
            <a:r>
              <a:rPr lang="en-US" dirty="0"/>
              <a:t>The responsible for receiving data from the provider and ingesting data into the target system.</a:t>
            </a:r>
            <a:endParaRPr lang="el-GR" dirty="0"/>
          </a:p>
          <a:p>
            <a:pPr lvl="1" algn="just">
              <a:buFont typeface="Wingdings" panose="05000000000000000000" pitchFamily="2" charset="2"/>
              <a:buChar char="v"/>
            </a:pPr>
            <a:endParaRPr lang="en-US" dirty="0"/>
          </a:p>
          <a:p>
            <a:pPr lvl="1" algn="just">
              <a:buFont typeface="Wingdings" panose="05000000000000000000" pitchFamily="2" charset="2"/>
              <a:buChar char="v"/>
            </a:pPr>
            <a:endParaRPr lang="en-US" dirty="0"/>
          </a:p>
          <a:p>
            <a:pPr lvl="1"/>
            <a:endParaRPr lang="en-US" dirty="0" smtClean="0"/>
          </a:p>
          <a:p>
            <a:pPr lvl="1"/>
            <a:endParaRPr lang="en-US" sz="3300" dirty="0"/>
          </a:p>
          <a:p>
            <a:pPr lvl="1"/>
            <a:endParaRPr lang="en-US" sz="3300" dirty="0"/>
          </a:p>
          <a:p>
            <a:pPr lvl="1" algn="just"/>
            <a:endParaRPr lang="en-US" sz="2700" dirty="0"/>
          </a:p>
          <a:p>
            <a:pPr lvl="1" algn="just"/>
            <a:endParaRPr lang="el-GR" sz="2700"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14</a:t>
            </a:fld>
            <a:endParaRPr lang="el-GR">
              <a:solidFill>
                <a:srgbClr val="FFFFFF"/>
              </a:solidFill>
            </a:endParaRPr>
          </a:p>
        </p:txBody>
      </p:sp>
    </p:spTree>
    <p:extLst>
      <p:ext uri="{BB962C8B-B14F-4D97-AF65-F5344CB8AC3E}">
        <p14:creationId xmlns:p14="http://schemas.microsoft.com/office/powerpoint/2010/main" xmlns="" val="24480668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ctrTitle"/>
          </p:nvPr>
        </p:nvSpPr>
        <p:spPr>
          <a:xfrm>
            <a:off x="-51117" y="2280322"/>
            <a:ext cx="11290855" cy="1814601"/>
          </a:xfrm>
          <a:ln>
            <a:solidFill>
              <a:srgbClr val="4BACC6"/>
            </a:solidFill>
          </a:ln>
        </p:spPr>
        <p:txBody>
          <a:bodyPr/>
          <a:lstStyle/>
          <a:p>
            <a:pPr eaLnBrk="1" hangingPunct="1"/>
            <a:r>
              <a:rPr lang="en-US" sz="5600" b="1" dirty="0">
                <a:solidFill>
                  <a:srgbClr val="000000"/>
                </a:solidFill>
              </a:rPr>
              <a:t>  </a:t>
            </a:r>
            <a:r>
              <a:rPr lang="en-US" sz="6200" b="1" dirty="0">
                <a:solidFill>
                  <a:srgbClr val="000000"/>
                </a:solidFill>
              </a:rPr>
              <a:t>Process Model</a:t>
            </a:r>
            <a:endParaRPr lang="el-GR" sz="3900" spc="420" dirty="0">
              <a:solidFill>
                <a:srgbClr val="000000"/>
              </a:solidFill>
            </a:endParaRPr>
          </a:p>
        </p:txBody>
      </p:sp>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15</a:t>
            </a:fld>
            <a:endParaRPr lang="el-GR">
              <a:solidFill>
                <a:srgbClr val="FFFFFF"/>
              </a:solidFill>
            </a:endParaRPr>
          </a:p>
        </p:txBody>
      </p:sp>
      <p:sp>
        <p:nvSpPr>
          <p:cNvPr id="4" name="Title 1"/>
          <p:cNvSpPr txBox="1">
            <a:spLocks/>
          </p:cNvSpPr>
          <p:nvPr/>
        </p:nvSpPr>
        <p:spPr bwMode="auto">
          <a:xfrm>
            <a:off x="1965110" y="4094923"/>
            <a:ext cx="10887609" cy="1713791"/>
          </a:xfrm>
          <a:prstGeom prst="rect">
            <a:avLst/>
          </a:prstGeom>
          <a:solidFill>
            <a:srgbClr val="FFFFEB"/>
          </a:solidFill>
          <a:ln w="9525">
            <a:solidFill>
              <a:srgbClr val="4BACC6"/>
            </a:solidFill>
            <a:miter lim="800000"/>
            <a:headEnd/>
            <a:tailEnd/>
          </a:ln>
        </p:spPr>
        <p:txBody>
          <a:bodyPr vert="horz" wrap="square" lIns="128009" tIns="64004" rIns="128009" bIns="64004"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5600" b="1" kern="0" dirty="0">
                <a:solidFill>
                  <a:srgbClr val="000000"/>
                </a:solidFill>
              </a:rPr>
              <a:t>		Process Hierarchy</a:t>
            </a:r>
            <a:endParaRPr lang="el-GR" sz="3900" kern="0" spc="420" dirty="0">
              <a:solidFill>
                <a:srgbClr val="000000"/>
              </a:solidFill>
            </a:endParaRPr>
          </a:p>
        </p:txBody>
      </p:sp>
    </p:spTree>
    <p:extLst>
      <p:ext uri="{BB962C8B-B14F-4D97-AF65-F5344CB8AC3E}">
        <p14:creationId xmlns:p14="http://schemas.microsoft.com/office/powerpoint/2010/main" xmlns="" val="278033598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6" y="192087"/>
            <a:ext cx="12768674" cy="864097"/>
          </a:xfrm>
        </p:spPr>
        <p:txBody>
          <a:bodyPr/>
          <a:lstStyle/>
          <a:p>
            <a:r>
              <a:rPr lang="en-US" dirty="0" smtClean="0"/>
              <a:t>Process Hierarchy</a:t>
            </a:r>
            <a:endParaRPr lang="el-GR" dirty="0"/>
          </a:p>
        </p:txBody>
      </p:sp>
      <p:sp>
        <p:nvSpPr>
          <p:cNvPr id="4" name="Slide Number Placeholder 3"/>
          <p:cNvSpPr>
            <a:spLocks noGrp="1"/>
          </p:cNvSpPr>
          <p:nvPr>
            <p:ph type="sldNum" sz="quarter" idx="11"/>
          </p:nvPr>
        </p:nvSpPr>
        <p:spPr>
          <a:xfrm>
            <a:off x="11725646" y="9063320"/>
            <a:ext cx="1073167" cy="453764"/>
          </a:xfrm>
        </p:spPr>
        <p:txBody>
          <a:bodyPr/>
          <a:lstStyle/>
          <a:p>
            <a:pPr>
              <a:defRPr/>
            </a:pPr>
            <a:fld id="{498DE284-958A-49DE-BD85-06B07B72B9C4}" type="slidenum">
              <a:rPr lang="el-GR" smtClean="0">
                <a:solidFill>
                  <a:srgbClr val="FFFFFF"/>
                </a:solidFill>
              </a:rPr>
              <a:pPr>
                <a:defRPr/>
              </a:pPr>
              <a:t>16</a:t>
            </a:fld>
            <a:endParaRPr lang="el-GR">
              <a:solidFill>
                <a:srgbClr val="FFFFFF"/>
              </a:solidFill>
            </a:endParaRPr>
          </a:p>
        </p:txBody>
      </p:sp>
      <p:pic>
        <p:nvPicPr>
          <p:cNvPr id="2051" name="Picture 3" descr="C:\Users\konsolak\Desktop\Captur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6424" y="1560240"/>
            <a:ext cx="6698281" cy="73780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17830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ctrTitle"/>
          </p:nvPr>
        </p:nvSpPr>
        <p:spPr>
          <a:xfrm>
            <a:off x="0" y="2280322"/>
            <a:ext cx="11239738" cy="1814601"/>
          </a:xfrm>
          <a:ln>
            <a:solidFill>
              <a:srgbClr val="4BACC6"/>
            </a:solidFill>
          </a:ln>
        </p:spPr>
        <p:txBody>
          <a:bodyPr/>
          <a:lstStyle/>
          <a:p>
            <a:pPr eaLnBrk="1" hangingPunct="1"/>
            <a:r>
              <a:rPr lang="en-US" sz="5600" b="1" dirty="0">
                <a:solidFill>
                  <a:srgbClr val="000000"/>
                </a:solidFill>
              </a:rPr>
              <a:t>  </a:t>
            </a:r>
            <a:r>
              <a:rPr lang="en-US" sz="6200" b="1" dirty="0">
                <a:solidFill>
                  <a:srgbClr val="000000"/>
                </a:solidFill>
              </a:rPr>
              <a:t>Process Model</a:t>
            </a:r>
            <a:endParaRPr lang="el-GR" sz="3900" spc="420" dirty="0">
              <a:solidFill>
                <a:srgbClr val="000000"/>
              </a:solidFill>
            </a:endParaRPr>
          </a:p>
        </p:txBody>
      </p:sp>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17</a:t>
            </a:fld>
            <a:endParaRPr lang="el-GR">
              <a:solidFill>
                <a:srgbClr val="FFFFFF"/>
              </a:solidFill>
            </a:endParaRPr>
          </a:p>
        </p:txBody>
      </p:sp>
      <p:sp>
        <p:nvSpPr>
          <p:cNvPr id="4" name="Title 1"/>
          <p:cNvSpPr txBox="1">
            <a:spLocks/>
          </p:cNvSpPr>
          <p:nvPr/>
        </p:nvSpPr>
        <p:spPr bwMode="auto">
          <a:xfrm>
            <a:off x="1913991" y="4112339"/>
            <a:ext cx="10887609" cy="1713791"/>
          </a:xfrm>
          <a:prstGeom prst="rect">
            <a:avLst/>
          </a:prstGeom>
          <a:solidFill>
            <a:srgbClr val="FFFFEB"/>
          </a:solidFill>
          <a:ln w="9525">
            <a:solidFill>
              <a:srgbClr val="4BACC6"/>
            </a:solidFill>
            <a:miter lim="800000"/>
            <a:headEnd/>
            <a:tailEnd/>
          </a:ln>
        </p:spPr>
        <p:txBody>
          <a:bodyPr vert="horz" wrap="square" lIns="128009" tIns="64004" rIns="128009" bIns="64004"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5600" b="1" kern="0" dirty="0">
                <a:solidFill>
                  <a:srgbClr val="000000"/>
                </a:solidFill>
              </a:rPr>
              <a:t>		Processes</a:t>
            </a:r>
            <a:endParaRPr lang="el-GR" sz="3900" kern="0" spc="420" dirty="0">
              <a:solidFill>
                <a:srgbClr val="000000"/>
              </a:solidFill>
            </a:endParaRPr>
          </a:p>
        </p:txBody>
      </p:sp>
    </p:spTree>
    <p:extLst>
      <p:ext uri="{BB962C8B-B14F-4D97-AF65-F5344CB8AC3E}">
        <p14:creationId xmlns:p14="http://schemas.microsoft.com/office/powerpoint/2010/main" xmlns="" val="31597173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Provisioning Process</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18</a:t>
            </a:fld>
            <a:endParaRPr lang="el-GR">
              <a:solidFill>
                <a:srgbClr val="FFFFFF"/>
              </a:solidFill>
            </a:endParaRPr>
          </a:p>
        </p:txBody>
      </p:sp>
      <p:sp>
        <p:nvSpPr>
          <p:cNvPr id="6" name="TextBox 5"/>
          <p:cNvSpPr txBox="1"/>
          <p:nvPr/>
        </p:nvSpPr>
        <p:spPr>
          <a:xfrm>
            <a:off x="352128" y="6615205"/>
            <a:ext cx="11996533" cy="1668141"/>
          </a:xfrm>
          <a:prstGeom prst="rect">
            <a:avLst/>
          </a:prstGeom>
          <a:noFill/>
        </p:spPr>
        <p:txBody>
          <a:bodyPr wrap="square" lIns="128009" tIns="64004" rIns="128009" bIns="64004" rtlCol="0">
            <a:spAutoFit/>
          </a:bodyPr>
          <a:lstStyle/>
          <a:p>
            <a:pPr algn="just"/>
            <a:r>
              <a:rPr lang="en-US" dirty="0">
                <a:latin typeface="Calibri" panose="020F0502020204030204" pitchFamily="34" charset="0"/>
              </a:rPr>
              <a:t>T</a:t>
            </a:r>
            <a:r>
              <a:rPr lang="en-US" dirty="0" smtClean="0">
                <a:latin typeface="Calibri" panose="020F0502020204030204" pitchFamily="34" charset="0"/>
              </a:rPr>
              <a:t>he </a:t>
            </a:r>
            <a:r>
              <a:rPr lang="en-US" dirty="0">
                <a:latin typeface="Calibri" panose="020F0502020204030204" pitchFamily="34" charset="0"/>
              </a:rPr>
              <a:t>Data Provisioning process </a:t>
            </a:r>
            <a:r>
              <a:rPr lang="en-US" dirty="0" smtClean="0">
                <a:latin typeface="Calibri" panose="020F0502020204030204" pitchFamily="34" charset="0"/>
              </a:rPr>
              <a:t>which </a:t>
            </a:r>
            <a:r>
              <a:rPr lang="en-US" dirty="0">
                <a:latin typeface="Calibri" panose="020F0502020204030204" pitchFamily="34" charset="0"/>
              </a:rPr>
              <a:t>deals with the selection and scheduling of data, including co-reference resolution and updates. A </a:t>
            </a:r>
            <a:r>
              <a:rPr lang="en-US" i="1" dirty="0">
                <a:latin typeface="Calibri" panose="020F0502020204030204" pitchFamily="34" charset="0"/>
              </a:rPr>
              <a:t>Mapping Manager</a:t>
            </a:r>
            <a:r>
              <a:rPr lang="en-US" dirty="0">
                <a:latin typeface="Calibri" panose="020F0502020204030204" pitchFamily="34" charset="0"/>
              </a:rPr>
              <a:t> may be responsible for this </a:t>
            </a:r>
            <a:r>
              <a:rPr lang="en-US" dirty="0" smtClean="0">
                <a:latin typeface="Calibri" panose="020F0502020204030204" pitchFamily="34" charset="0"/>
              </a:rPr>
              <a:t>task.</a:t>
            </a:r>
            <a:endParaRPr lang="en-US" dirty="0">
              <a:latin typeface="Calibri" panose="020F0502020204030204" pitchFamily="34" charset="0"/>
            </a:endParaRPr>
          </a:p>
          <a:p>
            <a:endParaRPr lang="en-US" dirty="0"/>
          </a:p>
        </p:txBody>
      </p:sp>
      <p:pic>
        <p:nvPicPr>
          <p:cNvPr id="3074" name="Picture 2" descr="C:\Users\konsolak\Desktop\Captu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2208" y="1586844"/>
            <a:ext cx="10153128" cy="50486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69192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Data Delivery Sub-Process</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19</a:t>
            </a:fld>
            <a:endParaRPr lang="el-GR">
              <a:solidFill>
                <a:srgbClr val="FFFFFF"/>
              </a:solidFill>
            </a:endParaRPr>
          </a:p>
        </p:txBody>
      </p:sp>
      <p:sp>
        <p:nvSpPr>
          <p:cNvPr id="8" name="TextBox 7"/>
          <p:cNvSpPr txBox="1"/>
          <p:nvPr/>
        </p:nvSpPr>
        <p:spPr>
          <a:xfrm>
            <a:off x="452939" y="5655084"/>
            <a:ext cx="10181932" cy="2437582"/>
          </a:xfrm>
          <a:prstGeom prst="rect">
            <a:avLst/>
          </a:prstGeom>
          <a:noFill/>
        </p:spPr>
        <p:txBody>
          <a:bodyPr wrap="square" lIns="128009" tIns="64004" rIns="128009" bIns="64004" rtlCol="0">
            <a:spAutoFit/>
          </a:bodyPr>
          <a:lstStyle/>
          <a:p>
            <a:pPr hangingPunct="0">
              <a:lnSpc>
                <a:spcPct val="115000"/>
              </a:lnSpc>
              <a:spcAft>
                <a:spcPts val="1400"/>
              </a:spcAft>
            </a:pPr>
            <a:r>
              <a:rPr lang="en-US" b="1" kern="150" dirty="0" smtClean="0">
                <a:solidFill>
                  <a:srgbClr val="000000"/>
                </a:solidFill>
                <a:latin typeface="Calibri" panose="020F0502020204030204" pitchFamily="34" charset="0"/>
                <a:ea typeface="Calibri"/>
                <a:cs typeface="Calibri"/>
              </a:rPr>
              <a:t>Initial Data </a:t>
            </a:r>
            <a:r>
              <a:rPr lang="en-US" b="1" kern="150" dirty="0">
                <a:solidFill>
                  <a:srgbClr val="000000"/>
                </a:solidFill>
                <a:latin typeface="Calibri" panose="020F0502020204030204" pitchFamily="34" charset="0"/>
                <a:ea typeface="Calibri"/>
                <a:cs typeface="Calibri"/>
              </a:rPr>
              <a:t>Delivery breaks down into:</a:t>
            </a:r>
          </a:p>
          <a:p>
            <a:pPr marL="1120077" lvl="1" indent="-480033" hangingPunct="0">
              <a:lnSpc>
                <a:spcPct val="115000"/>
              </a:lnSpc>
              <a:spcAft>
                <a:spcPts val="1400"/>
              </a:spcAft>
              <a:buFont typeface="Arial"/>
              <a:buChar char="●"/>
            </a:pPr>
            <a:r>
              <a:rPr lang="el-GR" kern="150" dirty="0" err="1">
                <a:solidFill>
                  <a:srgbClr val="000000"/>
                </a:solidFill>
                <a:latin typeface="Calibri" panose="020F0502020204030204" pitchFamily="34" charset="0"/>
                <a:ea typeface="Arial"/>
                <a:cs typeface="Arial"/>
              </a:rPr>
              <a:t>Syntax</a:t>
            </a:r>
            <a:r>
              <a:rPr lang="el-GR" kern="150" dirty="0">
                <a:solidFill>
                  <a:srgbClr val="000000"/>
                </a:solidFill>
                <a:latin typeface="Calibri" panose="020F0502020204030204" pitchFamily="34" charset="0"/>
                <a:ea typeface="Arial"/>
                <a:cs typeface="Arial"/>
              </a:rPr>
              <a:t> </a:t>
            </a:r>
            <a:r>
              <a:rPr lang="el-GR" kern="150" dirty="0" err="1">
                <a:solidFill>
                  <a:srgbClr val="000000"/>
                </a:solidFill>
                <a:latin typeface="Calibri" panose="020F0502020204030204" pitchFamily="34" charset="0"/>
                <a:ea typeface="Arial"/>
                <a:cs typeface="Arial"/>
              </a:rPr>
              <a:t>Normalization</a:t>
            </a:r>
            <a:endParaRPr lang="en-US" kern="150" dirty="0">
              <a:solidFill>
                <a:srgbClr val="000000"/>
              </a:solidFill>
              <a:latin typeface="Calibri" panose="020F0502020204030204" pitchFamily="34" charset="0"/>
              <a:ea typeface="Arial"/>
              <a:cs typeface="Arial"/>
            </a:endParaRPr>
          </a:p>
          <a:p>
            <a:pPr marL="1120077" lvl="1" indent="-480033" hangingPunct="0">
              <a:lnSpc>
                <a:spcPct val="115000"/>
              </a:lnSpc>
              <a:spcAft>
                <a:spcPts val="1400"/>
              </a:spcAft>
              <a:buFont typeface="Arial"/>
              <a:buChar char="●"/>
            </a:pPr>
            <a:r>
              <a:rPr lang="el-GR" kern="150" dirty="0" err="1">
                <a:solidFill>
                  <a:srgbClr val="000000"/>
                </a:solidFill>
                <a:latin typeface="Calibri" panose="020F0502020204030204" pitchFamily="34" charset="0"/>
                <a:ea typeface="Arial"/>
                <a:cs typeface="Arial"/>
              </a:rPr>
              <a:t>Mapping</a:t>
            </a:r>
            <a:r>
              <a:rPr lang="el-GR" kern="150" dirty="0">
                <a:solidFill>
                  <a:srgbClr val="000000"/>
                </a:solidFill>
                <a:latin typeface="Calibri" panose="020F0502020204030204" pitchFamily="34" charset="0"/>
                <a:ea typeface="Arial"/>
                <a:cs typeface="Arial"/>
              </a:rPr>
              <a:t> </a:t>
            </a:r>
            <a:r>
              <a:rPr lang="el-GR" kern="150" dirty="0" err="1">
                <a:solidFill>
                  <a:srgbClr val="000000"/>
                </a:solidFill>
                <a:latin typeface="Calibri" panose="020F0502020204030204" pitchFamily="34" charset="0"/>
                <a:ea typeface="Arial"/>
                <a:cs typeface="Arial"/>
              </a:rPr>
              <a:t>Definition</a:t>
            </a:r>
            <a:endParaRPr lang="en-US" kern="150" dirty="0">
              <a:solidFill>
                <a:srgbClr val="000000"/>
              </a:solidFill>
              <a:latin typeface="Calibri" panose="020F0502020204030204" pitchFamily="34" charset="0"/>
              <a:ea typeface="Arial"/>
              <a:cs typeface="Arial"/>
            </a:endParaRPr>
          </a:p>
          <a:p>
            <a:pPr marL="1120077" lvl="1" indent="-480033" hangingPunct="0">
              <a:lnSpc>
                <a:spcPct val="115000"/>
              </a:lnSpc>
              <a:spcAft>
                <a:spcPts val="1400"/>
              </a:spcAft>
              <a:buFont typeface="Arial"/>
              <a:buChar char="●"/>
            </a:pPr>
            <a:r>
              <a:rPr lang="el-GR" kern="150" dirty="0" err="1">
                <a:solidFill>
                  <a:srgbClr val="000000"/>
                </a:solidFill>
                <a:latin typeface="Calibri" panose="020F0502020204030204" pitchFamily="34" charset="0"/>
                <a:ea typeface="Arial"/>
                <a:cs typeface="Arial"/>
              </a:rPr>
              <a:t>Metadata</a:t>
            </a:r>
            <a:r>
              <a:rPr lang="el-GR" kern="150" dirty="0">
                <a:solidFill>
                  <a:srgbClr val="000000"/>
                </a:solidFill>
                <a:latin typeface="Calibri" panose="020F0502020204030204" pitchFamily="34" charset="0"/>
                <a:ea typeface="Arial"/>
                <a:cs typeface="Arial"/>
              </a:rPr>
              <a:t> </a:t>
            </a:r>
            <a:r>
              <a:rPr lang="el-GR" kern="150" dirty="0" err="1">
                <a:solidFill>
                  <a:srgbClr val="000000"/>
                </a:solidFill>
                <a:latin typeface="Calibri" panose="020F0502020204030204" pitchFamily="34" charset="0"/>
                <a:ea typeface="Arial"/>
                <a:cs typeface="Arial"/>
              </a:rPr>
              <a:t>Transfer</a:t>
            </a:r>
            <a:endParaRPr lang="en-US" kern="150" dirty="0">
              <a:solidFill>
                <a:srgbClr val="000000"/>
              </a:solidFill>
              <a:latin typeface="Calibri" panose="020F0502020204030204" pitchFamily="34" charset="0"/>
              <a:ea typeface="Arial"/>
              <a:cs typeface="Arial"/>
            </a:endParaRPr>
          </a:p>
        </p:txBody>
      </p:sp>
      <p:pic>
        <p:nvPicPr>
          <p:cNvPr id="4098" name="Picture 2" descr="C:\Users\konsolak\Desktop\Captu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4177" y="2568353"/>
            <a:ext cx="11105376" cy="24078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12921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l-GR" dirty="0"/>
          </a:p>
        </p:txBody>
      </p:sp>
      <p:sp>
        <p:nvSpPr>
          <p:cNvPr id="3" name="Content Placeholder 2"/>
          <p:cNvSpPr>
            <a:spLocks noGrp="1"/>
          </p:cNvSpPr>
          <p:nvPr>
            <p:ph idx="1"/>
          </p:nvPr>
        </p:nvSpPr>
        <p:spPr/>
        <p:txBody>
          <a:bodyPr/>
          <a:lstStyle/>
          <a:p>
            <a:r>
              <a:rPr lang="en-US" sz="4400" dirty="0"/>
              <a:t>Introduction</a:t>
            </a:r>
          </a:p>
          <a:p>
            <a:r>
              <a:rPr lang="en-US" sz="4400" dirty="0"/>
              <a:t>Process Model</a:t>
            </a:r>
          </a:p>
          <a:p>
            <a:pPr lvl="1"/>
            <a:r>
              <a:rPr lang="en-US" sz="3900" dirty="0"/>
              <a:t>User Roles</a:t>
            </a:r>
          </a:p>
          <a:p>
            <a:pPr lvl="1"/>
            <a:r>
              <a:rPr lang="en-US" sz="3900" dirty="0" smtClean="0"/>
              <a:t>Process </a:t>
            </a:r>
            <a:r>
              <a:rPr lang="en-US" sz="3900" dirty="0"/>
              <a:t>Hierarchy</a:t>
            </a:r>
          </a:p>
          <a:p>
            <a:pPr lvl="1"/>
            <a:r>
              <a:rPr lang="en-US" sz="3900" dirty="0"/>
              <a:t>Processes</a:t>
            </a:r>
          </a:p>
          <a:p>
            <a:pPr lvl="1"/>
            <a:r>
              <a:rPr lang="en-US" sz="3900" dirty="0"/>
              <a:t>Data Objects</a:t>
            </a:r>
          </a:p>
          <a:p>
            <a:pPr lvl="1"/>
            <a:r>
              <a:rPr lang="en-US" sz="3900" dirty="0"/>
              <a:t>IT </a:t>
            </a:r>
            <a:r>
              <a:rPr lang="en-US" sz="3900" dirty="0" smtClean="0"/>
              <a:t>Objects</a:t>
            </a:r>
          </a:p>
          <a:p>
            <a:pPr marL="640044" lvl="1" indent="0">
              <a:buNone/>
            </a:pPr>
            <a:endParaRPr lang="en-US" sz="3900" dirty="0"/>
          </a:p>
          <a:p>
            <a:endParaRPr lang="en-US" dirty="0" smtClean="0"/>
          </a:p>
          <a:p>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a:t>
            </a:fld>
            <a:endParaRPr lang="el-GR">
              <a:solidFill>
                <a:srgbClr val="FFFFFF"/>
              </a:solidFill>
            </a:endParaRPr>
          </a:p>
        </p:txBody>
      </p:sp>
    </p:spTree>
    <p:extLst>
      <p:ext uri="{BB962C8B-B14F-4D97-AF65-F5344CB8AC3E}">
        <p14:creationId xmlns:p14="http://schemas.microsoft.com/office/powerpoint/2010/main" xmlns="" val="26849152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266"/>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74" name="Oval 73"/>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75" name="Group 74"/>
          <p:cNvGrpSpPr/>
          <p:nvPr/>
        </p:nvGrpSpPr>
        <p:grpSpPr>
          <a:xfrm>
            <a:off x="5648960" y="80010"/>
            <a:ext cx="184912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77" name="TextBox 76"/>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78" name="Flowchart: Process 77"/>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79" name="Flowchart: Process 78"/>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81" name="Straight Arrow Connector 80"/>
          <p:cNvCxnSpPr>
            <a:stCxn id="76" idx="2"/>
            <a:endCxn id="78"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87" name="Straight Arrow Connector 86"/>
          <p:cNvCxnSpPr>
            <a:stCxn id="74" idx="6"/>
            <a:endCxn id="86"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89" name="Oval 8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90" name="Flowchart: Process 8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91" name="Straight Arrow Connector 90"/>
          <p:cNvCxnSpPr>
            <a:stCxn id="88" idx="3"/>
            <a:endCxn id="8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a:t>
            </a:r>
            <a:r>
              <a:rPr lang="en-US" sz="1400" b="1" dirty="0" err="1" smtClean="0">
                <a:solidFill>
                  <a:prstClr val="black"/>
                </a:solidFill>
              </a:rPr>
              <a:t>Visualizer</a:t>
            </a:r>
            <a:endParaRPr lang="el-GR" sz="1400" b="1" dirty="0">
              <a:solidFill>
                <a:prstClr val="black"/>
              </a:solidFill>
            </a:endParaRPr>
          </a:p>
        </p:txBody>
      </p:sp>
      <p:sp>
        <p:nvSpPr>
          <p:cNvPr id="93" name="Oval 92"/>
          <p:cNvSpPr/>
          <p:nvPr/>
        </p:nvSpPr>
        <p:spPr>
          <a:xfrm>
            <a:off x="3048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94" name="Oval 9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95" name="Oval 9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96" name="Oval 9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97" name="Oval 9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98" name="Oval 9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99" name="Oval 9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00" name="Oval 9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01" name="Straight Arrow Connector 100"/>
          <p:cNvCxnSpPr>
            <a:stCxn id="74" idx="4"/>
            <a:endCxn id="90"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05" name="Flowchart: Process 104"/>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06" name="Flowchart: Process 105"/>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10" name="Straight Arrow Connector 109"/>
          <p:cNvCxnSpPr>
            <a:stCxn id="106" idx="2"/>
            <a:endCxn id="9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8" idx="4"/>
            <a:endCxn id="140" idx="0"/>
          </p:cNvCxnSpPr>
          <p:nvPr/>
        </p:nvCxnSpPr>
        <p:spPr>
          <a:xfrm>
            <a:off x="4013200" y="4914901"/>
            <a:ext cx="50800" cy="4743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9" idx="6"/>
            <a:endCxn id="9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8" idx="6"/>
            <a:endCxn id="9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4" idx="1"/>
            <a:endCxn id="9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5" idx="2"/>
            <a:endCxn id="9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4" idx="6"/>
            <a:endCxn id="105"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0" name="Flowchart: Process 139"/>
          <p:cNvSpPr/>
          <p:nvPr/>
        </p:nvSpPr>
        <p:spPr>
          <a:xfrm>
            <a:off x="3352800" y="53892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42" name="Straight Arrow Connector 141"/>
          <p:cNvCxnSpPr>
            <a:stCxn id="140" idx="1"/>
            <a:endCxn id="93" idx="6"/>
          </p:cNvCxnSpPr>
          <p:nvPr/>
        </p:nvCxnSpPr>
        <p:spPr>
          <a:xfrm flipH="1" flipV="1">
            <a:off x="2438400" y="5606416"/>
            <a:ext cx="9144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0" idx="1"/>
            <a:endCxn id="99" idx="4"/>
          </p:cNvCxnSpPr>
          <p:nvPr/>
        </p:nvCxnSpPr>
        <p:spPr>
          <a:xfrm flipH="1" flipV="1">
            <a:off x="1117600" y="4389121"/>
            <a:ext cx="2235200" cy="12201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89" idx="4"/>
            <a:endCxn id="9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0" idx="3"/>
            <a:endCxn id="96" idx="2"/>
          </p:cNvCxnSpPr>
          <p:nvPr/>
        </p:nvCxnSpPr>
        <p:spPr>
          <a:xfrm flipV="1">
            <a:off x="4775200" y="5606416"/>
            <a:ext cx="8128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58" name="Flowchart: Process 157"/>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59" name="Straight Arrow Connector 158"/>
          <p:cNvCxnSpPr>
            <a:stCxn id="95" idx="2"/>
            <a:endCxn id="157"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2"/>
            <a:endCxn id="9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8" idx="2"/>
            <a:endCxn id="9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69" name="Straight Arrow Connector 168"/>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3"/>
            <a:endCxn id="9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85" name="Straight Arrow Connector 184"/>
          <p:cNvCxnSpPr>
            <a:stCxn id="224" idx="1"/>
            <a:endCxn id="10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189" name="Straight Arrow Connector 188"/>
          <p:cNvCxnSpPr>
            <a:stCxn id="100" idx="2"/>
            <a:endCxn id="188"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6" idx="4"/>
            <a:endCxn id="198"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00" name="Straight Arrow Connector 199"/>
          <p:cNvCxnSpPr>
            <a:stCxn id="198" idx="2"/>
            <a:endCxn id="9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7840960" y="8833048"/>
            <a:ext cx="184912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25" name="TextBox 224"/>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27" name="Straight Arrow Connector 226"/>
          <p:cNvCxnSpPr>
            <a:stCxn id="184" idx="2"/>
            <a:endCxn id="224"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90" idx="2"/>
            <a:endCxn id="9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39" name="Straight Arrow Connector 238"/>
          <p:cNvCxnSpPr>
            <a:stCxn id="88" idx="3"/>
            <a:endCxn id="23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37" idx="4"/>
            <a:endCxn id="9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0" name="Straight Arrow Connector 249"/>
          <p:cNvCxnSpPr>
            <a:stCxn id="98" idx="6"/>
            <a:endCxn id="249"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90" idx="2"/>
            <a:endCxn id="249"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107" name="Straight Arrow Connector 106"/>
          <p:cNvCxnSpPr>
            <a:stCxn id="97" idx="2"/>
            <a:endCxn id="103"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135" name="Flowchart: Process 13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54" name="Straight Connector 53"/>
          <p:cNvCxnSpPr>
            <a:stCxn id="13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9" idx="2"/>
            <a:endCxn id="105"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0" idx="6"/>
            <a:endCxn id="74"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12" name="Straight Arrow Connector 111"/>
          <p:cNvCxnSpPr>
            <a:stCxn id="111" idx="2"/>
            <a:endCxn id="130"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115" name="Straight Arrow Connector 114"/>
          <p:cNvCxnSpPr>
            <a:stCxn id="130" idx="2"/>
            <a:endCxn id="114"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8" idx="0"/>
            <a:endCxn id="8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9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53510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Normalization</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21</a:t>
            </a:fld>
            <a:endParaRPr lang="el-GR">
              <a:solidFill>
                <a:srgbClr val="FFFFFF"/>
              </a:solidFill>
            </a:endParaRPr>
          </a:p>
        </p:txBody>
      </p:sp>
      <p:sp>
        <p:nvSpPr>
          <p:cNvPr id="3" name="TextBox 2"/>
          <p:cNvSpPr txBox="1"/>
          <p:nvPr/>
        </p:nvSpPr>
        <p:spPr>
          <a:xfrm>
            <a:off x="352129" y="6917636"/>
            <a:ext cx="11694099" cy="2052862"/>
          </a:xfrm>
          <a:prstGeom prst="rect">
            <a:avLst/>
          </a:prstGeom>
          <a:noFill/>
        </p:spPr>
        <p:txBody>
          <a:bodyPr wrap="square" lIns="128009" tIns="64004" rIns="128009" bIns="64004" rtlCol="0">
            <a:spAutoFit/>
          </a:bodyPr>
          <a:lstStyle/>
          <a:p>
            <a:pPr algn="just"/>
            <a:r>
              <a:rPr lang="en-US" dirty="0">
                <a:latin typeface="Calibri" panose="020F0502020204030204" pitchFamily="34" charset="0"/>
              </a:rPr>
              <a:t>Syntax normalization aims to convert all data structures relevant for the transformation in a standard form since data transformation tools can only deal with a limited set of standard data structures and thus any non-standard form must be converted to a standard one. </a:t>
            </a:r>
          </a:p>
          <a:p>
            <a:endParaRPr lang="en-US" dirty="0"/>
          </a:p>
        </p:txBody>
      </p:sp>
      <p:pic>
        <p:nvPicPr>
          <p:cNvPr id="5122" name="Picture 2" descr="C:\Users\konsolak\Desktop\Captu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506" y="1776264"/>
            <a:ext cx="12370973" cy="5141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44070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Definition</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22</a:t>
            </a:fld>
            <a:endParaRPr lang="el-GR">
              <a:solidFill>
                <a:srgbClr val="FFFFFF"/>
              </a:solidFill>
            </a:endParaRPr>
          </a:p>
        </p:txBody>
      </p:sp>
      <p:sp>
        <p:nvSpPr>
          <p:cNvPr id="3" name="TextBox 2"/>
          <p:cNvSpPr txBox="1"/>
          <p:nvPr/>
        </p:nvSpPr>
        <p:spPr>
          <a:xfrm>
            <a:off x="1057807" y="5304658"/>
            <a:ext cx="11089232" cy="4592018"/>
          </a:xfrm>
          <a:prstGeom prst="rect">
            <a:avLst/>
          </a:prstGeom>
          <a:noFill/>
        </p:spPr>
        <p:txBody>
          <a:bodyPr wrap="square" lIns="128009" tIns="64004" rIns="128009" bIns="64004" rtlCol="0">
            <a:spAutoFit/>
          </a:bodyPr>
          <a:lstStyle/>
          <a:p>
            <a:pPr hangingPunct="0">
              <a:lnSpc>
                <a:spcPct val="115000"/>
              </a:lnSpc>
              <a:spcAft>
                <a:spcPts val="1400"/>
              </a:spcAft>
            </a:pPr>
            <a:r>
              <a:rPr lang="en-US" kern="150" dirty="0">
                <a:solidFill>
                  <a:srgbClr val="000000"/>
                </a:solidFill>
                <a:latin typeface="Calibri" panose="020F0502020204030204" pitchFamily="34" charset="0"/>
                <a:ea typeface="Calibri"/>
                <a:cs typeface="Calibri"/>
              </a:rPr>
              <a:t>Mapping </a:t>
            </a:r>
            <a:r>
              <a:rPr lang="en-US" kern="150" dirty="0" smtClean="0">
                <a:solidFill>
                  <a:srgbClr val="000000"/>
                </a:solidFill>
                <a:latin typeface="Calibri" panose="020F0502020204030204" pitchFamily="34" charset="0"/>
                <a:ea typeface="Calibri"/>
                <a:cs typeface="Calibri"/>
              </a:rPr>
              <a:t>Definition </a:t>
            </a:r>
            <a:r>
              <a:rPr lang="en-US" kern="150" dirty="0">
                <a:solidFill>
                  <a:srgbClr val="000000"/>
                </a:solidFill>
                <a:latin typeface="Calibri" panose="020F0502020204030204" pitchFamily="34" charset="0"/>
                <a:ea typeface="Calibri"/>
                <a:cs typeface="Calibri"/>
              </a:rPr>
              <a:t>consists of the:</a:t>
            </a:r>
          </a:p>
          <a:p>
            <a:pPr marL="480033" indent="-480033" hangingPunct="0">
              <a:lnSpc>
                <a:spcPct val="115000"/>
              </a:lnSpc>
              <a:spcAft>
                <a:spcPts val="1400"/>
              </a:spcAft>
              <a:buFont typeface="Arial"/>
              <a:buChar char="●"/>
            </a:pPr>
            <a:r>
              <a:rPr lang="el-GR" kern="150" dirty="0" err="1">
                <a:solidFill>
                  <a:srgbClr val="000000"/>
                </a:solidFill>
                <a:latin typeface="Calibri" panose="020F0502020204030204" pitchFamily="34" charset="0"/>
                <a:ea typeface="Arial"/>
                <a:cs typeface="Arial"/>
              </a:rPr>
              <a:t>Schema</a:t>
            </a:r>
            <a:r>
              <a:rPr lang="el-GR" kern="150" dirty="0">
                <a:solidFill>
                  <a:srgbClr val="000000"/>
                </a:solidFill>
                <a:latin typeface="Calibri" panose="020F0502020204030204" pitchFamily="34" charset="0"/>
                <a:ea typeface="Arial"/>
                <a:cs typeface="Arial"/>
              </a:rPr>
              <a:t> </a:t>
            </a:r>
            <a:r>
              <a:rPr lang="en-US" kern="150" dirty="0" err="1" smtClean="0">
                <a:solidFill>
                  <a:srgbClr val="000000"/>
                </a:solidFill>
                <a:latin typeface="Calibri" panose="020F0502020204030204" pitchFamily="34" charset="0"/>
                <a:ea typeface="Arial"/>
                <a:cs typeface="Arial"/>
              </a:rPr>
              <a:t>M</a:t>
            </a:r>
            <a:r>
              <a:rPr lang="el-GR" kern="150" dirty="0" err="1" smtClean="0">
                <a:solidFill>
                  <a:srgbClr val="000000"/>
                </a:solidFill>
                <a:latin typeface="Calibri" panose="020F0502020204030204" pitchFamily="34" charset="0"/>
                <a:ea typeface="Arial"/>
                <a:cs typeface="Arial"/>
              </a:rPr>
              <a:t>atching</a:t>
            </a:r>
            <a:endParaRPr lang="en-US" kern="150" dirty="0">
              <a:solidFill>
                <a:srgbClr val="000000"/>
              </a:solidFill>
              <a:latin typeface="Calibri" panose="020F0502020204030204" pitchFamily="34" charset="0"/>
              <a:ea typeface="Arial"/>
              <a:cs typeface="Arial"/>
            </a:endParaRPr>
          </a:p>
          <a:p>
            <a:pPr marL="480033" indent="-480033" hangingPunct="0">
              <a:lnSpc>
                <a:spcPct val="115000"/>
              </a:lnSpc>
              <a:spcAft>
                <a:spcPts val="1400"/>
              </a:spcAft>
              <a:buFont typeface="Arial"/>
              <a:buChar char="●"/>
            </a:pPr>
            <a:r>
              <a:rPr lang="en-US" kern="150" dirty="0" smtClean="0">
                <a:latin typeface="Calibri" panose="020F0502020204030204" pitchFamily="34" charset="0"/>
                <a:ea typeface="Arial"/>
                <a:cs typeface="Arial"/>
              </a:rPr>
              <a:t>Instance </a:t>
            </a:r>
            <a:r>
              <a:rPr lang="en-US" kern="150" dirty="0" smtClean="0">
                <a:solidFill>
                  <a:srgbClr val="000000"/>
                </a:solidFill>
                <a:latin typeface="Calibri" panose="020F0502020204030204" pitchFamily="34" charset="0"/>
                <a:ea typeface="Arial"/>
                <a:cs typeface="Arial"/>
              </a:rPr>
              <a:t>G</a:t>
            </a:r>
            <a:r>
              <a:rPr lang="el-GR" kern="150" dirty="0" err="1" smtClean="0">
                <a:solidFill>
                  <a:srgbClr val="000000"/>
                </a:solidFill>
                <a:latin typeface="Calibri" panose="020F0502020204030204" pitchFamily="34" charset="0"/>
                <a:ea typeface="Arial"/>
                <a:cs typeface="Arial"/>
              </a:rPr>
              <a:t>eneration</a:t>
            </a:r>
            <a:r>
              <a:rPr lang="el-GR" kern="150" dirty="0" smtClean="0">
                <a:solidFill>
                  <a:srgbClr val="000000"/>
                </a:solidFill>
                <a:latin typeface="Calibri" panose="020F0502020204030204" pitchFamily="34" charset="0"/>
                <a:ea typeface="Arial"/>
                <a:cs typeface="Arial"/>
              </a:rPr>
              <a:t> </a:t>
            </a:r>
            <a:r>
              <a:rPr lang="en-US" kern="150" dirty="0" err="1" smtClean="0">
                <a:solidFill>
                  <a:srgbClr val="000000"/>
                </a:solidFill>
                <a:latin typeface="Calibri" panose="020F0502020204030204" pitchFamily="34" charset="0"/>
                <a:ea typeface="Arial"/>
                <a:cs typeface="Arial"/>
              </a:rPr>
              <a:t>S</a:t>
            </a:r>
            <a:r>
              <a:rPr lang="el-GR" kern="150" dirty="0" err="1" smtClean="0">
                <a:solidFill>
                  <a:srgbClr val="000000"/>
                </a:solidFill>
                <a:latin typeface="Calibri" panose="020F0502020204030204" pitchFamily="34" charset="0"/>
                <a:ea typeface="Arial"/>
                <a:cs typeface="Arial"/>
              </a:rPr>
              <a:t>pecification</a:t>
            </a:r>
            <a:endParaRPr lang="en-US" kern="150" dirty="0">
              <a:solidFill>
                <a:srgbClr val="000000"/>
              </a:solidFill>
              <a:latin typeface="Calibri" panose="020F0502020204030204" pitchFamily="34" charset="0"/>
              <a:ea typeface="Arial"/>
              <a:cs typeface="Arial"/>
            </a:endParaRPr>
          </a:p>
          <a:p>
            <a:pPr marL="480033" indent="-480033" hangingPunct="0">
              <a:lnSpc>
                <a:spcPct val="115000"/>
              </a:lnSpc>
              <a:buFont typeface="Arial"/>
              <a:buChar char="●"/>
            </a:pPr>
            <a:r>
              <a:rPr lang="el-GR" kern="150" dirty="0" err="1">
                <a:solidFill>
                  <a:srgbClr val="000000"/>
                </a:solidFill>
                <a:latin typeface="Calibri" panose="020F0502020204030204" pitchFamily="34" charset="0"/>
                <a:ea typeface="Arial"/>
                <a:cs typeface="Arial"/>
              </a:rPr>
              <a:t>Terminology</a:t>
            </a:r>
            <a:r>
              <a:rPr lang="el-GR" kern="150" dirty="0">
                <a:solidFill>
                  <a:srgbClr val="000000"/>
                </a:solidFill>
                <a:latin typeface="Calibri" panose="020F0502020204030204" pitchFamily="34" charset="0"/>
                <a:ea typeface="Arial"/>
                <a:cs typeface="Arial"/>
              </a:rPr>
              <a:t> </a:t>
            </a:r>
            <a:r>
              <a:rPr lang="en-US" kern="150" dirty="0" smtClean="0">
                <a:solidFill>
                  <a:srgbClr val="000000"/>
                </a:solidFill>
                <a:latin typeface="Calibri" panose="020F0502020204030204" pitchFamily="34" charset="0"/>
                <a:ea typeface="Arial"/>
                <a:cs typeface="Arial"/>
              </a:rPr>
              <a:t>M</a:t>
            </a:r>
            <a:r>
              <a:rPr lang="el-GR" kern="150" dirty="0" err="1" smtClean="0">
                <a:solidFill>
                  <a:srgbClr val="000000"/>
                </a:solidFill>
                <a:latin typeface="Calibri" panose="020F0502020204030204" pitchFamily="34" charset="0"/>
                <a:ea typeface="Arial"/>
                <a:cs typeface="Arial"/>
              </a:rPr>
              <a:t>apping</a:t>
            </a:r>
            <a:endParaRPr lang="en-US" kern="150" dirty="0" smtClean="0">
              <a:solidFill>
                <a:srgbClr val="000000"/>
              </a:solidFill>
              <a:latin typeface="Calibri" panose="020F0502020204030204" pitchFamily="34" charset="0"/>
              <a:ea typeface="Arial"/>
              <a:cs typeface="Arial"/>
            </a:endParaRPr>
          </a:p>
          <a:p>
            <a:pPr hangingPunct="0">
              <a:lnSpc>
                <a:spcPct val="115000"/>
              </a:lnSpc>
            </a:pPr>
            <a:endParaRPr lang="en-US" dirty="0" smtClean="0">
              <a:latin typeface="Calibri" panose="020F0502020204030204" pitchFamily="34" charset="0"/>
            </a:endParaRPr>
          </a:p>
          <a:p>
            <a:pPr hangingPunct="0">
              <a:lnSpc>
                <a:spcPct val="115000"/>
              </a:lnSpc>
            </a:pPr>
            <a:r>
              <a:rPr lang="en-US" dirty="0" smtClean="0">
                <a:latin typeface="Calibri" panose="020F0502020204030204" pitchFamily="34" charset="0"/>
              </a:rPr>
              <a:t>The </a:t>
            </a:r>
            <a:r>
              <a:rPr lang="en-US" dirty="0">
                <a:latin typeface="Calibri" panose="020F0502020204030204" pitchFamily="34" charset="0"/>
              </a:rPr>
              <a:t>Mapping Manager may be responsible for issuing and coordinating these tasks.</a:t>
            </a:r>
          </a:p>
          <a:p>
            <a:pPr marL="480033" indent="-480033" hangingPunct="0">
              <a:lnSpc>
                <a:spcPct val="115000"/>
              </a:lnSpc>
              <a:buFont typeface="Arial"/>
              <a:buChar char="●"/>
            </a:pPr>
            <a:endParaRPr lang="en-US" kern="150" dirty="0">
              <a:solidFill>
                <a:srgbClr val="000000"/>
              </a:solidFill>
              <a:latin typeface="Calibri" panose="020F0502020204030204" pitchFamily="34" charset="0"/>
              <a:ea typeface="Arial"/>
              <a:cs typeface="Arial"/>
            </a:endParaRPr>
          </a:p>
          <a:p>
            <a:pPr marL="480033" indent="-480033" hangingPunct="0">
              <a:lnSpc>
                <a:spcPct val="115000"/>
              </a:lnSpc>
              <a:buFont typeface="Arial"/>
              <a:buChar char="●"/>
            </a:pPr>
            <a:endParaRPr lang="en-US" kern="150" dirty="0">
              <a:solidFill>
                <a:srgbClr val="000000"/>
              </a:solidFill>
              <a:latin typeface="Calibri" panose="020F0502020204030204" pitchFamily="34" charset="0"/>
              <a:ea typeface="Arial"/>
              <a:cs typeface="Arial"/>
            </a:endParaRPr>
          </a:p>
          <a:p>
            <a:endParaRPr lang="en-US" dirty="0"/>
          </a:p>
        </p:txBody>
      </p:sp>
      <p:pic>
        <p:nvPicPr>
          <p:cNvPr id="6146" name="Picture 2" descr="C:\Users\konsolak\Desktop\Captu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563" y="2280320"/>
            <a:ext cx="11506879" cy="24213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15655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8" y="264097"/>
            <a:ext cx="12488272" cy="1200159"/>
          </a:xfrm>
        </p:spPr>
        <p:txBody>
          <a:bodyPr/>
          <a:lstStyle/>
          <a:p>
            <a:r>
              <a:rPr lang="en-US" dirty="0" smtClean="0"/>
              <a:t>Schema Matching</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23</a:t>
            </a:fld>
            <a:endParaRPr lang="el-GR">
              <a:solidFill>
                <a:srgbClr val="FFFFFF"/>
              </a:solidFill>
            </a:endParaRPr>
          </a:p>
        </p:txBody>
      </p:sp>
      <p:sp>
        <p:nvSpPr>
          <p:cNvPr id="3" name="TextBox 2"/>
          <p:cNvSpPr txBox="1"/>
          <p:nvPr/>
        </p:nvSpPr>
        <p:spPr>
          <a:xfrm>
            <a:off x="553754" y="7029935"/>
            <a:ext cx="11744505" cy="2052862"/>
          </a:xfrm>
          <a:prstGeom prst="rect">
            <a:avLst/>
          </a:prstGeom>
          <a:noFill/>
        </p:spPr>
        <p:txBody>
          <a:bodyPr wrap="square" lIns="128009" tIns="64004" rIns="128009" bIns="64004" rtlCol="0">
            <a:spAutoFit/>
          </a:bodyPr>
          <a:lstStyle/>
          <a:p>
            <a:pPr algn="just"/>
            <a:r>
              <a:rPr lang="en-US" dirty="0">
                <a:latin typeface="Calibri" panose="020F0502020204030204" pitchFamily="34" charset="0"/>
              </a:rPr>
              <a:t>The</a:t>
            </a:r>
            <a:r>
              <a:rPr lang="en-US" i="1" dirty="0">
                <a:latin typeface="Calibri" panose="020F0502020204030204" pitchFamily="34" charset="0"/>
              </a:rPr>
              <a:t> </a:t>
            </a:r>
            <a:r>
              <a:rPr lang="en-US" b="1" i="1" dirty="0">
                <a:latin typeface="Calibri" panose="020F0502020204030204" pitchFamily="34" charset="0"/>
              </a:rPr>
              <a:t>source schema experts </a:t>
            </a:r>
            <a:r>
              <a:rPr lang="en-US" dirty="0">
                <a:latin typeface="Calibri" panose="020F0502020204030204" pitchFamily="34" charset="0"/>
              </a:rPr>
              <a:t>together with a </a:t>
            </a:r>
            <a:r>
              <a:rPr lang="en-US" b="1" i="1" dirty="0">
                <a:latin typeface="Calibri" panose="020F0502020204030204" pitchFamily="34" charset="0"/>
              </a:rPr>
              <a:t>target schema expert </a:t>
            </a:r>
            <a:r>
              <a:rPr lang="en-US" dirty="0" smtClean="0">
                <a:latin typeface="Calibri" panose="020F0502020204030204" pitchFamily="34" charset="0"/>
              </a:rPr>
              <a:t>define a </a:t>
            </a:r>
            <a:r>
              <a:rPr lang="en-US" dirty="0">
                <a:latin typeface="Calibri" panose="020F0502020204030204" pitchFamily="34" charset="0"/>
              </a:rPr>
              <a:t>schema matching</a:t>
            </a:r>
            <a:r>
              <a:rPr lang="en-US" i="1" dirty="0">
                <a:latin typeface="Calibri" panose="020F0502020204030204" pitchFamily="34" charset="0"/>
              </a:rPr>
              <a:t> </a:t>
            </a:r>
            <a:r>
              <a:rPr lang="en-US" dirty="0">
                <a:latin typeface="Calibri" panose="020F0502020204030204" pitchFamily="34" charset="0"/>
              </a:rPr>
              <a:t>which is documented in a </a:t>
            </a:r>
            <a:r>
              <a:rPr lang="en-US" b="1" i="1" dirty="0">
                <a:latin typeface="Calibri" panose="020F0502020204030204" pitchFamily="34" charset="0"/>
              </a:rPr>
              <a:t>schema matching definition</a:t>
            </a:r>
            <a:r>
              <a:rPr lang="en-US" dirty="0">
                <a:latin typeface="Calibri" panose="020F0502020204030204" pitchFamily="34" charset="0"/>
              </a:rPr>
              <a:t>. This definition must be human and machine readable and is the ultimate definition of the semantic correctness of the mapping. </a:t>
            </a:r>
          </a:p>
          <a:p>
            <a:endParaRPr lang="en-US" dirty="0"/>
          </a:p>
        </p:txBody>
      </p:sp>
      <p:pic>
        <p:nvPicPr>
          <p:cNvPr id="5123" name="Picture 3" descr="C:\Users\konsolak\Desktop\Captu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776264"/>
            <a:ext cx="12801600" cy="511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24501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24</a:t>
            </a:fld>
            <a:endParaRPr lang="el-GR">
              <a:solidFill>
                <a:srgbClr val="FFFFFF"/>
              </a:solidFill>
            </a:endParaRPr>
          </a:p>
        </p:txBody>
      </p:sp>
      <p:sp>
        <p:nvSpPr>
          <p:cNvPr id="4" name="Title 1"/>
          <p:cNvSpPr txBox="1">
            <a:spLocks/>
          </p:cNvSpPr>
          <p:nvPr/>
        </p:nvSpPr>
        <p:spPr bwMode="auto">
          <a:xfrm>
            <a:off x="190551" y="201623"/>
            <a:ext cx="12488272" cy="969774"/>
          </a:xfrm>
          <a:prstGeom prst="rect">
            <a:avLst/>
          </a:prstGeom>
          <a:solidFill>
            <a:srgbClr val="FFFFEB"/>
          </a:solidFill>
          <a:ln w="9525">
            <a:solidFill>
              <a:schemeClr val="accent5"/>
            </a:solidFill>
            <a:miter lim="800000"/>
            <a:headEnd/>
            <a:tailEnd/>
          </a:ln>
        </p:spPr>
        <p:txBody>
          <a:bodyPr vert="horz" wrap="square" lIns="128009" tIns="64004" rIns="128009" bIns="64004"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r>
              <a:rPr lang="en-US" sz="4100" dirty="0" smtClean="0"/>
              <a:t>Instance Generation </a:t>
            </a:r>
            <a:r>
              <a:rPr lang="en-US" sz="4100" dirty="0"/>
              <a:t>Specification</a:t>
            </a:r>
            <a:endParaRPr lang="el-GR" sz="4100" kern="0" dirty="0"/>
          </a:p>
        </p:txBody>
      </p:sp>
      <p:sp>
        <p:nvSpPr>
          <p:cNvPr id="2" name="TextBox 1"/>
          <p:cNvSpPr txBox="1"/>
          <p:nvPr/>
        </p:nvSpPr>
        <p:spPr>
          <a:xfrm>
            <a:off x="890070" y="7185900"/>
            <a:ext cx="11357783" cy="1668141"/>
          </a:xfrm>
          <a:prstGeom prst="rect">
            <a:avLst/>
          </a:prstGeom>
          <a:noFill/>
        </p:spPr>
        <p:txBody>
          <a:bodyPr wrap="square" lIns="128009" tIns="64004" rIns="128009" bIns="64004" rtlCol="0">
            <a:spAutoFit/>
          </a:bodyPr>
          <a:lstStyle/>
          <a:p>
            <a:r>
              <a:rPr lang="en-US" dirty="0" smtClean="0">
                <a:latin typeface="Calibri" panose="020F0502020204030204" pitchFamily="34" charset="0"/>
              </a:rPr>
              <a:t>An appropriate URI schema must be applied for each target class instance. </a:t>
            </a:r>
            <a:r>
              <a:rPr lang="en-US" dirty="0">
                <a:latin typeface="Calibri" panose="020F0502020204030204" pitchFamily="34" charset="0"/>
              </a:rPr>
              <a:t>The </a:t>
            </a:r>
            <a:r>
              <a:rPr lang="en-US" dirty="0" smtClean="0">
                <a:latin typeface="Calibri" panose="020F0502020204030204" pitchFamily="34" charset="0"/>
              </a:rPr>
              <a:t>instance generation policies complement </a:t>
            </a:r>
            <a:r>
              <a:rPr lang="en-US" dirty="0">
                <a:latin typeface="Calibri" panose="020F0502020204030204" pitchFamily="34" charset="0"/>
              </a:rPr>
              <a:t>the </a:t>
            </a:r>
            <a:r>
              <a:rPr lang="en-US" b="1" i="1" dirty="0">
                <a:latin typeface="Calibri" panose="020F0502020204030204" pitchFamily="34" charset="0"/>
              </a:rPr>
              <a:t>schema matching definition</a:t>
            </a:r>
            <a:r>
              <a:rPr lang="en-US" dirty="0">
                <a:latin typeface="Calibri" panose="020F0502020204030204" pitchFamily="34" charset="0"/>
              </a:rPr>
              <a:t> </a:t>
            </a:r>
            <a:r>
              <a:rPr lang="en-US" b="1" i="1" dirty="0">
                <a:latin typeface="Calibri" panose="020F0502020204030204" pitchFamily="34" charset="0"/>
              </a:rPr>
              <a:t>file</a:t>
            </a:r>
            <a:r>
              <a:rPr lang="en-US" dirty="0">
                <a:latin typeface="Calibri" panose="020F0502020204030204" pitchFamily="34" charset="0"/>
              </a:rPr>
              <a:t> into </a:t>
            </a:r>
            <a:r>
              <a:rPr lang="en-US" b="1" i="1" dirty="0">
                <a:latin typeface="Calibri" panose="020F0502020204030204" pitchFamily="34" charset="0"/>
              </a:rPr>
              <a:t>a mapping definition file</a:t>
            </a:r>
            <a:r>
              <a:rPr lang="en-US" i="1" dirty="0">
                <a:latin typeface="Calibri" panose="020F0502020204030204" pitchFamily="34" charset="0"/>
              </a:rPr>
              <a:t>.</a:t>
            </a:r>
            <a:endParaRPr lang="en-US" dirty="0">
              <a:latin typeface="Calibri" panose="020F0502020204030204" pitchFamily="34" charset="0"/>
            </a:endParaRPr>
          </a:p>
          <a:p>
            <a:endParaRPr lang="en-US" dirty="0"/>
          </a:p>
        </p:txBody>
      </p:sp>
      <p:pic>
        <p:nvPicPr>
          <p:cNvPr id="7170" name="Picture 2" descr="C:\Users\konsolak\Desktop\Captu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00200"/>
            <a:ext cx="12801600" cy="6029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15366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Terminology Mapping	</a:t>
            </a:r>
            <a:endParaRPr lang="el-GR" dirty="0"/>
          </a:p>
        </p:txBody>
      </p:sp>
      <p:sp>
        <p:nvSpPr>
          <p:cNvPr id="4" name="Θέση αριθμού διαφάνειας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25</a:t>
            </a:fld>
            <a:endParaRPr lang="el-GR">
              <a:solidFill>
                <a:srgbClr val="FFFFFF"/>
              </a:solidFill>
            </a:endParaRPr>
          </a:p>
        </p:txBody>
      </p:sp>
      <p:sp>
        <p:nvSpPr>
          <p:cNvPr id="6" name="TextBox 5"/>
          <p:cNvSpPr txBox="1"/>
          <p:nvPr/>
        </p:nvSpPr>
        <p:spPr>
          <a:xfrm>
            <a:off x="814585" y="7119259"/>
            <a:ext cx="10951331" cy="1292661"/>
          </a:xfrm>
          <a:prstGeom prst="rect">
            <a:avLst/>
          </a:prstGeom>
          <a:noFill/>
        </p:spPr>
        <p:txBody>
          <a:bodyPr wrap="square" lIns="128009" tIns="64004" rIns="128009" bIns="64004" rtlCol="0">
            <a:spAutoFit/>
          </a:bodyPr>
          <a:lstStyle/>
          <a:p>
            <a:pPr algn="just" hangingPunct="0"/>
            <a:r>
              <a:rPr lang="en-US" dirty="0" smtClean="0">
                <a:latin typeface="Calibri" panose="020F0502020204030204" pitchFamily="34" charset="0"/>
              </a:rPr>
              <a:t>Extract from the schema matching definition the terms appearing in mapping conditions. We </a:t>
            </a:r>
            <a:r>
              <a:rPr lang="en-US" dirty="0">
                <a:latin typeface="Calibri" panose="020F0502020204030204" pitchFamily="34" charset="0"/>
              </a:rPr>
              <a:t>are only interested in the consistency of the mapping process when the choice of a target class or property depends on a </a:t>
            </a:r>
            <a:r>
              <a:rPr lang="en-US" dirty="0" smtClean="0">
                <a:latin typeface="Calibri" panose="020F0502020204030204" pitchFamily="34" charset="0"/>
              </a:rPr>
              <a:t>term.</a:t>
            </a:r>
            <a:r>
              <a:rPr lang="el-GR" dirty="0">
                <a:latin typeface="Calibri" panose="020F0502020204030204" pitchFamily="34" charset="0"/>
              </a:rPr>
              <a:t> </a:t>
            </a:r>
            <a:endParaRPr lang="en-US" dirty="0" smtClean="0"/>
          </a:p>
        </p:txBody>
      </p:sp>
      <p:pic>
        <p:nvPicPr>
          <p:cNvPr id="8194" name="Picture 2" descr="C:\Users\konsolak\Desktop\Captu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4136" y="2078376"/>
            <a:ext cx="12050570" cy="4666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10681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26</a:t>
            </a:fld>
            <a:endParaRPr lang="el-GR">
              <a:solidFill>
                <a:srgbClr val="FFFFFF"/>
              </a:solidFill>
            </a:endParaRPr>
          </a:p>
        </p:txBody>
      </p:sp>
      <p:sp>
        <p:nvSpPr>
          <p:cNvPr id="4" name="Title 1"/>
          <p:cNvSpPr txBox="1">
            <a:spLocks/>
          </p:cNvSpPr>
          <p:nvPr/>
        </p:nvSpPr>
        <p:spPr bwMode="auto">
          <a:xfrm>
            <a:off x="162823" y="100813"/>
            <a:ext cx="12488272" cy="969774"/>
          </a:xfrm>
          <a:prstGeom prst="rect">
            <a:avLst/>
          </a:prstGeom>
          <a:solidFill>
            <a:srgbClr val="FFFFEB"/>
          </a:solidFill>
          <a:ln w="9525">
            <a:solidFill>
              <a:schemeClr val="accent5"/>
            </a:solidFill>
            <a:miter lim="800000"/>
            <a:headEnd/>
            <a:tailEnd/>
          </a:ln>
        </p:spPr>
        <p:txBody>
          <a:bodyPr vert="horz" wrap="square" lIns="128009" tIns="64004" rIns="128009" bIns="64004"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r>
              <a:rPr lang="en-US" sz="4100" dirty="0"/>
              <a:t>Metadata Transfer</a:t>
            </a:r>
            <a:endParaRPr lang="el-GR" sz="4100" kern="0" dirty="0"/>
          </a:p>
        </p:txBody>
      </p:sp>
      <p:sp>
        <p:nvSpPr>
          <p:cNvPr id="3" name="TextBox 2"/>
          <p:cNvSpPr txBox="1"/>
          <p:nvPr/>
        </p:nvSpPr>
        <p:spPr>
          <a:xfrm>
            <a:off x="654563" y="7203681"/>
            <a:ext cx="11694099" cy="898699"/>
          </a:xfrm>
          <a:prstGeom prst="rect">
            <a:avLst/>
          </a:prstGeom>
          <a:noFill/>
        </p:spPr>
        <p:txBody>
          <a:bodyPr wrap="square" lIns="128009" tIns="64004" rIns="128009" bIns="64004" rtlCol="0">
            <a:spAutoFit/>
          </a:bodyPr>
          <a:lstStyle/>
          <a:p>
            <a:pPr algn="just"/>
            <a:r>
              <a:rPr lang="en-US" dirty="0" smtClean="0">
                <a:latin typeface="Calibri" panose="020F0502020204030204" pitchFamily="34" charset="0"/>
              </a:rPr>
              <a:t>The result of the transformation process is a set of valid records, ready to be ingested to the target system. The transformation process itself may run completely automatically. </a:t>
            </a:r>
            <a:endParaRPr lang="en-US" dirty="0">
              <a:latin typeface="Calibri" panose="020F0502020204030204" pitchFamily="34" charset="0"/>
            </a:endParaRPr>
          </a:p>
        </p:txBody>
      </p:sp>
      <p:pic>
        <p:nvPicPr>
          <p:cNvPr id="9218" name="Picture 2" descr="C:\Users\konsolak\Desktop\Captu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5913"/>
            <a:ext cx="12801599" cy="52309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54792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Ingest and Storage</a:t>
            </a: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27</a:t>
            </a:fld>
            <a:endParaRPr lang="el-GR">
              <a:solidFill>
                <a:srgbClr val="FFFFFF"/>
              </a:solidFill>
            </a:endParaRPr>
          </a:p>
        </p:txBody>
      </p:sp>
      <p:sp>
        <p:nvSpPr>
          <p:cNvPr id="6" name="TextBox 5"/>
          <p:cNvSpPr txBox="1"/>
          <p:nvPr/>
        </p:nvSpPr>
        <p:spPr>
          <a:xfrm>
            <a:off x="452941" y="6716015"/>
            <a:ext cx="11794911" cy="1283420"/>
          </a:xfrm>
          <a:prstGeom prst="rect">
            <a:avLst/>
          </a:prstGeom>
          <a:noFill/>
        </p:spPr>
        <p:txBody>
          <a:bodyPr wrap="square" lIns="128009" tIns="64004" rIns="128009" bIns="64004" rtlCol="0">
            <a:spAutoFit/>
          </a:bodyPr>
          <a:lstStyle/>
          <a:p>
            <a:pPr algn="just"/>
            <a:r>
              <a:rPr lang="en-US" dirty="0">
                <a:latin typeface="Calibri" panose="020F0502020204030204" pitchFamily="34" charset="0"/>
              </a:rPr>
              <a:t>Once records are transformed, an automated translation for source terms using a terminology map may follow. The transformed records will then, be ingested into the target system.</a:t>
            </a:r>
          </a:p>
        </p:txBody>
      </p:sp>
      <p:sp>
        <p:nvSpPr>
          <p:cNvPr id="3" name="Content Placeholder 2"/>
          <p:cNvSpPr>
            <a:spLocks noGrp="1"/>
          </p:cNvSpPr>
          <p:nvPr>
            <p:ph idx="1"/>
          </p:nvPr>
        </p:nvSpPr>
        <p:spPr/>
        <p:txBody>
          <a:bodyPr/>
          <a:lstStyle/>
          <a:p>
            <a:endParaRPr lang="en-US" dirty="0"/>
          </a:p>
        </p:txBody>
      </p:sp>
      <p:pic>
        <p:nvPicPr>
          <p:cNvPr id="10242" name="Picture 2" descr="C:\Users\konsolak\Desktop\Captur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8965" y="2784376"/>
            <a:ext cx="11276451" cy="28276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5133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266"/>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74" name="Oval 73"/>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75" name="Group 74"/>
          <p:cNvGrpSpPr/>
          <p:nvPr/>
        </p:nvGrpSpPr>
        <p:grpSpPr>
          <a:xfrm>
            <a:off x="5648960" y="80010"/>
            <a:ext cx="184912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77" name="TextBox 76"/>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78" name="Flowchart: Process 77"/>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79" name="Flowchart: Process 78"/>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81" name="Straight Arrow Connector 80"/>
          <p:cNvCxnSpPr>
            <a:stCxn id="76" idx="2"/>
            <a:endCxn id="78"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87" name="Straight Arrow Connector 86"/>
          <p:cNvCxnSpPr>
            <a:stCxn id="74" idx="6"/>
            <a:endCxn id="86"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89" name="Oval 8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90" name="Flowchart: Process 8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91" name="Straight Arrow Connector 90"/>
          <p:cNvCxnSpPr>
            <a:stCxn id="88" idx="3"/>
            <a:endCxn id="8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a:t>
            </a:r>
            <a:r>
              <a:rPr lang="en-US" sz="1400" b="1" dirty="0" err="1" smtClean="0">
                <a:solidFill>
                  <a:prstClr val="black"/>
                </a:solidFill>
              </a:rPr>
              <a:t>Visualizer</a:t>
            </a:r>
            <a:endParaRPr lang="el-GR" sz="1400" b="1" dirty="0">
              <a:solidFill>
                <a:prstClr val="black"/>
              </a:solidFill>
            </a:endParaRPr>
          </a:p>
        </p:txBody>
      </p:sp>
      <p:sp>
        <p:nvSpPr>
          <p:cNvPr id="93" name="Oval 92"/>
          <p:cNvSpPr/>
          <p:nvPr/>
        </p:nvSpPr>
        <p:spPr>
          <a:xfrm>
            <a:off x="3048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94" name="Oval 9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95" name="Oval 9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96" name="Oval 9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97" name="Oval 9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98" name="Oval 9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99" name="Oval 9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00" name="Oval 9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01" name="Straight Arrow Connector 100"/>
          <p:cNvCxnSpPr>
            <a:stCxn id="74" idx="4"/>
            <a:endCxn id="90"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05" name="Flowchart: Process 104"/>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06" name="Flowchart: Process 105"/>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10" name="Straight Arrow Connector 109"/>
          <p:cNvCxnSpPr>
            <a:stCxn id="106" idx="2"/>
            <a:endCxn id="9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8" idx="4"/>
            <a:endCxn id="140" idx="0"/>
          </p:cNvCxnSpPr>
          <p:nvPr/>
        </p:nvCxnSpPr>
        <p:spPr>
          <a:xfrm>
            <a:off x="4013200" y="4914901"/>
            <a:ext cx="50800" cy="4743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9" idx="6"/>
            <a:endCxn id="9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8" idx="6"/>
            <a:endCxn id="9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4" idx="1"/>
            <a:endCxn id="9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5" idx="2"/>
            <a:endCxn id="9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4" idx="6"/>
            <a:endCxn id="105"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0" name="Flowchart: Process 139"/>
          <p:cNvSpPr/>
          <p:nvPr/>
        </p:nvSpPr>
        <p:spPr>
          <a:xfrm>
            <a:off x="3352800" y="53892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42" name="Straight Arrow Connector 141"/>
          <p:cNvCxnSpPr>
            <a:stCxn id="140" idx="1"/>
            <a:endCxn id="93" idx="6"/>
          </p:cNvCxnSpPr>
          <p:nvPr/>
        </p:nvCxnSpPr>
        <p:spPr>
          <a:xfrm flipH="1" flipV="1">
            <a:off x="2438400" y="5606416"/>
            <a:ext cx="9144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0" idx="1"/>
            <a:endCxn id="99" idx="4"/>
          </p:cNvCxnSpPr>
          <p:nvPr/>
        </p:nvCxnSpPr>
        <p:spPr>
          <a:xfrm flipH="1" flipV="1">
            <a:off x="1117600" y="4389121"/>
            <a:ext cx="2235200" cy="12201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89" idx="4"/>
            <a:endCxn id="9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0" idx="3"/>
            <a:endCxn id="96" idx="2"/>
          </p:cNvCxnSpPr>
          <p:nvPr/>
        </p:nvCxnSpPr>
        <p:spPr>
          <a:xfrm flipV="1">
            <a:off x="4775200" y="5606416"/>
            <a:ext cx="8128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58" name="Flowchart: Process 157"/>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59" name="Straight Arrow Connector 158"/>
          <p:cNvCxnSpPr>
            <a:stCxn id="95" idx="2"/>
            <a:endCxn id="157"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2"/>
            <a:endCxn id="9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8" idx="2"/>
            <a:endCxn id="9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69" name="Straight Arrow Connector 168"/>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3"/>
            <a:endCxn id="9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85" name="Straight Arrow Connector 184"/>
          <p:cNvCxnSpPr>
            <a:stCxn id="224" idx="1"/>
            <a:endCxn id="10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189" name="Straight Arrow Connector 188"/>
          <p:cNvCxnSpPr>
            <a:stCxn id="100" idx="2"/>
            <a:endCxn id="188"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6" idx="4"/>
            <a:endCxn id="198"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00" name="Straight Arrow Connector 199"/>
          <p:cNvCxnSpPr>
            <a:stCxn id="198" idx="2"/>
            <a:endCxn id="9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7840960" y="8833048"/>
            <a:ext cx="184912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25" name="TextBox 224"/>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27" name="Straight Arrow Connector 226"/>
          <p:cNvCxnSpPr>
            <a:stCxn id="184" idx="2"/>
            <a:endCxn id="224"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90" idx="2"/>
            <a:endCxn id="9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39" name="Straight Arrow Connector 238"/>
          <p:cNvCxnSpPr>
            <a:stCxn id="88" idx="3"/>
            <a:endCxn id="23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37" idx="4"/>
            <a:endCxn id="9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0" name="Straight Arrow Connector 249"/>
          <p:cNvCxnSpPr>
            <a:stCxn id="98" idx="6"/>
            <a:endCxn id="249"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90" idx="2"/>
            <a:endCxn id="249"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107" name="Straight Arrow Connector 106"/>
          <p:cNvCxnSpPr>
            <a:stCxn id="97" idx="2"/>
            <a:endCxn id="103"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135" name="Flowchart: Process 13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54" name="Straight Connector 53"/>
          <p:cNvCxnSpPr>
            <a:stCxn id="13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9" idx="2"/>
            <a:endCxn id="105"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0" idx="6"/>
            <a:endCxn id="74"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12" name="Straight Arrow Connector 111"/>
          <p:cNvCxnSpPr>
            <a:stCxn id="111" idx="2"/>
            <a:endCxn id="130"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115" name="Straight Arrow Connector 114"/>
          <p:cNvCxnSpPr>
            <a:stCxn id="130" idx="2"/>
            <a:endCxn id="114"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8" idx="0"/>
            <a:endCxn id="8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9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8605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29</a:t>
            </a:fld>
            <a:endParaRPr lang="el-GR">
              <a:solidFill>
                <a:srgbClr val="FFFFFF"/>
              </a:solidFill>
            </a:endParaRPr>
          </a:p>
        </p:txBody>
      </p:sp>
      <p:sp>
        <p:nvSpPr>
          <p:cNvPr id="4" name="Title 1"/>
          <p:cNvSpPr txBox="1">
            <a:spLocks/>
          </p:cNvSpPr>
          <p:nvPr/>
        </p:nvSpPr>
        <p:spPr bwMode="auto">
          <a:xfrm>
            <a:off x="99968" y="100811"/>
            <a:ext cx="12488272" cy="667341"/>
          </a:xfrm>
          <a:prstGeom prst="rect">
            <a:avLst/>
          </a:prstGeom>
          <a:solidFill>
            <a:srgbClr val="FFFFEB"/>
          </a:solidFill>
          <a:ln w="9525">
            <a:solidFill>
              <a:schemeClr val="accent5"/>
            </a:solidFill>
            <a:miter lim="800000"/>
            <a:headEnd/>
            <a:tailEnd/>
          </a:ln>
        </p:spPr>
        <p:txBody>
          <a:bodyPr vert="horz" wrap="square" lIns="128009" tIns="64004" rIns="128009" bIns="64004"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r>
              <a:rPr lang="en-US" sz="4100" kern="0" dirty="0" smtClean="0"/>
              <a:t>Update Processing</a:t>
            </a:r>
            <a:endParaRPr lang="el-GR" sz="4100" kern="0" dirty="0"/>
          </a:p>
        </p:txBody>
      </p:sp>
      <p:sp>
        <p:nvSpPr>
          <p:cNvPr id="2" name="TextBox 1"/>
          <p:cNvSpPr txBox="1"/>
          <p:nvPr/>
        </p:nvSpPr>
        <p:spPr>
          <a:xfrm>
            <a:off x="784176" y="8328992"/>
            <a:ext cx="11804064" cy="861774"/>
          </a:xfrm>
          <a:prstGeom prst="rect">
            <a:avLst/>
          </a:prstGeom>
          <a:noFill/>
        </p:spPr>
        <p:txBody>
          <a:bodyPr wrap="square" rtlCol="0">
            <a:spAutoFit/>
          </a:bodyPr>
          <a:lstStyle/>
          <a:p>
            <a:pPr algn="just"/>
            <a:r>
              <a:rPr lang="en-US" dirty="0" smtClean="0">
                <a:latin typeface="Calibri" panose="020F0502020204030204" pitchFamily="34" charset="0"/>
              </a:rPr>
              <a:t>The mapping manager must monitor all changes that may affect the consistency of provider and aggregator data. </a:t>
            </a:r>
            <a:endParaRPr lang="en-US" dirty="0">
              <a:latin typeface="Calibri" panose="020F0502020204030204" pitchFamily="34" charset="0"/>
            </a:endParaRPr>
          </a:p>
        </p:txBody>
      </p:sp>
      <p:pic>
        <p:nvPicPr>
          <p:cNvPr id="1031" name="Picture 7" descr="C:\Users\konsolak\Desktop\Captu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8153"/>
            <a:ext cx="12881520" cy="7651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34614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ctrTitle"/>
          </p:nvPr>
        </p:nvSpPr>
        <p:spPr>
          <a:xfrm>
            <a:off x="31304" y="2352327"/>
            <a:ext cx="11895723" cy="1512169"/>
          </a:xfrm>
          <a:ln>
            <a:solidFill>
              <a:srgbClr val="4BACC6"/>
            </a:solidFill>
          </a:ln>
        </p:spPr>
        <p:txBody>
          <a:bodyPr/>
          <a:lstStyle/>
          <a:p>
            <a:pPr eaLnBrk="1" hangingPunct="1"/>
            <a:r>
              <a:rPr lang="en-US" sz="5600" b="1" dirty="0">
                <a:solidFill>
                  <a:srgbClr val="000000"/>
                </a:solidFill>
              </a:rPr>
              <a:t>  </a:t>
            </a:r>
            <a:r>
              <a:rPr lang="en-US" sz="6200" b="1" dirty="0">
                <a:solidFill>
                  <a:srgbClr val="000000"/>
                </a:solidFill>
              </a:rPr>
              <a:t>Introduction</a:t>
            </a:r>
            <a:endParaRPr lang="el-GR" sz="3900" spc="420" dirty="0">
              <a:solidFill>
                <a:srgbClr val="000000"/>
              </a:solidFill>
            </a:endParaRPr>
          </a:p>
        </p:txBody>
      </p:sp>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3</a:t>
            </a:fld>
            <a:endParaRPr lang="el-GR">
              <a:solidFill>
                <a:srgbClr val="FFFFFF"/>
              </a:solidFill>
            </a:endParaRPr>
          </a:p>
        </p:txBody>
      </p:sp>
    </p:spTree>
    <p:extLst>
      <p:ext uri="{BB962C8B-B14F-4D97-AF65-F5344CB8AC3E}">
        <p14:creationId xmlns:p14="http://schemas.microsoft.com/office/powerpoint/2010/main" xmlns="" val="30112015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p:cNvSpPr/>
          <p:nvPr/>
        </p:nvSpPr>
        <p:spPr>
          <a:xfrm>
            <a:off x="7846610" y="1828800"/>
            <a:ext cx="120015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Syntax </a:t>
            </a:r>
            <a:r>
              <a:rPr lang="en-US" sz="1050" b="1" dirty="0" err="1">
                <a:solidFill>
                  <a:prstClr val="black"/>
                </a:solidFill>
              </a:rPr>
              <a:t>Normalizer</a:t>
            </a:r>
            <a:endParaRPr lang="el-GR" sz="1050" b="1" dirty="0">
              <a:solidFill>
                <a:prstClr val="black"/>
              </a:solidFill>
            </a:endParaRPr>
          </a:p>
        </p:txBody>
      </p:sp>
      <p:grpSp>
        <p:nvGrpSpPr>
          <p:cNvPr id="75" name="Group 74"/>
          <p:cNvGrpSpPr/>
          <p:nvPr/>
        </p:nvGrpSpPr>
        <p:grpSpPr>
          <a:xfrm>
            <a:off x="7926620" y="80010"/>
            <a:ext cx="104013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77" name="TextBox 76"/>
            <p:cNvSpPr txBox="1"/>
            <p:nvPr/>
          </p:nvSpPr>
          <p:spPr>
            <a:xfrm>
              <a:off x="4418779" y="538489"/>
              <a:ext cx="1297037" cy="571585"/>
            </a:xfrm>
            <a:prstGeom prst="rect">
              <a:avLst/>
            </a:prstGeom>
            <a:noFill/>
          </p:spPr>
          <p:txBody>
            <a:bodyPr wrap="none" rtlCol="0">
              <a:spAutoFit/>
            </a:bodyPr>
            <a:lstStyle/>
            <a:p>
              <a:pPr algn="ctr"/>
              <a:r>
                <a:rPr lang="en-US" sz="1050" b="1" dirty="0">
                  <a:solidFill>
                    <a:prstClr val="black"/>
                  </a:solidFill>
                </a:rPr>
                <a:t>Provider </a:t>
              </a:r>
            </a:p>
            <a:p>
              <a:pPr algn="ctr"/>
              <a:r>
                <a:rPr lang="en-US" sz="1050" b="1" dirty="0">
                  <a:solidFill>
                    <a:prstClr val="black"/>
                  </a:solidFill>
                </a:rPr>
                <a:t>Institution</a:t>
              </a:r>
              <a:endParaRPr lang="el-GR" sz="1050" b="1" dirty="0">
                <a:solidFill>
                  <a:prstClr val="black"/>
                </a:solidFill>
              </a:endParaRPr>
            </a:p>
          </p:txBody>
        </p:sp>
      </p:grpSp>
      <p:sp>
        <p:nvSpPr>
          <p:cNvPr id="78" name="Flowchart: Process 77"/>
          <p:cNvSpPr/>
          <p:nvPr/>
        </p:nvSpPr>
        <p:spPr>
          <a:xfrm>
            <a:off x="6577880" y="102870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Schema Definition</a:t>
            </a:r>
            <a:endParaRPr lang="el-GR" sz="1050" b="1" dirty="0">
              <a:solidFill>
                <a:prstClr val="black"/>
              </a:solidFill>
            </a:endParaRPr>
          </a:p>
        </p:txBody>
      </p:sp>
      <p:sp>
        <p:nvSpPr>
          <p:cNvPr id="79" name="Flowchart: Process 78"/>
          <p:cNvSpPr/>
          <p:nvPr/>
        </p:nvSpPr>
        <p:spPr>
          <a:xfrm>
            <a:off x="9835430" y="1040130"/>
            <a:ext cx="80010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Raw Metadata</a:t>
            </a:r>
            <a:endParaRPr lang="el-GR" sz="1050" b="1" dirty="0">
              <a:solidFill>
                <a:prstClr val="black"/>
              </a:solidFill>
            </a:endParaRPr>
          </a:p>
        </p:txBody>
      </p:sp>
      <p:cxnSp>
        <p:nvCxnSpPr>
          <p:cNvPr id="81" name="Straight Arrow Connector 80"/>
          <p:cNvCxnSpPr>
            <a:stCxn id="76" idx="2"/>
            <a:endCxn id="78" idx="0"/>
          </p:cNvCxnSpPr>
          <p:nvPr/>
        </p:nvCxnSpPr>
        <p:spPr>
          <a:xfrm flipH="1">
            <a:off x="6977930" y="800100"/>
            <a:ext cx="1468755"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8446685" y="800100"/>
            <a:ext cx="1788795" cy="2400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6977930" y="1468755"/>
            <a:ext cx="1044438"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8871002" y="1480185"/>
            <a:ext cx="1364478" cy="4306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10749830" y="188894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Syntax Report</a:t>
            </a:r>
            <a:endParaRPr lang="el-GR" sz="1050" b="1" dirty="0">
              <a:solidFill>
                <a:prstClr val="black"/>
              </a:solidFill>
            </a:endParaRPr>
          </a:p>
        </p:txBody>
      </p:sp>
      <p:cxnSp>
        <p:nvCxnSpPr>
          <p:cNvPr id="87" name="Straight Arrow Connector 86"/>
          <p:cNvCxnSpPr>
            <a:stCxn id="74" idx="6"/>
            <a:endCxn id="86" idx="1"/>
          </p:cNvCxnSpPr>
          <p:nvPr/>
        </p:nvCxnSpPr>
        <p:spPr>
          <a:xfrm>
            <a:off x="9046760" y="2108835"/>
            <a:ext cx="1703070" cy="1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8032454" y="2939441"/>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Effective Provider Schema</a:t>
            </a:r>
            <a:endParaRPr lang="el-GR" sz="1050" b="1" dirty="0">
              <a:solidFill>
                <a:prstClr val="black"/>
              </a:solidFill>
            </a:endParaRPr>
          </a:p>
        </p:txBody>
      </p:sp>
      <p:sp>
        <p:nvSpPr>
          <p:cNvPr id="97" name="Oval 96"/>
          <p:cNvSpPr/>
          <p:nvPr/>
        </p:nvSpPr>
        <p:spPr>
          <a:xfrm>
            <a:off x="8565169" y="6838278"/>
            <a:ext cx="1280160" cy="560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Metadata Validator Transformer</a:t>
            </a:r>
            <a:endParaRPr lang="el-GR" sz="1050" b="1" dirty="0">
              <a:solidFill>
                <a:prstClr val="black"/>
              </a:solidFill>
            </a:endParaRPr>
          </a:p>
        </p:txBody>
      </p:sp>
      <p:sp>
        <p:nvSpPr>
          <p:cNvPr id="99" name="Oval 98"/>
          <p:cNvSpPr/>
          <p:nvPr/>
        </p:nvSpPr>
        <p:spPr>
          <a:xfrm>
            <a:off x="8532410" y="4333838"/>
            <a:ext cx="1143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smtClean="0">
                <a:solidFill>
                  <a:prstClr val="black"/>
                </a:solidFill>
              </a:rPr>
              <a:t>Mapper</a:t>
            </a:r>
            <a:endParaRPr lang="el-GR" sz="1050" b="1" dirty="0">
              <a:solidFill>
                <a:prstClr val="black"/>
              </a:solidFill>
            </a:endParaRPr>
          </a:p>
        </p:txBody>
      </p:sp>
      <p:sp>
        <p:nvSpPr>
          <p:cNvPr id="100" name="Oval 99"/>
          <p:cNvSpPr/>
          <p:nvPr/>
        </p:nvSpPr>
        <p:spPr>
          <a:xfrm>
            <a:off x="7206530" y="898398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Analyzer</a:t>
            </a:r>
            <a:endParaRPr lang="el-GR" sz="1050" b="1" dirty="0">
              <a:solidFill>
                <a:prstClr val="black"/>
              </a:solidFill>
            </a:endParaRPr>
          </a:p>
        </p:txBody>
      </p:sp>
      <p:cxnSp>
        <p:nvCxnSpPr>
          <p:cNvPr id="101" name="Straight Arrow Connector 100"/>
          <p:cNvCxnSpPr>
            <a:stCxn id="74" idx="4"/>
            <a:endCxn id="90" idx="0"/>
          </p:cNvCxnSpPr>
          <p:nvPr/>
        </p:nvCxnSpPr>
        <p:spPr>
          <a:xfrm flipH="1">
            <a:off x="8432504" y="2388870"/>
            <a:ext cx="14181" cy="5505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9" idx="0"/>
          </p:cNvCxnSpPr>
          <p:nvPr/>
        </p:nvCxnSpPr>
        <p:spPr>
          <a:xfrm>
            <a:off x="8432504" y="3379496"/>
            <a:ext cx="671406" cy="9543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5" name="Flowchart: Process 104"/>
          <p:cNvSpPr/>
          <p:nvPr/>
        </p:nvSpPr>
        <p:spPr>
          <a:xfrm>
            <a:off x="11549930" y="2918021"/>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Normalized Provider Metadata</a:t>
            </a:r>
            <a:endParaRPr lang="el-GR" sz="1050" b="1" dirty="0">
              <a:solidFill>
                <a:prstClr val="black"/>
              </a:solidFill>
            </a:endParaRPr>
          </a:p>
        </p:txBody>
      </p:sp>
      <p:cxnSp>
        <p:nvCxnSpPr>
          <p:cNvPr id="136" name="Straight Arrow Connector 135"/>
          <p:cNvCxnSpPr>
            <a:stCxn id="74" idx="6"/>
            <a:endCxn id="105" idx="0"/>
          </p:cNvCxnSpPr>
          <p:nvPr/>
        </p:nvCxnSpPr>
        <p:spPr>
          <a:xfrm>
            <a:off x="9046760" y="2108835"/>
            <a:ext cx="2988945" cy="8091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667057" y="536731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Terminology Mapping</a:t>
            </a:r>
          </a:p>
        </p:txBody>
      </p:sp>
      <p:cxnSp>
        <p:nvCxnSpPr>
          <p:cNvPr id="169" name="Straight Arrow Connector 168"/>
          <p:cNvCxnSpPr>
            <a:stCxn id="99" idx="4"/>
            <a:endCxn id="168" idx="0"/>
          </p:cNvCxnSpPr>
          <p:nvPr/>
        </p:nvCxnSpPr>
        <p:spPr>
          <a:xfrm>
            <a:off x="9103910" y="4893908"/>
            <a:ext cx="1048922" cy="4734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9205249" y="5807365"/>
            <a:ext cx="947583" cy="10309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2"/>
            <a:endCxn id="97" idx="6"/>
          </p:cNvCxnSpPr>
          <p:nvPr/>
        </p:nvCxnSpPr>
        <p:spPr>
          <a:xfrm rot="5400000">
            <a:off x="9060399" y="4143006"/>
            <a:ext cx="3760237" cy="2190376"/>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9322196" y="8075075"/>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Format Records</a:t>
            </a:r>
          </a:p>
        </p:txBody>
      </p:sp>
      <p:cxnSp>
        <p:nvCxnSpPr>
          <p:cNvPr id="185" name="Straight Arrow Connector 184"/>
          <p:cNvCxnSpPr>
            <a:stCxn id="224" idx="1"/>
            <a:endCxn id="100" idx="6"/>
          </p:cNvCxnSpPr>
          <p:nvPr/>
        </p:nvCxnSpPr>
        <p:spPr>
          <a:xfrm flipH="1">
            <a:off x="8406680" y="9241155"/>
            <a:ext cx="878954" cy="22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5549180" y="904113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Statistics Report</a:t>
            </a:r>
          </a:p>
        </p:txBody>
      </p:sp>
      <p:cxnSp>
        <p:nvCxnSpPr>
          <p:cNvPr id="189" name="Straight Arrow Connector 188"/>
          <p:cNvCxnSpPr>
            <a:stCxn id="100" idx="2"/>
            <a:endCxn id="188" idx="3"/>
          </p:cNvCxnSpPr>
          <p:nvPr/>
        </p:nvCxnSpPr>
        <p:spPr>
          <a:xfrm flipH="1" flipV="1">
            <a:off x="6520730" y="9261157"/>
            <a:ext cx="6858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a:off x="9205249" y="7398348"/>
            <a:ext cx="602722" cy="6767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9" idx="4"/>
            <a:endCxn id="198" idx="0"/>
          </p:cNvCxnSpPr>
          <p:nvPr/>
        </p:nvCxnSpPr>
        <p:spPr>
          <a:xfrm flipH="1">
            <a:off x="8179563" y="4893908"/>
            <a:ext cx="924347" cy="5410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7693788" y="5434967"/>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Definition</a:t>
            </a:r>
          </a:p>
        </p:txBody>
      </p:sp>
      <p:cxnSp>
        <p:nvCxnSpPr>
          <p:cNvPr id="200" name="Straight Arrow Connector 199"/>
          <p:cNvCxnSpPr>
            <a:stCxn id="198" idx="2"/>
            <a:endCxn id="97" idx="0"/>
          </p:cNvCxnSpPr>
          <p:nvPr/>
        </p:nvCxnSpPr>
        <p:spPr>
          <a:xfrm>
            <a:off x="8179563" y="5875022"/>
            <a:ext cx="1025686" cy="9632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9285634" y="8881110"/>
            <a:ext cx="104013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225" name="TextBox 224"/>
            <p:cNvSpPr txBox="1"/>
            <p:nvPr/>
          </p:nvSpPr>
          <p:spPr>
            <a:xfrm>
              <a:off x="4387718" y="538489"/>
              <a:ext cx="1359160" cy="571585"/>
            </a:xfrm>
            <a:prstGeom prst="rect">
              <a:avLst/>
            </a:prstGeom>
            <a:noFill/>
          </p:spPr>
          <p:txBody>
            <a:bodyPr wrap="none" rtlCol="0">
              <a:spAutoFit/>
            </a:bodyPr>
            <a:lstStyle/>
            <a:p>
              <a:pPr algn="ctr"/>
              <a:r>
                <a:rPr lang="en-US" sz="1050" b="1" dirty="0">
                  <a:solidFill>
                    <a:prstClr val="black"/>
                  </a:solidFill>
                </a:rPr>
                <a:t>Aggregator</a:t>
              </a:r>
            </a:p>
            <a:p>
              <a:pPr algn="ctr"/>
              <a:r>
                <a:rPr lang="en-US" sz="1050" b="1" dirty="0">
                  <a:solidFill>
                    <a:prstClr val="black"/>
                  </a:solidFill>
                </a:rPr>
                <a:t>Institution</a:t>
              </a:r>
              <a:endParaRPr lang="el-GR" sz="1050" b="1" dirty="0">
                <a:solidFill>
                  <a:prstClr val="black"/>
                </a:solidFill>
              </a:endParaRPr>
            </a:p>
          </p:txBody>
        </p:sp>
      </p:grpSp>
      <p:cxnSp>
        <p:nvCxnSpPr>
          <p:cNvPr id="227" name="Straight Arrow Connector 226"/>
          <p:cNvCxnSpPr>
            <a:stCxn id="184" idx="2"/>
            <a:endCxn id="224" idx="0"/>
          </p:cNvCxnSpPr>
          <p:nvPr/>
        </p:nvCxnSpPr>
        <p:spPr>
          <a:xfrm flipH="1">
            <a:off x="9805699" y="8515130"/>
            <a:ext cx="2272" cy="3659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7743740" y="8040960"/>
            <a:ext cx="1217295"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To Target URI Association Table</a:t>
            </a:r>
          </a:p>
        </p:txBody>
      </p:sp>
      <p:cxnSp>
        <p:nvCxnSpPr>
          <p:cNvPr id="107" name="Straight Arrow Connector 106"/>
          <p:cNvCxnSpPr>
            <a:stCxn id="97" idx="3"/>
            <a:endCxn id="103" idx="0"/>
          </p:cNvCxnSpPr>
          <p:nvPr/>
        </p:nvCxnSpPr>
        <p:spPr>
          <a:xfrm flipH="1">
            <a:off x="8352388" y="7316328"/>
            <a:ext cx="400256" cy="724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4806230" y="8260988"/>
            <a:ext cx="2937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2450393" y="2784760"/>
            <a:ext cx="7820932" cy="3131522"/>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5892080" y="1828800"/>
            <a:ext cx="9715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Analyzer</a:t>
            </a:r>
            <a:endParaRPr lang="el-GR" sz="1050" b="1" dirty="0">
              <a:solidFill>
                <a:prstClr val="black"/>
              </a:solidFill>
            </a:endParaRPr>
          </a:p>
        </p:txBody>
      </p:sp>
      <p:cxnSp>
        <p:nvCxnSpPr>
          <p:cNvPr id="49" name="Straight Arrow Connector 48"/>
          <p:cNvCxnSpPr>
            <a:stCxn id="130" idx="6"/>
            <a:endCxn id="74" idx="2"/>
          </p:cNvCxnSpPr>
          <p:nvPr/>
        </p:nvCxnSpPr>
        <p:spPr>
          <a:xfrm>
            <a:off x="6863630" y="2108835"/>
            <a:ext cx="98298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5" name="Flowchart: Process 134"/>
          <p:cNvSpPr/>
          <p:nvPr/>
        </p:nvSpPr>
        <p:spPr>
          <a:xfrm>
            <a:off x="6621338" y="7315200"/>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Validation Report</a:t>
            </a:r>
          </a:p>
        </p:txBody>
      </p:sp>
      <p:cxnSp>
        <p:nvCxnSpPr>
          <p:cNvPr id="54" name="Straight Connector 53"/>
          <p:cNvCxnSpPr>
            <a:stCxn id="135" idx="2"/>
          </p:cNvCxnSpPr>
          <p:nvPr/>
        </p:nvCxnSpPr>
        <p:spPr>
          <a:xfrm flipH="1">
            <a:off x="7096204" y="7755255"/>
            <a:ext cx="10909" cy="505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a:off x="7592888" y="7118313"/>
            <a:ext cx="972281" cy="4169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6968580" y="2935606"/>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Schema Definition</a:t>
            </a:r>
            <a:endParaRPr lang="el-GR" sz="1050" b="1" dirty="0">
              <a:solidFill>
                <a:prstClr val="black"/>
              </a:solidFill>
            </a:endParaRPr>
          </a:p>
        </p:txBody>
      </p:sp>
      <p:cxnSp>
        <p:nvCxnSpPr>
          <p:cNvPr id="109" name="Straight Arrow Connector 108"/>
          <p:cNvCxnSpPr>
            <a:stCxn id="108" idx="2"/>
            <a:endCxn id="99" idx="0"/>
          </p:cNvCxnSpPr>
          <p:nvPr/>
        </p:nvCxnSpPr>
        <p:spPr>
          <a:xfrm>
            <a:off x="7368630" y="3375661"/>
            <a:ext cx="1735280" cy="9581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8919624" y="2904135"/>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Terminology</a:t>
            </a:r>
            <a:endParaRPr lang="el-GR" sz="1050" b="1" dirty="0">
              <a:solidFill>
                <a:prstClr val="black"/>
              </a:solidFill>
            </a:endParaRPr>
          </a:p>
        </p:txBody>
      </p:sp>
      <p:sp>
        <p:nvSpPr>
          <p:cNvPr id="112" name="Flowchart: Process 111"/>
          <p:cNvSpPr/>
          <p:nvPr/>
        </p:nvSpPr>
        <p:spPr>
          <a:xfrm>
            <a:off x="10135360" y="2918022"/>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Terminology</a:t>
            </a:r>
            <a:endParaRPr lang="el-GR" sz="1050" b="1" dirty="0">
              <a:solidFill>
                <a:prstClr val="black"/>
              </a:solidFill>
            </a:endParaRPr>
          </a:p>
        </p:txBody>
      </p:sp>
      <p:cxnSp>
        <p:nvCxnSpPr>
          <p:cNvPr id="114" name="Straight Arrow Connector 113"/>
          <p:cNvCxnSpPr>
            <a:stCxn id="111" idx="2"/>
            <a:endCxn id="99" idx="0"/>
          </p:cNvCxnSpPr>
          <p:nvPr/>
        </p:nvCxnSpPr>
        <p:spPr>
          <a:xfrm flipH="1">
            <a:off x="9103910" y="3344190"/>
            <a:ext cx="301489" cy="989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2" idx="2"/>
            <a:endCxn id="99" idx="0"/>
          </p:cNvCxnSpPr>
          <p:nvPr/>
        </p:nvCxnSpPr>
        <p:spPr>
          <a:xfrm flipH="1">
            <a:off x="9103910" y="3358077"/>
            <a:ext cx="1517225" cy="9757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8028" y="98792"/>
            <a:ext cx="3908436" cy="2400657"/>
          </a:xfrm>
          <a:prstGeom prst="rect">
            <a:avLst/>
          </a:prstGeom>
          <a:noFill/>
        </p:spPr>
        <p:txBody>
          <a:bodyPr wrap="square" rtlCol="0">
            <a:spAutoFit/>
          </a:bodyPr>
          <a:lstStyle/>
          <a:p>
            <a:r>
              <a:rPr lang="en-US" b="1" dirty="0" smtClean="0">
                <a:solidFill>
                  <a:prstClr val="black"/>
                </a:solidFill>
              </a:rPr>
              <a:t>New Source Records or Source Records Update</a:t>
            </a:r>
          </a:p>
          <a:p>
            <a:endParaRPr lang="en-US" dirty="0">
              <a:solidFill>
                <a:prstClr val="black"/>
              </a:solidFill>
            </a:endParaRPr>
          </a:p>
          <a:p>
            <a:r>
              <a:rPr lang="en-US" dirty="0" smtClean="0">
                <a:solidFill>
                  <a:prstClr val="black"/>
                </a:solidFill>
              </a:rPr>
              <a:t>1. Run the complete metadata transfer using the existing Mapping Definition</a:t>
            </a:r>
            <a:endParaRPr lang="el-GR" dirty="0">
              <a:solidFill>
                <a:prstClr val="black"/>
              </a:solidFill>
            </a:endParaRPr>
          </a:p>
        </p:txBody>
      </p:sp>
      <p:cxnSp>
        <p:nvCxnSpPr>
          <p:cNvPr id="155" name="Elbow Connector 154"/>
          <p:cNvCxnSpPr>
            <a:stCxn id="79" idx="3"/>
            <a:endCxn id="105" idx="0"/>
          </p:cNvCxnSpPr>
          <p:nvPr/>
        </p:nvCxnSpPr>
        <p:spPr>
          <a:xfrm>
            <a:off x="10635530" y="1260158"/>
            <a:ext cx="1400175" cy="1657863"/>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5110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p:cNvSpPr/>
          <p:nvPr/>
        </p:nvSpPr>
        <p:spPr>
          <a:xfrm>
            <a:off x="7846610" y="1828800"/>
            <a:ext cx="120015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Syntax </a:t>
            </a:r>
            <a:r>
              <a:rPr lang="en-US" sz="1050" b="1" dirty="0" err="1">
                <a:solidFill>
                  <a:prstClr val="black"/>
                </a:solidFill>
              </a:rPr>
              <a:t>Normalizer</a:t>
            </a:r>
            <a:endParaRPr lang="el-GR" sz="1050" b="1" dirty="0">
              <a:solidFill>
                <a:prstClr val="black"/>
              </a:solidFill>
            </a:endParaRPr>
          </a:p>
        </p:txBody>
      </p:sp>
      <p:grpSp>
        <p:nvGrpSpPr>
          <p:cNvPr id="75" name="Group 74"/>
          <p:cNvGrpSpPr/>
          <p:nvPr/>
        </p:nvGrpSpPr>
        <p:grpSpPr>
          <a:xfrm>
            <a:off x="7926620" y="80010"/>
            <a:ext cx="104013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77" name="TextBox 76"/>
            <p:cNvSpPr txBox="1"/>
            <p:nvPr/>
          </p:nvSpPr>
          <p:spPr>
            <a:xfrm>
              <a:off x="4418779" y="538489"/>
              <a:ext cx="1297037" cy="571585"/>
            </a:xfrm>
            <a:prstGeom prst="rect">
              <a:avLst/>
            </a:prstGeom>
            <a:noFill/>
          </p:spPr>
          <p:txBody>
            <a:bodyPr wrap="none" rtlCol="0">
              <a:spAutoFit/>
            </a:bodyPr>
            <a:lstStyle/>
            <a:p>
              <a:pPr algn="ctr"/>
              <a:r>
                <a:rPr lang="en-US" sz="1050" b="1" dirty="0">
                  <a:solidFill>
                    <a:prstClr val="black"/>
                  </a:solidFill>
                </a:rPr>
                <a:t>Provider </a:t>
              </a:r>
            </a:p>
            <a:p>
              <a:pPr algn="ctr"/>
              <a:r>
                <a:rPr lang="en-US" sz="1050" b="1" dirty="0">
                  <a:solidFill>
                    <a:prstClr val="black"/>
                  </a:solidFill>
                </a:rPr>
                <a:t>Institution</a:t>
              </a:r>
              <a:endParaRPr lang="el-GR" sz="1050" b="1" dirty="0">
                <a:solidFill>
                  <a:prstClr val="black"/>
                </a:solidFill>
              </a:endParaRPr>
            </a:p>
          </p:txBody>
        </p:sp>
      </p:grpSp>
      <p:sp>
        <p:nvSpPr>
          <p:cNvPr id="78" name="Flowchart: Process 77"/>
          <p:cNvSpPr/>
          <p:nvPr/>
        </p:nvSpPr>
        <p:spPr>
          <a:xfrm>
            <a:off x="6577880" y="1028700"/>
            <a:ext cx="80010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Schema Definition</a:t>
            </a:r>
            <a:endParaRPr lang="el-GR" sz="1050" b="1" dirty="0">
              <a:solidFill>
                <a:prstClr val="black"/>
              </a:solidFill>
            </a:endParaRPr>
          </a:p>
        </p:txBody>
      </p:sp>
      <p:sp>
        <p:nvSpPr>
          <p:cNvPr id="79" name="Flowchart: Process 78"/>
          <p:cNvSpPr/>
          <p:nvPr/>
        </p:nvSpPr>
        <p:spPr>
          <a:xfrm>
            <a:off x="9835430" y="104013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Raw Metadata</a:t>
            </a:r>
            <a:endParaRPr lang="el-GR" sz="1050" b="1" dirty="0">
              <a:solidFill>
                <a:prstClr val="black"/>
              </a:solidFill>
            </a:endParaRPr>
          </a:p>
        </p:txBody>
      </p:sp>
      <p:cxnSp>
        <p:nvCxnSpPr>
          <p:cNvPr id="81" name="Straight Arrow Connector 80"/>
          <p:cNvCxnSpPr>
            <a:stCxn id="76" idx="2"/>
            <a:endCxn id="78" idx="0"/>
          </p:cNvCxnSpPr>
          <p:nvPr/>
        </p:nvCxnSpPr>
        <p:spPr>
          <a:xfrm flipH="1">
            <a:off x="6977930" y="800100"/>
            <a:ext cx="1468755"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8446685" y="800100"/>
            <a:ext cx="1788795"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6977930" y="1468755"/>
            <a:ext cx="1044438" cy="4420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8871002" y="1480185"/>
            <a:ext cx="1364478"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10749830" y="188894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Syntax Report</a:t>
            </a:r>
            <a:endParaRPr lang="el-GR" sz="1050" b="1" dirty="0">
              <a:solidFill>
                <a:prstClr val="black"/>
              </a:solidFill>
            </a:endParaRPr>
          </a:p>
        </p:txBody>
      </p:sp>
      <p:cxnSp>
        <p:nvCxnSpPr>
          <p:cNvPr id="87" name="Straight Arrow Connector 86"/>
          <p:cNvCxnSpPr>
            <a:stCxn id="74" idx="6"/>
            <a:endCxn id="86" idx="1"/>
          </p:cNvCxnSpPr>
          <p:nvPr/>
        </p:nvCxnSpPr>
        <p:spPr>
          <a:xfrm>
            <a:off x="9046760" y="2108835"/>
            <a:ext cx="1703070" cy="1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8032454" y="2939441"/>
            <a:ext cx="80010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Effective Provider Schema</a:t>
            </a:r>
            <a:endParaRPr lang="el-GR" sz="1050" b="1" dirty="0">
              <a:solidFill>
                <a:prstClr val="black"/>
              </a:solidFill>
            </a:endParaRPr>
          </a:p>
        </p:txBody>
      </p:sp>
      <p:sp>
        <p:nvSpPr>
          <p:cNvPr id="97" name="Oval 96"/>
          <p:cNvSpPr/>
          <p:nvPr/>
        </p:nvSpPr>
        <p:spPr>
          <a:xfrm>
            <a:off x="8565169" y="6838278"/>
            <a:ext cx="128016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Metadata Validator Transformer</a:t>
            </a:r>
            <a:endParaRPr lang="el-GR" sz="1050" b="1" dirty="0">
              <a:solidFill>
                <a:prstClr val="black"/>
              </a:solidFill>
            </a:endParaRPr>
          </a:p>
        </p:txBody>
      </p:sp>
      <p:sp>
        <p:nvSpPr>
          <p:cNvPr id="99" name="Oval 98"/>
          <p:cNvSpPr/>
          <p:nvPr/>
        </p:nvSpPr>
        <p:spPr>
          <a:xfrm>
            <a:off x="8532410" y="4333838"/>
            <a:ext cx="114300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smtClean="0">
                <a:solidFill>
                  <a:prstClr val="black"/>
                </a:solidFill>
              </a:rPr>
              <a:t>Mapper</a:t>
            </a:r>
            <a:endParaRPr lang="el-GR" sz="1050" b="1" dirty="0">
              <a:solidFill>
                <a:prstClr val="black"/>
              </a:solidFill>
            </a:endParaRPr>
          </a:p>
        </p:txBody>
      </p:sp>
      <p:sp>
        <p:nvSpPr>
          <p:cNvPr id="100" name="Oval 99"/>
          <p:cNvSpPr/>
          <p:nvPr/>
        </p:nvSpPr>
        <p:spPr>
          <a:xfrm>
            <a:off x="7206530" y="898398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Analyzer</a:t>
            </a:r>
            <a:endParaRPr lang="el-GR" sz="1050" b="1" dirty="0">
              <a:solidFill>
                <a:prstClr val="black"/>
              </a:solidFill>
            </a:endParaRPr>
          </a:p>
        </p:txBody>
      </p:sp>
      <p:cxnSp>
        <p:nvCxnSpPr>
          <p:cNvPr id="101" name="Straight Arrow Connector 100"/>
          <p:cNvCxnSpPr>
            <a:stCxn id="74" idx="4"/>
            <a:endCxn id="90" idx="0"/>
          </p:cNvCxnSpPr>
          <p:nvPr/>
        </p:nvCxnSpPr>
        <p:spPr>
          <a:xfrm flipH="1">
            <a:off x="8432504" y="2388870"/>
            <a:ext cx="14181" cy="550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9" idx="0"/>
          </p:cNvCxnSpPr>
          <p:nvPr/>
        </p:nvCxnSpPr>
        <p:spPr>
          <a:xfrm>
            <a:off x="8432504" y="3379496"/>
            <a:ext cx="671406" cy="9543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 name="Flowchart: Process 104"/>
          <p:cNvSpPr/>
          <p:nvPr/>
        </p:nvSpPr>
        <p:spPr>
          <a:xfrm>
            <a:off x="11549930" y="2918021"/>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Normalized Provider Metadata</a:t>
            </a:r>
            <a:endParaRPr lang="el-GR" sz="1050" b="1" dirty="0">
              <a:solidFill>
                <a:prstClr val="black"/>
              </a:solidFill>
            </a:endParaRPr>
          </a:p>
        </p:txBody>
      </p:sp>
      <p:cxnSp>
        <p:nvCxnSpPr>
          <p:cNvPr id="136" name="Straight Arrow Connector 135"/>
          <p:cNvCxnSpPr>
            <a:stCxn id="74" idx="6"/>
            <a:endCxn id="105" idx="0"/>
          </p:cNvCxnSpPr>
          <p:nvPr/>
        </p:nvCxnSpPr>
        <p:spPr>
          <a:xfrm>
            <a:off x="9046760" y="2108835"/>
            <a:ext cx="2988945" cy="8091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667057" y="536731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Terminology Mapping</a:t>
            </a:r>
          </a:p>
        </p:txBody>
      </p:sp>
      <p:cxnSp>
        <p:nvCxnSpPr>
          <p:cNvPr id="169" name="Straight Arrow Connector 168"/>
          <p:cNvCxnSpPr>
            <a:stCxn id="99" idx="4"/>
            <a:endCxn id="168" idx="0"/>
          </p:cNvCxnSpPr>
          <p:nvPr/>
        </p:nvCxnSpPr>
        <p:spPr>
          <a:xfrm>
            <a:off x="9103910" y="4893908"/>
            <a:ext cx="1048922" cy="4734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9205249" y="5807365"/>
            <a:ext cx="947583" cy="10309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2"/>
            <a:endCxn id="97" idx="6"/>
          </p:cNvCxnSpPr>
          <p:nvPr/>
        </p:nvCxnSpPr>
        <p:spPr>
          <a:xfrm rot="5400000">
            <a:off x="9060399" y="4143006"/>
            <a:ext cx="3760237" cy="2190376"/>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9322196" y="8075075"/>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Format Records</a:t>
            </a:r>
          </a:p>
        </p:txBody>
      </p:sp>
      <p:cxnSp>
        <p:nvCxnSpPr>
          <p:cNvPr id="185" name="Straight Arrow Connector 184"/>
          <p:cNvCxnSpPr>
            <a:stCxn id="224" idx="1"/>
            <a:endCxn id="100" idx="6"/>
          </p:cNvCxnSpPr>
          <p:nvPr/>
        </p:nvCxnSpPr>
        <p:spPr>
          <a:xfrm flipH="1">
            <a:off x="8406680" y="9241155"/>
            <a:ext cx="878954" cy="22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5549180" y="904113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Statistics Report</a:t>
            </a:r>
          </a:p>
        </p:txBody>
      </p:sp>
      <p:cxnSp>
        <p:nvCxnSpPr>
          <p:cNvPr id="189" name="Straight Arrow Connector 188"/>
          <p:cNvCxnSpPr>
            <a:stCxn id="100" idx="2"/>
            <a:endCxn id="188" idx="3"/>
          </p:cNvCxnSpPr>
          <p:nvPr/>
        </p:nvCxnSpPr>
        <p:spPr>
          <a:xfrm flipH="1" flipV="1">
            <a:off x="6520730" y="9261157"/>
            <a:ext cx="6858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a:off x="9205249" y="7398348"/>
            <a:ext cx="602722" cy="6767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9" idx="4"/>
            <a:endCxn id="198" idx="0"/>
          </p:cNvCxnSpPr>
          <p:nvPr/>
        </p:nvCxnSpPr>
        <p:spPr>
          <a:xfrm flipH="1">
            <a:off x="8179563" y="4893908"/>
            <a:ext cx="924347" cy="5410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7693788" y="5434967"/>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Definition</a:t>
            </a:r>
          </a:p>
        </p:txBody>
      </p:sp>
      <p:cxnSp>
        <p:nvCxnSpPr>
          <p:cNvPr id="200" name="Straight Arrow Connector 199"/>
          <p:cNvCxnSpPr>
            <a:stCxn id="198" idx="2"/>
            <a:endCxn id="97" idx="0"/>
          </p:cNvCxnSpPr>
          <p:nvPr/>
        </p:nvCxnSpPr>
        <p:spPr>
          <a:xfrm>
            <a:off x="8179563" y="5875022"/>
            <a:ext cx="1025686" cy="963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9285634" y="8881110"/>
            <a:ext cx="104013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225" name="TextBox 224"/>
            <p:cNvSpPr txBox="1"/>
            <p:nvPr/>
          </p:nvSpPr>
          <p:spPr>
            <a:xfrm>
              <a:off x="4387718" y="538489"/>
              <a:ext cx="1359160" cy="571585"/>
            </a:xfrm>
            <a:prstGeom prst="rect">
              <a:avLst/>
            </a:prstGeom>
            <a:noFill/>
          </p:spPr>
          <p:txBody>
            <a:bodyPr wrap="none" rtlCol="0">
              <a:spAutoFit/>
            </a:bodyPr>
            <a:lstStyle/>
            <a:p>
              <a:pPr algn="ctr"/>
              <a:r>
                <a:rPr lang="en-US" sz="1050" b="1" dirty="0">
                  <a:solidFill>
                    <a:prstClr val="black"/>
                  </a:solidFill>
                </a:rPr>
                <a:t>Aggregator</a:t>
              </a:r>
            </a:p>
            <a:p>
              <a:pPr algn="ctr"/>
              <a:r>
                <a:rPr lang="en-US" sz="1050" b="1" dirty="0">
                  <a:solidFill>
                    <a:prstClr val="black"/>
                  </a:solidFill>
                </a:rPr>
                <a:t>Institution</a:t>
              </a:r>
              <a:endParaRPr lang="el-GR" sz="1050" b="1" dirty="0">
                <a:solidFill>
                  <a:prstClr val="black"/>
                </a:solidFill>
              </a:endParaRPr>
            </a:p>
          </p:txBody>
        </p:sp>
      </p:grpSp>
      <p:cxnSp>
        <p:nvCxnSpPr>
          <p:cNvPr id="227" name="Straight Arrow Connector 226"/>
          <p:cNvCxnSpPr>
            <a:stCxn id="184" idx="2"/>
            <a:endCxn id="224" idx="0"/>
          </p:cNvCxnSpPr>
          <p:nvPr/>
        </p:nvCxnSpPr>
        <p:spPr>
          <a:xfrm flipH="1">
            <a:off x="9805699" y="8515130"/>
            <a:ext cx="2272" cy="3659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7743740" y="8040960"/>
            <a:ext cx="1217295"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To Target URI Association Table</a:t>
            </a:r>
          </a:p>
        </p:txBody>
      </p:sp>
      <p:cxnSp>
        <p:nvCxnSpPr>
          <p:cNvPr id="107" name="Straight Arrow Connector 106"/>
          <p:cNvCxnSpPr>
            <a:stCxn id="97" idx="3"/>
            <a:endCxn id="103" idx="0"/>
          </p:cNvCxnSpPr>
          <p:nvPr/>
        </p:nvCxnSpPr>
        <p:spPr>
          <a:xfrm flipH="1">
            <a:off x="8352388" y="7316328"/>
            <a:ext cx="400256" cy="724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4806230" y="8260988"/>
            <a:ext cx="2937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2450393" y="2784760"/>
            <a:ext cx="7820932" cy="313152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5892080" y="1828800"/>
            <a:ext cx="9715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Analyzer</a:t>
            </a:r>
            <a:endParaRPr lang="el-GR" sz="1050" b="1" dirty="0">
              <a:solidFill>
                <a:prstClr val="black"/>
              </a:solidFill>
            </a:endParaRPr>
          </a:p>
        </p:txBody>
      </p:sp>
      <p:cxnSp>
        <p:nvCxnSpPr>
          <p:cNvPr id="49" name="Straight Arrow Connector 48"/>
          <p:cNvCxnSpPr>
            <a:stCxn id="130" idx="6"/>
            <a:endCxn id="74" idx="2"/>
          </p:cNvCxnSpPr>
          <p:nvPr/>
        </p:nvCxnSpPr>
        <p:spPr>
          <a:xfrm>
            <a:off x="6863630" y="2108835"/>
            <a:ext cx="98298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5" name="Flowchart: Process 134"/>
          <p:cNvSpPr/>
          <p:nvPr/>
        </p:nvSpPr>
        <p:spPr>
          <a:xfrm>
            <a:off x="6621338" y="7315200"/>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Validation Report</a:t>
            </a:r>
          </a:p>
        </p:txBody>
      </p:sp>
      <p:cxnSp>
        <p:nvCxnSpPr>
          <p:cNvPr id="54" name="Straight Connector 53"/>
          <p:cNvCxnSpPr>
            <a:stCxn id="135" idx="2"/>
          </p:cNvCxnSpPr>
          <p:nvPr/>
        </p:nvCxnSpPr>
        <p:spPr>
          <a:xfrm flipH="1">
            <a:off x="7096204" y="7755255"/>
            <a:ext cx="10909" cy="505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a:off x="7592888" y="7118313"/>
            <a:ext cx="972281" cy="4169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6968580" y="2935606"/>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Schema Definition</a:t>
            </a:r>
            <a:endParaRPr lang="el-GR" sz="1050" b="1" dirty="0">
              <a:solidFill>
                <a:prstClr val="black"/>
              </a:solidFill>
            </a:endParaRPr>
          </a:p>
        </p:txBody>
      </p:sp>
      <p:cxnSp>
        <p:nvCxnSpPr>
          <p:cNvPr id="109" name="Straight Arrow Connector 108"/>
          <p:cNvCxnSpPr>
            <a:stCxn id="108" idx="2"/>
            <a:endCxn id="99" idx="0"/>
          </p:cNvCxnSpPr>
          <p:nvPr/>
        </p:nvCxnSpPr>
        <p:spPr>
          <a:xfrm>
            <a:off x="7368630" y="3375661"/>
            <a:ext cx="1735280" cy="9581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8919624" y="2904135"/>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Terminology</a:t>
            </a:r>
            <a:endParaRPr lang="el-GR" sz="1050" b="1" dirty="0">
              <a:solidFill>
                <a:prstClr val="black"/>
              </a:solidFill>
            </a:endParaRPr>
          </a:p>
        </p:txBody>
      </p:sp>
      <p:sp>
        <p:nvSpPr>
          <p:cNvPr id="112" name="Flowchart: Process 111"/>
          <p:cNvSpPr/>
          <p:nvPr/>
        </p:nvSpPr>
        <p:spPr>
          <a:xfrm>
            <a:off x="10135360" y="2918022"/>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Terminology</a:t>
            </a:r>
            <a:endParaRPr lang="el-GR" sz="1050" b="1" dirty="0">
              <a:solidFill>
                <a:prstClr val="black"/>
              </a:solidFill>
            </a:endParaRPr>
          </a:p>
        </p:txBody>
      </p:sp>
      <p:cxnSp>
        <p:nvCxnSpPr>
          <p:cNvPr id="114" name="Straight Arrow Connector 113"/>
          <p:cNvCxnSpPr>
            <a:stCxn id="111" idx="2"/>
            <a:endCxn id="99" idx="0"/>
          </p:cNvCxnSpPr>
          <p:nvPr/>
        </p:nvCxnSpPr>
        <p:spPr>
          <a:xfrm flipH="1">
            <a:off x="9103910" y="3344190"/>
            <a:ext cx="301489" cy="989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2" idx="2"/>
            <a:endCxn id="99" idx="0"/>
          </p:cNvCxnSpPr>
          <p:nvPr/>
        </p:nvCxnSpPr>
        <p:spPr>
          <a:xfrm flipH="1">
            <a:off x="9103910" y="3358077"/>
            <a:ext cx="1517225" cy="9757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8028" y="98792"/>
            <a:ext cx="4512884" cy="3554819"/>
          </a:xfrm>
          <a:prstGeom prst="rect">
            <a:avLst/>
          </a:prstGeom>
          <a:noFill/>
        </p:spPr>
        <p:txBody>
          <a:bodyPr wrap="square" rtlCol="0">
            <a:spAutoFit/>
          </a:bodyPr>
          <a:lstStyle/>
          <a:p>
            <a:r>
              <a:rPr lang="en-US" b="1" dirty="0" smtClean="0">
                <a:solidFill>
                  <a:prstClr val="black"/>
                </a:solidFill>
              </a:rPr>
              <a:t>Source Schema Changes</a:t>
            </a:r>
          </a:p>
          <a:p>
            <a:endParaRPr lang="en-US" dirty="0">
              <a:solidFill>
                <a:prstClr val="black"/>
              </a:solidFill>
            </a:endParaRPr>
          </a:p>
          <a:p>
            <a:pPr marL="457200" indent="-457200">
              <a:buFontTx/>
              <a:buAutoNum type="arabicPeriod"/>
            </a:pPr>
            <a:r>
              <a:rPr lang="en-US" dirty="0" smtClean="0">
                <a:solidFill>
                  <a:prstClr val="black"/>
                </a:solidFill>
              </a:rPr>
              <a:t>Update the mapping definition </a:t>
            </a:r>
          </a:p>
          <a:p>
            <a:pPr marL="457200" indent="-457200">
              <a:buFontTx/>
              <a:buAutoNum type="arabicPeriod"/>
            </a:pPr>
            <a:endParaRPr lang="en-US" dirty="0" smtClean="0">
              <a:solidFill>
                <a:prstClr val="black"/>
              </a:solidFill>
            </a:endParaRPr>
          </a:p>
          <a:p>
            <a:pPr marL="457200" indent="-457200">
              <a:buFontTx/>
              <a:buAutoNum type="arabicPeriod"/>
            </a:pPr>
            <a:r>
              <a:rPr lang="en-US" dirty="0" smtClean="0">
                <a:solidFill>
                  <a:prstClr val="black"/>
                </a:solidFill>
              </a:rPr>
              <a:t>Resubmission of source records affected</a:t>
            </a:r>
          </a:p>
          <a:p>
            <a:pPr marL="457200" indent="-457200">
              <a:buFontTx/>
              <a:buAutoNum type="arabicPeriod"/>
            </a:pPr>
            <a:endParaRPr lang="en-US" dirty="0" smtClean="0">
              <a:solidFill>
                <a:prstClr val="black"/>
              </a:solidFill>
            </a:endParaRPr>
          </a:p>
          <a:p>
            <a:pPr marL="457200" indent="-457200">
              <a:buFontTx/>
              <a:buAutoNum type="arabicPeriod"/>
            </a:pPr>
            <a:r>
              <a:rPr lang="en-US" dirty="0" smtClean="0">
                <a:solidFill>
                  <a:prstClr val="black"/>
                </a:solidFill>
              </a:rPr>
              <a:t>Transformation and Ingestion</a:t>
            </a:r>
            <a:endParaRPr lang="el-GR" dirty="0">
              <a:solidFill>
                <a:prstClr val="black"/>
              </a:solidFill>
            </a:endParaRPr>
          </a:p>
        </p:txBody>
      </p:sp>
      <p:cxnSp>
        <p:nvCxnSpPr>
          <p:cNvPr id="155" name="Elbow Connector 154"/>
          <p:cNvCxnSpPr>
            <a:stCxn id="79" idx="3"/>
            <a:endCxn id="105" idx="0"/>
          </p:cNvCxnSpPr>
          <p:nvPr/>
        </p:nvCxnSpPr>
        <p:spPr>
          <a:xfrm>
            <a:off x="10635530" y="1260158"/>
            <a:ext cx="1400175" cy="165786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16842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p:cNvSpPr/>
          <p:nvPr/>
        </p:nvSpPr>
        <p:spPr>
          <a:xfrm>
            <a:off x="7846610" y="182880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Syntax </a:t>
            </a:r>
            <a:r>
              <a:rPr lang="en-US" sz="1050" b="1" dirty="0" err="1">
                <a:solidFill>
                  <a:prstClr val="black"/>
                </a:solidFill>
              </a:rPr>
              <a:t>Normalizer</a:t>
            </a:r>
            <a:endParaRPr lang="el-GR" sz="1050" b="1" dirty="0">
              <a:solidFill>
                <a:prstClr val="black"/>
              </a:solidFill>
            </a:endParaRPr>
          </a:p>
        </p:txBody>
      </p:sp>
      <p:grpSp>
        <p:nvGrpSpPr>
          <p:cNvPr id="75" name="Group 74"/>
          <p:cNvGrpSpPr/>
          <p:nvPr/>
        </p:nvGrpSpPr>
        <p:grpSpPr>
          <a:xfrm>
            <a:off x="7926620" y="80010"/>
            <a:ext cx="104013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77" name="TextBox 76"/>
            <p:cNvSpPr txBox="1"/>
            <p:nvPr/>
          </p:nvSpPr>
          <p:spPr>
            <a:xfrm>
              <a:off x="4418779" y="538489"/>
              <a:ext cx="1297037" cy="571585"/>
            </a:xfrm>
            <a:prstGeom prst="rect">
              <a:avLst/>
            </a:prstGeom>
            <a:noFill/>
          </p:spPr>
          <p:txBody>
            <a:bodyPr wrap="none" rtlCol="0">
              <a:spAutoFit/>
            </a:bodyPr>
            <a:lstStyle/>
            <a:p>
              <a:pPr algn="ctr"/>
              <a:r>
                <a:rPr lang="en-US" sz="1050" b="1" dirty="0">
                  <a:solidFill>
                    <a:prstClr val="black"/>
                  </a:solidFill>
                </a:rPr>
                <a:t>Provider </a:t>
              </a:r>
            </a:p>
            <a:p>
              <a:pPr algn="ctr"/>
              <a:r>
                <a:rPr lang="en-US" sz="1050" b="1" dirty="0">
                  <a:solidFill>
                    <a:prstClr val="black"/>
                  </a:solidFill>
                </a:rPr>
                <a:t>Institution</a:t>
              </a:r>
              <a:endParaRPr lang="el-GR" sz="1050" b="1" dirty="0">
                <a:solidFill>
                  <a:prstClr val="black"/>
                </a:solidFill>
              </a:endParaRPr>
            </a:p>
          </p:txBody>
        </p:sp>
      </p:grpSp>
      <p:sp>
        <p:nvSpPr>
          <p:cNvPr id="78" name="Flowchart: Process 77"/>
          <p:cNvSpPr/>
          <p:nvPr/>
        </p:nvSpPr>
        <p:spPr>
          <a:xfrm>
            <a:off x="6577880" y="102870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Schema Definition</a:t>
            </a:r>
            <a:endParaRPr lang="el-GR" sz="1050" b="1" dirty="0">
              <a:solidFill>
                <a:prstClr val="black"/>
              </a:solidFill>
            </a:endParaRPr>
          </a:p>
        </p:txBody>
      </p:sp>
      <p:sp>
        <p:nvSpPr>
          <p:cNvPr id="79" name="Flowchart: Process 78"/>
          <p:cNvSpPr/>
          <p:nvPr/>
        </p:nvSpPr>
        <p:spPr>
          <a:xfrm>
            <a:off x="9835430" y="1040130"/>
            <a:ext cx="80010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Raw Metadata</a:t>
            </a:r>
            <a:endParaRPr lang="el-GR" sz="1050" b="1" dirty="0">
              <a:solidFill>
                <a:prstClr val="black"/>
              </a:solidFill>
            </a:endParaRPr>
          </a:p>
        </p:txBody>
      </p:sp>
      <p:cxnSp>
        <p:nvCxnSpPr>
          <p:cNvPr id="81" name="Straight Arrow Connector 80"/>
          <p:cNvCxnSpPr>
            <a:stCxn id="76" idx="2"/>
            <a:endCxn id="78" idx="0"/>
          </p:cNvCxnSpPr>
          <p:nvPr/>
        </p:nvCxnSpPr>
        <p:spPr>
          <a:xfrm flipH="1">
            <a:off x="6977930" y="800100"/>
            <a:ext cx="1468755"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8446685" y="800100"/>
            <a:ext cx="1788795"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6977930" y="1468755"/>
            <a:ext cx="1044438"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8871002" y="1480185"/>
            <a:ext cx="1364478"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10749830" y="188894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Syntax Report</a:t>
            </a:r>
            <a:endParaRPr lang="el-GR" sz="1050" b="1" dirty="0">
              <a:solidFill>
                <a:prstClr val="black"/>
              </a:solidFill>
            </a:endParaRPr>
          </a:p>
        </p:txBody>
      </p:sp>
      <p:cxnSp>
        <p:nvCxnSpPr>
          <p:cNvPr id="87" name="Straight Arrow Connector 86"/>
          <p:cNvCxnSpPr>
            <a:stCxn id="74" idx="6"/>
            <a:endCxn id="86" idx="1"/>
          </p:cNvCxnSpPr>
          <p:nvPr/>
        </p:nvCxnSpPr>
        <p:spPr>
          <a:xfrm>
            <a:off x="9046760" y="2108835"/>
            <a:ext cx="1703070" cy="1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8032454" y="2939441"/>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Effective Provider Schema</a:t>
            </a:r>
            <a:endParaRPr lang="el-GR" sz="1050" b="1" dirty="0">
              <a:solidFill>
                <a:prstClr val="black"/>
              </a:solidFill>
            </a:endParaRPr>
          </a:p>
        </p:txBody>
      </p:sp>
      <p:sp>
        <p:nvSpPr>
          <p:cNvPr id="97" name="Oval 96"/>
          <p:cNvSpPr/>
          <p:nvPr/>
        </p:nvSpPr>
        <p:spPr>
          <a:xfrm>
            <a:off x="8565169" y="6838278"/>
            <a:ext cx="128016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Metadata Validator Transformer</a:t>
            </a:r>
            <a:endParaRPr lang="el-GR" sz="1050" b="1" dirty="0">
              <a:solidFill>
                <a:prstClr val="black"/>
              </a:solidFill>
            </a:endParaRPr>
          </a:p>
        </p:txBody>
      </p:sp>
      <p:sp>
        <p:nvSpPr>
          <p:cNvPr id="99" name="Oval 98"/>
          <p:cNvSpPr/>
          <p:nvPr/>
        </p:nvSpPr>
        <p:spPr>
          <a:xfrm>
            <a:off x="8532410" y="4333838"/>
            <a:ext cx="114300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smtClean="0">
                <a:solidFill>
                  <a:prstClr val="black"/>
                </a:solidFill>
              </a:rPr>
              <a:t>Mapper</a:t>
            </a:r>
            <a:endParaRPr lang="el-GR" sz="1050" b="1" dirty="0">
              <a:solidFill>
                <a:prstClr val="black"/>
              </a:solidFill>
            </a:endParaRPr>
          </a:p>
        </p:txBody>
      </p:sp>
      <p:sp>
        <p:nvSpPr>
          <p:cNvPr id="100" name="Oval 99"/>
          <p:cNvSpPr/>
          <p:nvPr/>
        </p:nvSpPr>
        <p:spPr>
          <a:xfrm>
            <a:off x="7206530" y="898398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Analyzer</a:t>
            </a:r>
            <a:endParaRPr lang="el-GR" sz="1050" b="1" dirty="0">
              <a:solidFill>
                <a:prstClr val="black"/>
              </a:solidFill>
            </a:endParaRPr>
          </a:p>
        </p:txBody>
      </p:sp>
      <p:cxnSp>
        <p:nvCxnSpPr>
          <p:cNvPr id="101" name="Straight Arrow Connector 100"/>
          <p:cNvCxnSpPr>
            <a:stCxn id="74" idx="4"/>
            <a:endCxn id="90" idx="0"/>
          </p:cNvCxnSpPr>
          <p:nvPr/>
        </p:nvCxnSpPr>
        <p:spPr>
          <a:xfrm flipH="1">
            <a:off x="8432504" y="2388870"/>
            <a:ext cx="14181" cy="5505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9" idx="0"/>
          </p:cNvCxnSpPr>
          <p:nvPr/>
        </p:nvCxnSpPr>
        <p:spPr>
          <a:xfrm>
            <a:off x="8432504" y="3379496"/>
            <a:ext cx="671406" cy="9543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5" name="Flowchart: Process 104"/>
          <p:cNvSpPr/>
          <p:nvPr/>
        </p:nvSpPr>
        <p:spPr>
          <a:xfrm>
            <a:off x="11549930" y="2918021"/>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Normalized Provider Metadata</a:t>
            </a:r>
            <a:endParaRPr lang="el-GR" sz="1050" b="1" dirty="0">
              <a:solidFill>
                <a:prstClr val="black"/>
              </a:solidFill>
            </a:endParaRPr>
          </a:p>
        </p:txBody>
      </p:sp>
      <p:cxnSp>
        <p:nvCxnSpPr>
          <p:cNvPr id="136" name="Straight Arrow Connector 135"/>
          <p:cNvCxnSpPr>
            <a:stCxn id="74" idx="6"/>
            <a:endCxn id="105" idx="0"/>
          </p:cNvCxnSpPr>
          <p:nvPr/>
        </p:nvCxnSpPr>
        <p:spPr>
          <a:xfrm>
            <a:off x="9046760" y="2108835"/>
            <a:ext cx="2988945" cy="80918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667057" y="536731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Terminology Mapping</a:t>
            </a:r>
          </a:p>
        </p:txBody>
      </p:sp>
      <p:cxnSp>
        <p:nvCxnSpPr>
          <p:cNvPr id="169" name="Straight Arrow Connector 168"/>
          <p:cNvCxnSpPr>
            <a:stCxn id="99" idx="4"/>
            <a:endCxn id="168" idx="0"/>
          </p:cNvCxnSpPr>
          <p:nvPr/>
        </p:nvCxnSpPr>
        <p:spPr>
          <a:xfrm>
            <a:off x="9103910" y="4893908"/>
            <a:ext cx="1048922" cy="4734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9205249" y="5807365"/>
            <a:ext cx="947583" cy="10309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2"/>
            <a:endCxn id="97" idx="6"/>
          </p:cNvCxnSpPr>
          <p:nvPr/>
        </p:nvCxnSpPr>
        <p:spPr>
          <a:xfrm rot="5400000">
            <a:off x="9060399" y="4143006"/>
            <a:ext cx="3760237" cy="2190376"/>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9322196" y="8075075"/>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Format Records</a:t>
            </a:r>
          </a:p>
        </p:txBody>
      </p:sp>
      <p:cxnSp>
        <p:nvCxnSpPr>
          <p:cNvPr id="185" name="Straight Arrow Connector 184"/>
          <p:cNvCxnSpPr>
            <a:stCxn id="224" idx="1"/>
            <a:endCxn id="100" idx="6"/>
          </p:cNvCxnSpPr>
          <p:nvPr/>
        </p:nvCxnSpPr>
        <p:spPr>
          <a:xfrm flipH="1">
            <a:off x="8406680" y="9241155"/>
            <a:ext cx="878954" cy="22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5549180" y="904113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Statistics Report</a:t>
            </a:r>
          </a:p>
        </p:txBody>
      </p:sp>
      <p:cxnSp>
        <p:nvCxnSpPr>
          <p:cNvPr id="189" name="Straight Arrow Connector 188"/>
          <p:cNvCxnSpPr>
            <a:stCxn id="100" idx="2"/>
            <a:endCxn id="188" idx="3"/>
          </p:cNvCxnSpPr>
          <p:nvPr/>
        </p:nvCxnSpPr>
        <p:spPr>
          <a:xfrm flipH="1" flipV="1">
            <a:off x="6520730" y="9261157"/>
            <a:ext cx="6858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a:off x="9205249" y="7398348"/>
            <a:ext cx="602722" cy="6767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9" idx="4"/>
            <a:endCxn id="198" idx="0"/>
          </p:cNvCxnSpPr>
          <p:nvPr/>
        </p:nvCxnSpPr>
        <p:spPr>
          <a:xfrm flipH="1">
            <a:off x="8179563" y="4893908"/>
            <a:ext cx="924347" cy="5410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7693788" y="5434967"/>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Definition</a:t>
            </a:r>
          </a:p>
        </p:txBody>
      </p:sp>
      <p:cxnSp>
        <p:nvCxnSpPr>
          <p:cNvPr id="200" name="Straight Arrow Connector 199"/>
          <p:cNvCxnSpPr>
            <a:stCxn id="198" idx="2"/>
            <a:endCxn id="97" idx="0"/>
          </p:cNvCxnSpPr>
          <p:nvPr/>
        </p:nvCxnSpPr>
        <p:spPr>
          <a:xfrm>
            <a:off x="8179563" y="5875022"/>
            <a:ext cx="1025686" cy="963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9285634" y="8881110"/>
            <a:ext cx="104013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225" name="TextBox 224"/>
            <p:cNvSpPr txBox="1"/>
            <p:nvPr/>
          </p:nvSpPr>
          <p:spPr>
            <a:xfrm>
              <a:off x="4387718" y="538489"/>
              <a:ext cx="1359160" cy="571585"/>
            </a:xfrm>
            <a:prstGeom prst="rect">
              <a:avLst/>
            </a:prstGeom>
            <a:noFill/>
          </p:spPr>
          <p:txBody>
            <a:bodyPr wrap="none" rtlCol="0">
              <a:spAutoFit/>
            </a:bodyPr>
            <a:lstStyle/>
            <a:p>
              <a:pPr algn="ctr"/>
              <a:r>
                <a:rPr lang="en-US" sz="1050" b="1" dirty="0">
                  <a:solidFill>
                    <a:prstClr val="black"/>
                  </a:solidFill>
                </a:rPr>
                <a:t>Aggregator</a:t>
              </a:r>
            </a:p>
            <a:p>
              <a:pPr algn="ctr"/>
              <a:r>
                <a:rPr lang="en-US" sz="1050" b="1" dirty="0">
                  <a:solidFill>
                    <a:prstClr val="black"/>
                  </a:solidFill>
                </a:rPr>
                <a:t>Institution</a:t>
              </a:r>
              <a:endParaRPr lang="el-GR" sz="1050" b="1" dirty="0">
                <a:solidFill>
                  <a:prstClr val="black"/>
                </a:solidFill>
              </a:endParaRPr>
            </a:p>
          </p:txBody>
        </p:sp>
      </p:grpSp>
      <p:cxnSp>
        <p:nvCxnSpPr>
          <p:cNvPr id="227" name="Straight Arrow Connector 226"/>
          <p:cNvCxnSpPr>
            <a:stCxn id="184" idx="2"/>
            <a:endCxn id="224" idx="0"/>
          </p:cNvCxnSpPr>
          <p:nvPr/>
        </p:nvCxnSpPr>
        <p:spPr>
          <a:xfrm flipH="1">
            <a:off x="9805699" y="8515130"/>
            <a:ext cx="2272" cy="3659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7743740" y="8040960"/>
            <a:ext cx="1217295"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To Target URI Association Table</a:t>
            </a:r>
          </a:p>
        </p:txBody>
      </p:sp>
      <p:cxnSp>
        <p:nvCxnSpPr>
          <p:cNvPr id="107" name="Straight Arrow Connector 106"/>
          <p:cNvCxnSpPr>
            <a:stCxn id="97" idx="3"/>
            <a:endCxn id="103" idx="0"/>
          </p:cNvCxnSpPr>
          <p:nvPr/>
        </p:nvCxnSpPr>
        <p:spPr>
          <a:xfrm flipH="1">
            <a:off x="8352388" y="7316328"/>
            <a:ext cx="400256" cy="724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4806230" y="8260988"/>
            <a:ext cx="2937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2450393" y="2784760"/>
            <a:ext cx="7820932" cy="313152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5892080" y="1828800"/>
            <a:ext cx="9715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Analyzer</a:t>
            </a:r>
            <a:endParaRPr lang="el-GR" sz="1050" b="1" dirty="0">
              <a:solidFill>
                <a:prstClr val="black"/>
              </a:solidFill>
            </a:endParaRPr>
          </a:p>
        </p:txBody>
      </p:sp>
      <p:cxnSp>
        <p:nvCxnSpPr>
          <p:cNvPr id="49" name="Straight Arrow Connector 48"/>
          <p:cNvCxnSpPr>
            <a:stCxn id="130" idx="6"/>
            <a:endCxn id="74" idx="2"/>
          </p:cNvCxnSpPr>
          <p:nvPr/>
        </p:nvCxnSpPr>
        <p:spPr>
          <a:xfrm>
            <a:off x="6863630" y="2108835"/>
            <a:ext cx="98298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5" name="Flowchart: Process 134"/>
          <p:cNvSpPr/>
          <p:nvPr/>
        </p:nvSpPr>
        <p:spPr>
          <a:xfrm>
            <a:off x="6621338" y="7315200"/>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Validation Report</a:t>
            </a:r>
          </a:p>
        </p:txBody>
      </p:sp>
      <p:cxnSp>
        <p:nvCxnSpPr>
          <p:cNvPr id="54" name="Straight Connector 53"/>
          <p:cNvCxnSpPr>
            <a:stCxn id="135" idx="2"/>
          </p:cNvCxnSpPr>
          <p:nvPr/>
        </p:nvCxnSpPr>
        <p:spPr>
          <a:xfrm flipH="1">
            <a:off x="7096204" y="7755255"/>
            <a:ext cx="10909" cy="505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a:off x="7592888" y="7118313"/>
            <a:ext cx="972281" cy="4169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6968580" y="2935606"/>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Schema Definition</a:t>
            </a:r>
            <a:endParaRPr lang="el-GR" sz="1050" b="1" dirty="0">
              <a:solidFill>
                <a:prstClr val="black"/>
              </a:solidFill>
            </a:endParaRPr>
          </a:p>
        </p:txBody>
      </p:sp>
      <p:cxnSp>
        <p:nvCxnSpPr>
          <p:cNvPr id="109" name="Straight Arrow Connector 108"/>
          <p:cNvCxnSpPr>
            <a:stCxn id="108" idx="2"/>
            <a:endCxn id="99" idx="0"/>
          </p:cNvCxnSpPr>
          <p:nvPr/>
        </p:nvCxnSpPr>
        <p:spPr>
          <a:xfrm>
            <a:off x="7368630" y="3375661"/>
            <a:ext cx="1735280" cy="9581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8919624" y="2904135"/>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Terminology</a:t>
            </a:r>
            <a:endParaRPr lang="el-GR" sz="1050" b="1" dirty="0">
              <a:solidFill>
                <a:prstClr val="black"/>
              </a:solidFill>
            </a:endParaRPr>
          </a:p>
        </p:txBody>
      </p:sp>
      <p:sp>
        <p:nvSpPr>
          <p:cNvPr id="112" name="Flowchart: Process 111"/>
          <p:cNvSpPr/>
          <p:nvPr/>
        </p:nvSpPr>
        <p:spPr>
          <a:xfrm>
            <a:off x="10135360" y="2918022"/>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Terminology</a:t>
            </a:r>
            <a:endParaRPr lang="el-GR" sz="1050" b="1" dirty="0">
              <a:solidFill>
                <a:prstClr val="black"/>
              </a:solidFill>
            </a:endParaRPr>
          </a:p>
        </p:txBody>
      </p:sp>
      <p:cxnSp>
        <p:nvCxnSpPr>
          <p:cNvPr id="114" name="Straight Arrow Connector 113"/>
          <p:cNvCxnSpPr>
            <a:stCxn id="111" idx="2"/>
            <a:endCxn id="99" idx="0"/>
          </p:cNvCxnSpPr>
          <p:nvPr/>
        </p:nvCxnSpPr>
        <p:spPr>
          <a:xfrm flipH="1">
            <a:off x="9103910" y="3344190"/>
            <a:ext cx="301489" cy="989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2" idx="2"/>
            <a:endCxn id="99" idx="0"/>
          </p:cNvCxnSpPr>
          <p:nvPr/>
        </p:nvCxnSpPr>
        <p:spPr>
          <a:xfrm flipH="1">
            <a:off x="9103910" y="3358077"/>
            <a:ext cx="1517225" cy="9757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5" name="Elbow Connector 154"/>
          <p:cNvCxnSpPr>
            <a:stCxn id="79" idx="3"/>
            <a:endCxn id="105" idx="0"/>
          </p:cNvCxnSpPr>
          <p:nvPr/>
        </p:nvCxnSpPr>
        <p:spPr>
          <a:xfrm>
            <a:off x="10635530" y="1260158"/>
            <a:ext cx="1400175" cy="1657863"/>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375" y="34379"/>
            <a:ext cx="3908436" cy="4708981"/>
          </a:xfrm>
          <a:prstGeom prst="rect">
            <a:avLst/>
          </a:prstGeom>
          <a:noFill/>
        </p:spPr>
        <p:txBody>
          <a:bodyPr wrap="square" rtlCol="0">
            <a:spAutoFit/>
          </a:bodyPr>
          <a:lstStyle/>
          <a:p>
            <a:r>
              <a:rPr lang="en-US" b="1" dirty="0" smtClean="0">
                <a:solidFill>
                  <a:prstClr val="black"/>
                </a:solidFill>
              </a:rPr>
              <a:t>Provider changes URI policies</a:t>
            </a:r>
          </a:p>
          <a:p>
            <a:endParaRPr lang="en-US" dirty="0">
              <a:solidFill>
                <a:prstClr val="black"/>
              </a:solidFill>
            </a:endParaRPr>
          </a:p>
          <a:p>
            <a:pPr marL="457200" indent="-457200">
              <a:buFontTx/>
              <a:buAutoNum type="arabicPeriod"/>
            </a:pPr>
            <a:r>
              <a:rPr lang="en-US" dirty="0" smtClean="0">
                <a:solidFill>
                  <a:prstClr val="black"/>
                </a:solidFill>
              </a:rPr>
              <a:t>Updates the URI generation specification the mapping file</a:t>
            </a:r>
          </a:p>
          <a:p>
            <a:pPr marL="457200" indent="-457200">
              <a:buFontTx/>
              <a:buAutoNum type="arabicPeriod"/>
            </a:pPr>
            <a:endParaRPr lang="en-US" dirty="0" smtClean="0">
              <a:solidFill>
                <a:prstClr val="black"/>
              </a:solidFill>
            </a:endParaRPr>
          </a:p>
          <a:p>
            <a:pPr marL="457200" indent="-457200">
              <a:buFontTx/>
              <a:buAutoNum type="arabicPeriod"/>
            </a:pPr>
            <a:r>
              <a:rPr lang="en-US" dirty="0" smtClean="0">
                <a:solidFill>
                  <a:prstClr val="black"/>
                </a:solidFill>
              </a:rPr>
              <a:t>Resubmission of all source records affected</a:t>
            </a:r>
          </a:p>
          <a:p>
            <a:pPr marL="457200" indent="-457200">
              <a:buFontTx/>
              <a:buAutoNum type="arabicPeriod"/>
            </a:pPr>
            <a:endParaRPr lang="en-US" dirty="0" smtClean="0">
              <a:solidFill>
                <a:prstClr val="black"/>
              </a:solidFill>
            </a:endParaRPr>
          </a:p>
          <a:p>
            <a:pPr marL="457200" indent="-457200">
              <a:buFontTx/>
              <a:buAutoNum type="arabicPeriod"/>
            </a:pPr>
            <a:r>
              <a:rPr lang="en-US" dirty="0" smtClean="0">
                <a:solidFill>
                  <a:prstClr val="black"/>
                </a:solidFill>
              </a:rPr>
              <a:t>Transformation and Ingestion</a:t>
            </a:r>
            <a:endParaRPr lang="el-GR" dirty="0">
              <a:solidFill>
                <a:prstClr val="black"/>
              </a:solidFill>
            </a:endParaRPr>
          </a:p>
        </p:txBody>
      </p:sp>
    </p:spTree>
    <p:extLst>
      <p:ext uri="{BB962C8B-B14F-4D97-AF65-F5344CB8AC3E}">
        <p14:creationId xmlns:p14="http://schemas.microsoft.com/office/powerpoint/2010/main" xmlns="" val="2540494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p:cNvSpPr/>
          <p:nvPr/>
        </p:nvSpPr>
        <p:spPr>
          <a:xfrm>
            <a:off x="7846610" y="182880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Syntax </a:t>
            </a:r>
            <a:r>
              <a:rPr lang="en-US" sz="1050" b="1" dirty="0" err="1">
                <a:solidFill>
                  <a:prstClr val="black"/>
                </a:solidFill>
              </a:rPr>
              <a:t>Normalizer</a:t>
            </a:r>
            <a:endParaRPr lang="el-GR" sz="1050" b="1" dirty="0">
              <a:solidFill>
                <a:prstClr val="black"/>
              </a:solidFill>
            </a:endParaRPr>
          </a:p>
        </p:txBody>
      </p:sp>
      <p:grpSp>
        <p:nvGrpSpPr>
          <p:cNvPr id="75" name="Group 74"/>
          <p:cNvGrpSpPr/>
          <p:nvPr/>
        </p:nvGrpSpPr>
        <p:grpSpPr>
          <a:xfrm>
            <a:off x="7926620" y="80010"/>
            <a:ext cx="104013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77" name="TextBox 76"/>
            <p:cNvSpPr txBox="1"/>
            <p:nvPr/>
          </p:nvSpPr>
          <p:spPr>
            <a:xfrm>
              <a:off x="4418779" y="538489"/>
              <a:ext cx="1297037" cy="571585"/>
            </a:xfrm>
            <a:prstGeom prst="rect">
              <a:avLst/>
            </a:prstGeom>
            <a:noFill/>
          </p:spPr>
          <p:txBody>
            <a:bodyPr wrap="none" rtlCol="0">
              <a:spAutoFit/>
            </a:bodyPr>
            <a:lstStyle/>
            <a:p>
              <a:pPr algn="ctr"/>
              <a:r>
                <a:rPr lang="en-US" sz="1050" b="1" dirty="0">
                  <a:solidFill>
                    <a:prstClr val="black"/>
                  </a:solidFill>
                </a:rPr>
                <a:t>Provider </a:t>
              </a:r>
            </a:p>
            <a:p>
              <a:pPr algn="ctr"/>
              <a:r>
                <a:rPr lang="en-US" sz="1050" b="1" dirty="0">
                  <a:solidFill>
                    <a:prstClr val="black"/>
                  </a:solidFill>
                </a:rPr>
                <a:t>Institution</a:t>
              </a:r>
              <a:endParaRPr lang="el-GR" sz="1050" b="1" dirty="0">
                <a:solidFill>
                  <a:prstClr val="black"/>
                </a:solidFill>
              </a:endParaRPr>
            </a:p>
          </p:txBody>
        </p:sp>
      </p:grpSp>
      <p:sp>
        <p:nvSpPr>
          <p:cNvPr id="78" name="Flowchart: Process 77"/>
          <p:cNvSpPr/>
          <p:nvPr/>
        </p:nvSpPr>
        <p:spPr>
          <a:xfrm>
            <a:off x="6577880" y="102870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Schema Definition</a:t>
            </a:r>
            <a:endParaRPr lang="el-GR" sz="1050" b="1" dirty="0">
              <a:solidFill>
                <a:prstClr val="black"/>
              </a:solidFill>
            </a:endParaRPr>
          </a:p>
        </p:txBody>
      </p:sp>
      <p:sp>
        <p:nvSpPr>
          <p:cNvPr id="79" name="Flowchart: Process 78"/>
          <p:cNvSpPr/>
          <p:nvPr/>
        </p:nvSpPr>
        <p:spPr>
          <a:xfrm>
            <a:off x="9835430" y="1040130"/>
            <a:ext cx="80010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Raw Metadata</a:t>
            </a:r>
            <a:endParaRPr lang="el-GR" sz="1050" b="1" dirty="0">
              <a:solidFill>
                <a:prstClr val="black"/>
              </a:solidFill>
            </a:endParaRPr>
          </a:p>
        </p:txBody>
      </p:sp>
      <p:cxnSp>
        <p:nvCxnSpPr>
          <p:cNvPr id="81" name="Straight Arrow Connector 80"/>
          <p:cNvCxnSpPr>
            <a:stCxn id="76" idx="2"/>
            <a:endCxn id="78" idx="0"/>
          </p:cNvCxnSpPr>
          <p:nvPr/>
        </p:nvCxnSpPr>
        <p:spPr>
          <a:xfrm flipH="1">
            <a:off x="6977930" y="800100"/>
            <a:ext cx="1468755"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8446685" y="800100"/>
            <a:ext cx="1788795"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6977930" y="1468755"/>
            <a:ext cx="1044438"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8871002" y="1480185"/>
            <a:ext cx="1364478"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10749830" y="188894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Syntax Report</a:t>
            </a:r>
            <a:endParaRPr lang="el-GR" sz="1050" b="1" dirty="0">
              <a:solidFill>
                <a:prstClr val="black"/>
              </a:solidFill>
            </a:endParaRPr>
          </a:p>
        </p:txBody>
      </p:sp>
      <p:cxnSp>
        <p:nvCxnSpPr>
          <p:cNvPr id="87" name="Straight Arrow Connector 86"/>
          <p:cNvCxnSpPr>
            <a:stCxn id="74" idx="6"/>
            <a:endCxn id="86" idx="1"/>
          </p:cNvCxnSpPr>
          <p:nvPr/>
        </p:nvCxnSpPr>
        <p:spPr>
          <a:xfrm>
            <a:off x="9046760" y="2108835"/>
            <a:ext cx="1703070" cy="1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8032454" y="2939441"/>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Effective Provider Schema</a:t>
            </a:r>
            <a:endParaRPr lang="el-GR" sz="1050" b="1" dirty="0">
              <a:solidFill>
                <a:prstClr val="black"/>
              </a:solidFill>
            </a:endParaRPr>
          </a:p>
        </p:txBody>
      </p:sp>
      <p:sp>
        <p:nvSpPr>
          <p:cNvPr id="97" name="Oval 96"/>
          <p:cNvSpPr/>
          <p:nvPr/>
        </p:nvSpPr>
        <p:spPr>
          <a:xfrm>
            <a:off x="8565169" y="6838278"/>
            <a:ext cx="128016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Metadata Validator Transformer</a:t>
            </a:r>
            <a:endParaRPr lang="el-GR" sz="1050" b="1" dirty="0">
              <a:solidFill>
                <a:prstClr val="black"/>
              </a:solidFill>
            </a:endParaRPr>
          </a:p>
        </p:txBody>
      </p:sp>
      <p:sp>
        <p:nvSpPr>
          <p:cNvPr id="99" name="Oval 98"/>
          <p:cNvSpPr/>
          <p:nvPr/>
        </p:nvSpPr>
        <p:spPr>
          <a:xfrm>
            <a:off x="8532410" y="4333838"/>
            <a:ext cx="114300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smtClean="0">
                <a:solidFill>
                  <a:prstClr val="black"/>
                </a:solidFill>
              </a:rPr>
              <a:t>Mapper</a:t>
            </a:r>
            <a:endParaRPr lang="el-GR" sz="1050" b="1" dirty="0">
              <a:solidFill>
                <a:prstClr val="black"/>
              </a:solidFill>
            </a:endParaRPr>
          </a:p>
        </p:txBody>
      </p:sp>
      <p:sp>
        <p:nvSpPr>
          <p:cNvPr id="100" name="Oval 99"/>
          <p:cNvSpPr/>
          <p:nvPr/>
        </p:nvSpPr>
        <p:spPr>
          <a:xfrm>
            <a:off x="7206530" y="898398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Analyzer</a:t>
            </a:r>
            <a:endParaRPr lang="el-GR" sz="1050" b="1" dirty="0">
              <a:solidFill>
                <a:prstClr val="black"/>
              </a:solidFill>
            </a:endParaRPr>
          </a:p>
        </p:txBody>
      </p:sp>
      <p:cxnSp>
        <p:nvCxnSpPr>
          <p:cNvPr id="101" name="Straight Arrow Connector 100"/>
          <p:cNvCxnSpPr>
            <a:stCxn id="74" idx="4"/>
            <a:endCxn id="90" idx="0"/>
          </p:cNvCxnSpPr>
          <p:nvPr/>
        </p:nvCxnSpPr>
        <p:spPr>
          <a:xfrm flipH="1">
            <a:off x="8432504" y="2388870"/>
            <a:ext cx="14181" cy="5505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9" idx="0"/>
          </p:cNvCxnSpPr>
          <p:nvPr/>
        </p:nvCxnSpPr>
        <p:spPr>
          <a:xfrm>
            <a:off x="8432504" y="3379496"/>
            <a:ext cx="671406" cy="9543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5" name="Flowchart: Process 104"/>
          <p:cNvSpPr/>
          <p:nvPr/>
        </p:nvSpPr>
        <p:spPr>
          <a:xfrm>
            <a:off x="11549930" y="2918021"/>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Normalized Provider Metadata</a:t>
            </a:r>
            <a:endParaRPr lang="el-GR" sz="1050" b="1" dirty="0">
              <a:solidFill>
                <a:prstClr val="black"/>
              </a:solidFill>
            </a:endParaRPr>
          </a:p>
        </p:txBody>
      </p:sp>
      <p:cxnSp>
        <p:nvCxnSpPr>
          <p:cNvPr id="136" name="Straight Arrow Connector 135"/>
          <p:cNvCxnSpPr>
            <a:stCxn id="74" idx="6"/>
            <a:endCxn id="105" idx="0"/>
          </p:cNvCxnSpPr>
          <p:nvPr/>
        </p:nvCxnSpPr>
        <p:spPr>
          <a:xfrm>
            <a:off x="9046760" y="2108835"/>
            <a:ext cx="2988945" cy="8091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667057" y="5367310"/>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Terminology Mapping</a:t>
            </a:r>
          </a:p>
        </p:txBody>
      </p:sp>
      <p:cxnSp>
        <p:nvCxnSpPr>
          <p:cNvPr id="169" name="Straight Arrow Connector 168"/>
          <p:cNvCxnSpPr>
            <a:stCxn id="99" idx="4"/>
            <a:endCxn id="168" idx="0"/>
          </p:cNvCxnSpPr>
          <p:nvPr/>
        </p:nvCxnSpPr>
        <p:spPr>
          <a:xfrm>
            <a:off x="9103910" y="4893908"/>
            <a:ext cx="1048922" cy="4734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9205249" y="5807365"/>
            <a:ext cx="947583" cy="10309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2"/>
            <a:endCxn id="97" idx="6"/>
          </p:cNvCxnSpPr>
          <p:nvPr/>
        </p:nvCxnSpPr>
        <p:spPr>
          <a:xfrm rot="5400000">
            <a:off x="9060399" y="4143006"/>
            <a:ext cx="3760237" cy="2190376"/>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9322196" y="8075075"/>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Format Records</a:t>
            </a:r>
          </a:p>
        </p:txBody>
      </p:sp>
      <p:cxnSp>
        <p:nvCxnSpPr>
          <p:cNvPr id="185" name="Straight Arrow Connector 184"/>
          <p:cNvCxnSpPr>
            <a:stCxn id="224" idx="1"/>
            <a:endCxn id="100" idx="6"/>
          </p:cNvCxnSpPr>
          <p:nvPr/>
        </p:nvCxnSpPr>
        <p:spPr>
          <a:xfrm flipH="1">
            <a:off x="8406680" y="9241155"/>
            <a:ext cx="878954" cy="22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5549180" y="904113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Statistics Report</a:t>
            </a:r>
          </a:p>
        </p:txBody>
      </p:sp>
      <p:cxnSp>
        <p:nvCxnSpPr>
          <p:cNvPr id="189" name="Straight Arrow Connector 188"/>
          <p:cNvCxnSpPr>
            <a:stCxn id="100" idx="2"/>
            <a:endCxn id="188" idx="3"/>
          </p:cNvCxnSpPr>
          <p:nvPr/>
        </p:nvCxnSpPr>
        <p:spPr>
          <a:xfrm flipH="1" flipV="1">
            <a:off x="6520730" y="9261157"/>
            <a:ext cx="6858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a:off x="9205249" y="7398348"/>
            <a:ext cx="602722" cy="6767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9" idx="4"/>
            <a:endCxn id="198" idx="0"/>
          </p:cNvCxnSpPr>
          <p:nvPr/>
        </p:nvCxnSpPr>
        <p:spPr>
          <a:xfrm flipH="1">
            <a:off x="8179563" y="4893908"/>
            <a:ext cx="924347" cy="5410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7693788" y="5434967"/>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Definition</a:t>
            </a:r>
          </a:p>
        </p:txBody>
      </p:sp>
      <p:cxnSp>
        <p:nvCxnSpPr>
          <p:cNvPr id="200" name="Straight Arrow Connector 199"/>
          <p:cNvCxnSpPr>
            <a:stCxn id="198" idx="2"/>
            <a:endCxn id="97" idx="0"/>
          </p:cNvCxnSpPr>
          <p:nvPr/>
        </p:nvCxnSpPr>
        <p:spPr>
          <a:xfrm>
            <a:off x="8179563" y="5875022"/>
            <a:ext cx="1025686" cy="9632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9285634" y="8881110"/>
            <a:ext cx="104013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225" name="TextBox 224"/>
            <p:cNvSpPr txBox="1"/>
            <p:nvPr/>
          </p:nvSpPr>
          <p:spPr>
            <a:xfrm>
              <a:off x="4387718" y="538489"/>
              <a:ext cx="1359160" cy="571585"/>
            </a:xfrm>
            <a:prstGeom prst="rect">
              <a:avLst/>
            </a:prstGeom>
            <a:noFill/>
          </p:spPr>
          <p:txBody>
            <a:bodyPr wrap="none" rtlCol="0">
              <a:spAutoFit/>
            </a:bodyPr>
            <a:lstStyle/>
            <a:p>
              <a:pPr algn="ctr"/>
              <a:r>
                <a:rPr lang="en-US" sz="1050" b="1" dirty="0">
                  <a:solidFill>
                    <a:prstClr val="black"/>
                  </a:solidFill>
                </a:rPr>
                <a:t>Aggregator</a:t>
              </a:r>
            </a:p>
            <a:p>
              <a:pPr algn="ctr"/>
              <a:r>
                <a:rPr lang="en-US" sz="1050" b="1" dirty="0">
                  <a:solidFill>
                    <a:prstClr val="black"/>
                  </a:solidFill>
                </a:rPr>
                <a:t>Institution</a:t>
              </a:r>
              <a:endParaRPr lang="el-GR" sz="1050" b="1" dirty="0">
                <a:solidFill>
                  <a:prstClr val="black"/>
                </a:solidFill>
              </a:endParaRPr>
            </a:p>
          </p:txBody>
        </p:sp>
      </p:grpSp>
      <p:cxnSp>
        <p:nvCxnSpPr>
          <p:cNvPr id="227" name="Straight Arrow Connector 226"/>
          <p:cNvCxnSpPr>
            <a:stCxn id="184" idx="2"/>
            <a:endCxn id="224" idx="0"/>
          </p:cNvCxnSpPr>
          <p:nvPr/>
        </p:nvCxnSpPr>
        <p:spPr>
          <a:xfrm flipH="1">
            <a:off x="9805699" y="8515130"/>
            <a:ext cx="2272" cy="3659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7743740" y="8040960"/>
            <a:ext cx="1217295"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To Target URI Association Table</a:t>
            </a:r>
          </a:p>
        </p:txBody>
      </p:sp>
      <p:cxnSp>
        <p:nvCxnSpPr>
          <p:cNvPr id="107" name="Straight Arrow Connector 106"/>
          <p:cNvCxnSpPr>
            <a:stCxn id="97" idx="3"/>
            <a:endCxn id="103" idx="0"/>
          </p:cNvCxnSpPr>
          <p:nvPr/>
        </p:nvCxnSpPr>
        <p:spPr>
          <a:xfrm flipH="1">
            <a:off x="8352388" y="7316328"/>
            <a:ext cx="400256" cy="724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4806230" y="8260988"/>
            <a:ext cx="2937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2450393" y="2784760"/>
            <a:ext cx="7820932" cy="3131522"/>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5892080" y="1828800"/>
            <a:ext cx="9715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Analyzer</a:t>
            </a:r>
            <a:endParaRPr lang="el-GR" sz="1050" b="1" dirty="0">
              <a:solidFill>
                <a:prstClr val="black"/>
              </a:solidFill>
            </a:endParaRPr>
          </a:p>
        </p:txBody>
      </p:sp>
      <p:cxnSp>
        <p:nvCxnSpPr>
          <p:cNvPr id="49" name="Straight Arrow Connector 48"/>
          <p:cNvCxnSpPr>
            <a:stCxn id="130" idx="6"/>
            <a:endCxn id="74" idx="2"/>
          </p:cNvCxnSpPr>
          <p:nvPr/>
        </p:nvCxnSpPr>
        <p:spPr>
          <a:xfrm>
            <a:off x="6863630" y="2108835"/>
            <a:ext cx="98298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5" name="Flowchart: Process 134"/>
          <p:cNvSpPr/>
          <p:nvPr/>
        </p:nvSpPr>
        <p:spPr>
          <a:xfrm>
            <a:off x="6621338" y="7315200"/>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Validation Report</a:t>
            </a:r>
          </a:p>
        </p:txBody>
      </p:sp>
      <p:cxnSp>
        <p:nvCxnSpPr>
          <p:cNvPr id="54" name="Straight Connector 53"/>
          <p:cNvCxnSpPr>
            <a:stCxn id="135" idx="2"/>
          </p:cNvCxnSpPr>
          <p:nvPr/>
        </p:nvCxnSpPr>
        <p:spPr>
          <a:xfrm flipH="1">
            <a:off x="7096204" y="7755255"/>
            <a:ext cx="10909" cy="505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a:off x="7592888" y="7118313"/>
            <a:ext cx="972281" cy="4169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6968580" y="2935606"/>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Schema Definition</a:t>
            </a:r>
            <a:endParaRPr lang="el-GR" sz="1050" b="1" dirty="0">
              <a:solidFill>
                <a:prstClr val="black"/>
              </a:solidFill>
            </a:endParaRPr>
          </a:p>
        </p:txBody>
      </p:sp>
      <p:cxnSp>
        <p:nvCxnSpPr>
          <p:cNvPr id="109" name="Straight Arrow Connector 108"/>
          <p:cNvCxnSpPr>
            <a:stCxn id="108" idx="2"/>
            <a:endCxn id="99" idx="0"/>
          </p:cNvCxnSpPr>
          <p:nvPr/>
        </p:nvCxnSpPr>
        <p:spPr>
          <a:xfrm>
            <a:off x="7368630" y="3375661"/>
            <a:ext cx="1735280" cy="9581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8919624" y="2904135"/>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Terminology</a:t>
            </a:r>
            <a:endParaRPr lang="el-GR" sz="1050" b="1" dirty="0">
              <a:solidFill>
                <a:prstClr val="black"/>
              </a:solidFill>
            </a:endParaRPr>
          </a:p>
        </p:txBody>
      </p:sp>
      <p:sp>
        <p:nvSpPr>
          <p:cNvPr id="112" name="Flowchart: Process 111"/>
          <p:cNvSpPr/>
          <p:nvPr/>
        </p:nvSpPr>
        <p:spPr>
          <a:xfrm>
            <a:off x="10135360" y="2918022"/>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Terminology</a:t>
            </a:r>
            <a:endParaRPr lang="el-GR" sz="1050" b="1" dirty="0">
              <a:solidFill>
                <a:prstClr val="black"/>
              </a:solidFill>
            </a:endParaRPr>
          </a:p>
        </p:txBody>
      </p:sp>
      <p:cxnSp>
        <p:nvCxnSpPr>
          <p:cNvPr id="114" name="Straight Arrow Connector 113"/>
          <p:cNvCxnSpPr>
            <a:stCxn id="111" idx="2"/>
            <a:endCxn id="99" idx="0"/>
          </p:cNvCxnSpPr>
          <p:nvPr/>
        </p:nvCxnSpPr>
        <p:spPr>
          <a:xfrm flipH="1">
            <a:off x="9103910" y="3344190"/>
            <a:ext cx="301489" cy="9896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2" idx="2"/>
            <a:endCxn id="99" idx="0"/>
          </p:cNvCxnSpPr>
          <p:nvPr/>
        </p:nvCxnSpPr>
        <p:spPr>
          <a:xfrm flipH="1">
            <a:off x="9103910" y="3358077"/>
            <a:ext cx="1517225" cy="9757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8028" y="98792"/>
            <a:ext cx="3908436" cy="3554819"/>
          </a:xfrm>
          <a:prstGeom prst="rect">
            <a:avLst/>
          </a:prstGeom>
          <a:noFill/>
        </p:spPr>
        <p:txBody>
          <a:bodyPr wrap="square" rtlCol="0">
            <a:spAutoFit/>
          </a:bodyPr>
          <a:lstStyle/>
          <a:p>
            <a:r>
              <a:rPr lang="en-US" b="1" dirty="0" smtClean="0">
                <a:solidFill>
                  <a:prstClr val="black"/>
                </a:solidFill>
              </a:rPr>
              <a:t>Provider or Aggregator Changes Terminology Data</a:t>
            </a:r>
          </a:p>
          <a:p>
            <a:endParaRPr lang="en-US" dirty="0">
              <a:solidFill>
                <a:prstClr val="black"/>
              </a:solidFill>
            </a:endParaRPr>
          </a:p>
          <a:p>
            <a:pPr marL="457200" indent="-457200">
              <a:buFontTx/>
              <a:buAutoNum type="arabicPeriod"/>
            </a:pPr>
            <a:r>
              <a:rPr lang="en-US" dirty="0" smtClean="0">
                <a:solidFill>
                  <a:prstClr val="black"/>
                </a:solidFill>
              </a:rPr>
              <a:t>Update the terminology Mapping</a:t>
            </a:r>
          </a:p>
          <a:p>
            <a:pPr marL="457200" indent="-457200">
              <a:buFontTx/>
              <a:buAutoNum type="arabicPeriod"/>
            </a:pPr>
            <a:endParaRPr lang="en-US" dirty="0" smtClean="0">
              <a:solidFill>
                <a:prstClr val="black"/>
              </a:solidFill>
            </a:endParaRPr>
          </a:p>
          <a:p>
            <a:pPr marL="457200" indent="-457200">
              <a:buFontTx/>
              <a:buAutoNum type="arabicPeriod"/>
            </a:pPr>
            <a:r>
              <a:rPr lang="en-US" dirty="0" smtClean="0">
                <a:solidFill>
                  <a:prstClr val="black"/>
                </a:solidFill>
              </a:rPr>
              <a:t>Resubmission, Transformation and ingestions</a:t>
            </a:r>
            <a:endParaRPr lang="en-US" dirty="0">
              <a:solidFill>
                <a:prstClr val="black"/>
              </a:solidFill>
            </a:endParaRPr>
          </a:p>
        </p:txBody>
      </p:sp>
      <p:cxnSp>
        <p:nvCxnSpPr>
          <p:cNvPr id="155" name="Elbow Connector 154"/>
          <p:cNvCxnSpPr>
            <a:stCxn id="79" idx="3"/>
            <a:endCxn id="105" idx="0"/>
          </p:cNvCxnSpPr>
          <p:nvPr/>
        </p:nvCxnSpPr>
        <p:spPr>
          <a:xfrm>
            <a:off x="10635530" y="1260158"/>
            <a:ext cx="1400175" cy="1657863"/>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91495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p:cNvSpPr/>
          <p:nvPr/>
        </p:nvSpPr>
        <p:spPr>
          <a:xfrm>
            <a:off x="7846610" y="182880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Syntax </a:t>
            </a:r>
            <a:r>
              <a:rPr lang="en-US" sz="1050" b="1" dirty="0" err="1">
                <a:solidFill>
                  <a:prstClr val="black"/>
                </a:solidFill>
              </a:rPr>
              <a:t>Normalizer</a:t>
            </a:r>
            <a:endParaRPr lang="el-GR" sz="1050" b="1" dirty="0">
              <a:solidFill>
                <a:prstClr val="black"/>
              </a:solidFill>
            </a:endParaRPr>
          </a:p>
        </p:txBody>
      </p:sp>
      <p:grpSp>
        <p:nvGrpSpPr>
          <p:cNvPr id="75" name="Group 74"/>
          <p:cNvGrpSpPr/>
          <p:nvPr/>
        </p:nvGrpSpPr>
        <p:grpSpPr>
          <a:xfrm>
            <a:off x="7926620" y="80010"/>
            <a:ext cx="104013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77" name="TextBox 76"/>
            <p:cNvSpPr txBox="1"/>
            <p:nvPr/>
          </p:nvSpPr>
          <p:spPr>
            <a:xfrm>
              <a:off x="4418779" y="538489"/>
              <a:ext cx="1297037" cy="571585"/>
            </a:xfrm>
            <a:prstGeom prst="rect">
              <a:avLst/>
            </a:prstGeom>
            <a:noFill/>
          </p:spPr>
          <p:txBody>
            <a:bodyPr wrap="none" rtlCol="0">
              <a:spAutoFit/>
            </a:bodyPr>
            <a:lstStyle/>
            <a:p>
              <a:pPr algn="ctr"/>
              <a:r>
                <a:rPr lang="en-US" sz="1050" b="1" dirty="0">
                  <a:solidFill>
                    <a:prstClr val="black"/>
                  </a:solidFill>
                </a:rPr>
                <a:t>Provider </a:t>
              </a:r>
            </a:p>
            <a:p>
              <a:pPr algn="ctr"/>
              <a:r>
                <a:rPr lang="en-US" sz="1050" b="1" dirty="0">
                  <a:solidFill>
                    <a:prstClr val="black"/>
                  </a:solidFill>
                </a:rPr>
                <a:t>Institution</a:t>
              </a:r>
              <a:endParaRPr lang="el-GR" sz="1050" b="1" dirty="0">
                <a:solidFill>
                  <a:prstClr val="black"/>
                </a:solidFill>
              </a:endParaRPr>
            </a:p>
          </p:txBody>
        </p:sp>
      </p:grpSp>
      <p:sp>
        <p:nvSpPr>
          <p:cNvPr id="78" name="Flowchart: Process 77"/>
          <p:cNvSpPr/>
          <p:nvPr/>
        </p:nvSpPr>
        <p:spPr>
          <a:xfrm>
            <a:off x="6577880" y="102870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Schema Definition</a:t>
            </a:r>
            <a:endParaRPr lang="el-GR" sz="1050" b="1" dirty="0">
              <a:solidFill>
                <a:prstClr val="black"/>
              </a:solidFill>
            </a:endParaRPr>
          </a:p>
        </p:txBody>
      </p:sp>
      <p:sp>
        <p:nvSpPr>
          <p:cNvPr id="79" name="Flowchart: Process 78"/>
          <p:cNvSpPr/>
          <p:nvPr/>
        </p:nvSpPr>
        <p:spPr>
          <a:xfrm>
            <a:off x="9835430" y="104013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Raw Metadata</a:t>
            </a:r>
            <a:endParaRPr lang="el-GR" sz="1050" b="1" dirty="0">
              <a:solidFill>
                <a:prstClr val="black"/>
              </a:solidFill>
            </a:endParaRPr>
          </a:p>
        </p:txBody>
      </p:sp>
      <p:cxnSp>
        <p:nvCxnSpPr>
          <p:cNvPr id="81" name="Straight Arrow Connector 80"/>
          <p:cNvCxnSpPr>
            <a:stCxn id="76" idx="2"/>
            <a:endCxn id="78" idx="0"/>
          </p:cNvCxnSpPr>
          <p:nvPr/>
        </p:nvCxnSpPr>
        <p:spPr>
          <a:xfrm flipH="1">
            <a:off x="6977930" y="800100"/>
            <a:ext cx="1468755"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8446685" y="800100"/>
            <a:ext cx="1788795"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6977930" y="1468755"/>
            <a:ext cx="1044438"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8871002" y="1480185"/>
            <a:ext cx="1364478"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10749830" y="188894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Syntax Report</a:t>
            </a:r>
            <a:endParaRPr lang="el-GR" sz="1050" b="1" dirty="0">
              <a:solidFill>
                <a:prstClr val="black"/>
              </a:solidFill>
            </a:endParaRPr>
          </a:p>
        </p:txBody>
      </p:sp>
      <p:cxnSp>
        <p:nvCxnSpPr>
          <p:cNvPr id="87" name="Straight Arrow Connector 86"/>
          <p:cNvCxnSpPr>
            <a:stCxn id="74" idx="6"/>
            <a:endCxn id="86" idx="1"/>
          </p:cNvCxnSpPr>
          <p:nvPr/>
        </p:nvCxnSpPr>
        <p:spPr>
          <a:xfrm>
            <a:off x="9046760" y="2108835"/>
            <a:ext cx="1703070" cy="1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8032454" y="2939441"/>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Effective Provider Schema</a:t>
            </a:r>
            <a:endParaRPr lang="el-GR" sz="1050" b="1" dirty="0">
              <a:solidFill>
                <a:prstClr val="black"/>
              </a:solidFill>
            </a:endParaRPr>
          </a:p>
        </p:txBody>
      </p:sp>
      <p:sp>
        <p:nvSpPr>
          <p:cNvPr id="97" name="Oval 96"/>
          <p:cNvSpPr/>
          <p:nvPr/>
        </p:nvSpPr>
        <p:spPr>
          <a:xfrm>
            <a:off x="8565169" y="6838278"/>
            <a:ext cx="128016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Metadata Validator Transformer</a:t>
            </a:r>
            <a:endParaRPr lang="el-GR" sz="1050" b="1" dirty="0">
              <a:solidFill>
                <a:prstClr val="black"/>
              </a:solidFill>
            </a:endParaRPr>
          </a:p>
        </p:txBody>
      </p:sp>
      <p:sp>
        <p:nvSpPr>
          <p:cNvPr id="99" name="Oval 98"/>
          <p:cNvSpPr/>
          <p:nvPr/>
        </p:nvSpPr>
        <p:spPr>
          <a:xfrm>
            <a:off x="8532410" y="4333838"/>
            <a:ext cx="114300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smtClean="0">
                <a:solidFill>
                  <a:prstClr val="black"/>
                </a:solidFill>
              </a:rPr>
              <a:t>Mapper</a:t>
            </a:r>
            <a:endParaRPr lang="el-GR" sz="1050" b="1" dirty="0">
              <a:solidFill>
                <a:prstClr val="black"/>
              </a:solidFill>
            </a:endParaRPr>
          </a:p>
        </p:txBody>
      </p:sp>
      <p:sp>
        <p:nvSpPr>
          <p:cNvPr id="100" name="Oval 99"/>
          <p:cNvSpPr/>
          <p:nvPr/>
        </p:nvSpPr>
        <p:spPr>
          <a:xfrm>
            <a:off x="7206530" y="898398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Analyzer</a:t>
            </a:r>
            <a:endParaRPr lang="el-GR" sz="1050" b="1" dirty="0">
              <a:solidFill>
                <a:prstClr val="black"/>
              </a:solidFill>
            </a:endParaRPr>
          </a:p>
        </p:txBody>
      </p:sp>
      <p:cxnSp>
        <p:nvCxnSpPr>
          <p:cNvPr id="101" name="Straight Arrow Connector 100"/>
          <p:cNvCxnSpPr>
            <a:stCxn id="74" idx="4"/>
            <a:endCxn id="90" idx="0"/>
          </p:cNvCxnSpPr>
          <p:nvPr/>
        </p:nvCxnSpPr>
        <p:spPr>
          <a:xfrm flipH="1">
            <a:off x="8432504" y="2388870"/>
            <a:ext cx="14181" cy="5505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9" idx="0"/>
          </p:cNvCxnSpPr>
          <p:nvPr/>
        </p:nvCxnSpPr>
        <p:spPr>
          <a:xfrm>
            <a:off x="8432504" y="3379496"/>
            <a:ext cx="671406" cy="9543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5" name="Flowchart: Process 104"/>
          <p:cNvSpPr/>
          <p:nvPr/>
        </p:nvSpPr>
        <p:spPr>
          <a:xfrm>
            <a:off x="11549930" y="2918021"/>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Normalized Provider Metadata</a:t>
            </a:r>
            <a:endParaRPr lang="el-GR" sz="1050" b="1" dirty="0">
              <a:solidFill>
                <a:prstClr val="black"/>
              </a:solidFill>
            </a:endParaRPr>
          </a:p>
        </p:txBody>
      </p:sp>
      <p:cxnSp>
        <p:nvCxnSpPr>
          <p:cNvPr id="136" name="Straight Arrow Connector 135"/>
          <p:cNvCxnSpPr>
            <a:stCxn id="74" idx="6"/>
            <a:endCxn id="105" idx="0"/>
          </p:cNvCxnSpPr>
          <p:nvPr/>
        </p:nvCxnSpPr>
        <p:spPr>
          <a:xfrm>
            <a:off x="9046760" y="2108835"/>
            <a:ext cx="2988945" cy="8091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667057" y="5367310"/>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Terminology Mapping</a:t>
            </a:r>
          </a:p>
        </p:txBody>
      </p:sp>
      <p:cxnSp>
        <p:nvCxnSpPr>
          <p:cNvPr id="169" name="Straight Arrow Connector 168"/>
          <p:cNvCxnSpPr>
            <a:stCxn id="99" idx="4"/>
            <a:endCxn id="168" idx="0"/>
          </p:cNvCxnSpPr>
          <p:nvPr/>
        </p:nvCxnSpPr>
        <p:spPr>
          <a:xfrm>
            <a:off x="9103910" y="4893908"/>
            <a:ext cx="1048922" cy="4734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9205249" y="5807365"/>
            <a:ext cx="947583" cy="10309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2"/>
            <a:endCxn id="97" idx="6"/>
          </p:cNvCxnSpPr>
          <p:nvPr/>
        </p:nvCxnSpPr>
        <p:spPr>
          <a:xfrm rot="5400000">
            <a:off x="9060399" y="4143006"/>
            <a:ext cx="3760237" cy="219037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9322196" y="8075075"/>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Format Records</a:t>
            </a:r>
          </a:p>
        </p:txBody>
      </p:sp>
      <p:cxnSp>
        <p:nvCxnSpPr>
          <p:cNvPr id="185" name="Straight Arrow Connector 184"/>
          <p:cNvCxnSpPr>
            <a:stCxn id="224" idx="1"/>
            <a:endCxn id="100" idx="6"/>
          </p:cNvCxnSpPr>
          <p:nvPr/>
        </p:nvCxnSpPr>
        <p:spPr>
          <a:xfrm flipH="1">
            <a:off x="8406680" y="9241155"/>
            <a:ext cx="878954" cy="22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5549180" y="904113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Statistics Report</a:t>
            </a:r>
          </a:p>
        </p:txBody>
      </p:sp>
      <p:cxnSp>
        <p:nvCxnSpPr>
          <p:cNvPr id="189" name="Straight Arrow Connector 188"/>
          <p:cNvCxnSpPr>
            <a:stCxn id="100" idx="2"/>
            <a:endCxn id="188" idx="3"/>
          </p:cNvCxnSpPr>
          <p:nvPr/>
        </p:nvCxnSpPr>
        <p:spPr>
          <a:xfrm flipH="1" flipV="1">
            <a:off x="6520730" y="9261157"/>
            <a:ext cx="6858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a:off x="9205249" y="7398348"/>
            <a:ext cx="602722" cy="6767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9" idx="4"/>
            <a:endCxn id="198" idx="0"/>
          </p:cNvCxnSpPr>
          <p:nvPr/>
        </p:nvCxnSpPr>
        <p:spPr>
          <a:xfrm flipH="1">
            <a:off x="8179563" y="4893908"/>
            <a:ext cx="924347" cy="5410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7693788" y="5434967"/>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Definition</a:t>
            </a:r>
          </a:p>
        </p:txBody>
      </p:sp>
      <p:cxnSp>
        <p:nvCxnSpPr>
          <p:cNvPr id="200" name="Straight Arrow Connector 199"/>
          <p:cNvCxnSpPr>
            <a:stCxn id="198" idx="2"/>
            <a:endCxn id="97" idx="0"/>
          </p:cNvCxnSpPr>
          <p:nvPr/>
        </p:nvCxnSpPr>
        <p:spPr>
          <a:xfrm>
            <a:off x="8179563" y="5875022"/>
            <a:ext cx="1025686" cy="9632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9285634" y="8881110"/>
            <a:ext cx="104013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225" name="TextBox 224"/>
            <p:cNvSpPr txBox="1"/>
            <p:nvPr/>
          </p:nvSpPr>
          <p:spPr>
            <a:xfrm>
              <a:off x="4387718" y="538489"/>
              <a:ext cx="1359160" cy="571585"/>
            </a:xfrm>
            <a:prstGeom prst="rect">
              <a:avLst/>
            </a:prstGeom>
            <a:noFill/>
          </p:spPr>
          <p:txBody>
            <a:bodyPr wrap="none" rtlCol="0">
              <a:spAutoFit/>
            </a:bodyPr>
            <a:lstStyle/>
            <a:p>
              <a:pPr algn="ctr"/>
              <a:r>
                <a:rPr lang="en-US" sz="1050" b="1" dirty="0">
                  <a:solidFill>
                    <a:prstClr val="black"/>
                  </a:solidFill>
                </a:rPr>
                <a:t>Aggregator</a:t>
              </a:r>
            </a:p>
            <a:p>
              <a:pPr algn="ctr"/>
              <a:r>
                <a:rPr lang="en-US" sz="1050" b="1" dirty="0">
                  <a:solidFill>
                    <a:prstClr val="black"/>
                  </a:solidFill>
                </a:rPr>
                <a:t>Institution</a:t>
              </a:r>
              <a:endParaRPr lang="el-GR" sz="1050" b="1" dirty="0">
                <a:solidFill>
                  <a:prstClr val="black"/>
                </a:solidFill>
              </a:endParaRPr>
            </a:p>
          </p:txBody>
        </p:sp>
      </p:grpSp>
      <p:cxnSp>
        <p:nvCxnSpPr>
          <p:cNvPr id="227" name="Straight Arrow Connector 226"/>
          <p:cNvCxnSpPr>
            <a:stCxn id="184" idx="2"/>
            <a:endCxn id="224" idx="0"/>
          </p:cNvCxnSpPr>
          <p:nvPr/>
        </p:nvCxnSpPr>
        <p:spPr>
          <a:xfrm flipH="1">
            <a:off x="9805699" y="8515130"/>
            <a:ext cx="2272" cy="3659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7743740" y="8040960"/>
            <a:ext cx="1217295"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To Target URI Association Table</a:t>
            </a:r>
          </a:p>
        </p:txBody>
      </p:sp>
      <p:cxnSp>
        <p:nvCxnSpPr>
          <p:cNvPr id="107" name="Straight Arrow Connector 106"/>
          <p:cNvCxnSpPr>
            <a:stCxn id="97" idx="3"/>
            <a:endCxn id="103" idx="0"/>
          </p:cNvCxnSpPr>
          <p:nvPr/>
        </p:nvCxnSpPr>
        <p:spPr>
          <a:xfrm flipH="1">
            <a:off x="8352388" y="7316328"/>
            <a:ext cx="400256" cy="724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4806230" y="8260988"/>
            <a:ext cx="2937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2450393" y="2784760"/>
            <a:ext cx="7820932" cy="3131522"/>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5892080" y="1828800"/>
            <a:ext cx="9715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Analyzer</a:t>
            </a:r>
            <a:endParaRPr lang="el-GR" sz="1050" b="1" dirty="0">
              <a:solidFill>
                <a:prstClr val="black"/>
              </a:solidFill>
            </a:endParaRPr>
          </a:p>
        </p:txBody>
      </p:sp>
      <p:cxnSp>
        <p:nvCxnSpPr>
          <p:cNvPr id="49" name="Straight Arrow Connector 48"/>
          <p:cNvCxnSpPr>
            <a:stCxn id="130" idx="6"/>
            <a:endCxn id="74" idx="2"/>
          </p:cNvCxnSpPr>
          <p:nvPr/>
        </p:nvCxnSpPr>
        <p:spPr>
          <a:xfrm>
            <a:off x="6863630" y="2108835"/>
            <a:ext cx="98298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5" name="Flowchart: Process 134"/>
          <p:cNvSpPr/>
          <p:nvPr/>
        </p:nvSpPr>
        <p:spPr>
          <a:xfrm>
            <a:off x="6621338" y="7315200"/>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Validation Report</a:t>
            </a:r>
          </a:p>
        </p:txBody>
      </p:sp>
      <p:cxnSp>
        <p:nvCxnSpPr>
          <p:cNvPr id="54" name="Straight Connector 53"/>
          <p:cNvCxnSpPr>
            <a:stCxn id="135" idx="2"/>
          </p:cNvCxnSpPr>
          <p:nvPr/>
        </p:nvCxnSpPr>
        <p:spPr>
          <a:xfrm flipH="1">
            <a:off x="7096204" y="7755255"/>
            <a:ext cx="10909" cy="505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a:off x="7592888" y="7118313"/>
            <a:ext cx="972281" cy="4169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6968580" y="2935606"/>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Schema Definition</a:t>
            </a:r>
            <a:endParaRPr lang="el-GR" sz="1050" b="1" dirty="0">
              <a:solidFill>
                <a:prstClr val="black"/>
              </a:solidFill>
            </a:endParaRPr>
          </a:p>
        </p:txBody>
      </p:sp>
      <p:cxnSp>
        <p:nvCxnSpPr>
          <p:cNvPr id="109" name="Straight Arrow Connector 108"/>
          <p:cNvCxnSpPr>
            <a:stCxn id="108" idx="2"/>
            <a:endCxn id="99" idx="0"/>
          </p:cNvCxnSpPr>
          <p:nvPr/>
        </p:nvCxnSpPr>
        <p:spPr>
          <a:xfrm>
            <a:off x="7368630" y="3375661"/>
            <a:ext cx="1735280" cy="9581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8919624" y="2904135"/>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Terminology</a:t>
            </a:r>
            <a:endParaRPr lang="el-GR" sz="1050" b="1" dirty="0">
              <a:solidFill>
                <a:prstClr val="black"/>
              </a:solidFill>
            </a:endParaRPr>
          </a:p>
        </p:txBody>
      </p:sp>
      <p:sp>
        <p:nvSpPr>
          <p:cNvPr id="112" name="Flowchart: Process 111"/>
          <p:cNvSpPr/>
          <p:nvPr/>
        </p:nvSpPr>
        <p:spPr>
          <a:xfrm>
            <a:off x="10135360" y="2918022"/>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Terminology</a:t>
            </a:r>
            <a:endParaRPr lang="el-GR" sz="1050" b="1" dirty="0">
              <a:solidFill>
                <a:prstClr val="black"/>
              </a:solidFill>
            </a:endParaRPr>
          </a:p>
        </p:txBody>
      </p:sp>
      <p:cxnSp>
        <p:nvCxnSpPr>
          <p:cNvPr id="114" name="Straight Arrow Connector 113"/>
          <p:cNvCxnSpPr>
            <a:stCxn id="111" idx="2"/>
            <a:endCxn id="99" idx="0"/>
          </p:cNvCxnSpPr>
          <p:nvPr/>
        </p:nvCxnSpPr>
        <p:spPr>
          <a:xfrm flipH="1">
            <a:off x="9103910" y="3344190"/>
            <a:ext cx="301489" cy="9896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2" idx="2"/>
            <a:endCxn id="99" idx="0"/>
          </p:cNvCxnSpPr>
          <p:nvPr/>
        </p:nvCxnSpPr>
        <p:spPr>
          <a:xfrm flipH="1">
            <a:off x="9103910" y="3358077"/>
            <a:ext cx="1517225" cy="9757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8028" y="98792"/>
            <a:ext cx="3908436" cy="3170099"/>
          </a:xfrm>
          <a:prstGeom prst="rect">
            <a:avLst/>
          </a:prstGeom>
          <a:noFill/>
        </p:spPr>
        <p:txBody>
          <a:bodyPr wrap="square" rtlCol="0">
            <a:spAutoFit/>
          </a:bodyPr>
          <a:lstStyle/>
          <a:p>
            <a:r>
              <a:rPr lang="en-US" b="1" dirty="0" smtClean="0">
                <a:solidFill>
                  <a:prstClr val="black"/>
                </a:solidFill>
              </a:rPr>
              <a:t>Provider Changes Terminology Structure</a:t>
            </a:r>
          </a:p>
          <a:p>
            <a:endParaRPr lang="en-US" dirty="0">
              <a:solidFill>
                <a:prstClr val="black"/>
              </a:solidFill>
            </a:endParaRPr>
          </a:p>
          <a:p>
            <a:pPr marL="457200" indent="-457200">
              <a:buFontTx/>
              <a:buAutoNum type="arabicPeriod"/>
            </a:pPr>
            <a:r>
              <a:rPr lang="en-US" dirty="0" smtClean="0">
                <a:solidFill>
                  <a:prstClr val="black"/>
                </a:solidFill>
              </a:rPr>
              <a:t>Update the terminology Mapping</a:t>
            </a:r>
          </a:p>
          <a:p>
            <a:pPr marL="457200" indent="-457200">
              <a:buFontTx/>
              <a:buAutoNum type="arabicPeriod"/>
            </a:pPr>
            <a:endParaRPr lang="en-US" dirty="0" smtClean="0">
              <a:solidFill>
                <a:prstClr val="black"/>
              </a:solidFill>
            </a:endParaRPr>
          </a:p>
          <a:p>
            <a:pPr marL="457200" indent="-457200">
              <a:buFontTx/>
              <a:buAutoNum type="arabicPeriod"/>
            </a:pPr>
            <a:r>
              <a:rPr lang="en-US" dirty="0" smtClean="0">
                <a:solidFill>
                  <a:prstClr val="black"/>
                </a:solidFill>
              </a:rPr>
              <a:t>Transformation and ingestions</a:t>
            </a:r>
            <a:endParaRPr lang="en-US" dirty="0">
              <a:solidFill>
                <a:prstClr val="black"/>
              </a:solidFill>
            </a:endParaRPr>
          </a:p>
        </p:txBody>
      </p:sp>
      <p:cxnSp>
        <p:nvCxnSpPr>
          <p:cNvPr id="155" name="Elbow Connector 154"/>
          <p:cNvCxnSpPr>
            <a:stCxn id="79" idx="3"/>
            <a:endCxn id="105" idx="0"/>
          </p:cNvCxnSpPr>
          <p:nvPr/>
        </p:nvCxnSpPr>
        <p:spPr>
          <a:xfrm>
            <a:off x="10635530" y="1260158"/>
            <a:ext cx="1400175" cy="165786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8877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p:cNvSpPr/>
          <p:nvPr/>
        </p:nvSpPr>
        <p:spPr>
          <a:xfrm>
            <a:off x="7846610" y="182880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Syntax </a:t>
            </a:r>
            <a:r>
              <a:rPr lang="en-US" sz="1050" b="1" dirty="0" err="1">
                <a:solidFill>
                  <a:prstClr val="black"/>
                </a:solidFill>
              </a:rPr>
              <a:t>Normalizer</a:t>
            </a:r>
            <a:endParaRPr lang="el-GR" sz="1050" b="1" dirty="0">
              <a:solidFill>
                <a:prstClr val="black"/>
              </a:solidFill>
            </a:endParaRPr>
          </a:p>
        </p:txBody>
      </p:sp>
      <p:grpSp>
        <p:nvGrpSpPr>
          <p:cNvPr id="75" name="Group 74"/>
          <p:cNvGrpSpPr/>
          <p:nvPr/>
        </p:nvGrpSpPr>
        <p:grpSpPr>
          <a:xfrm>
            <a:off x="7926620" y="80010"/>
            <a:ext cx="104013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77" name="TextBox 76"/>
            <p:cNvSpPr txBox="1"/>
            <p:nvPr/>
          </p:nvSpPr>
          <p:spPr>
            <a:xfrm>
              <a:off x="4418779" y="538489"/>
              <a:ext cx="1297037" cy="571585"/>
            </a:xfrm>
            <a:prstGeom prst="rect">
              <a:avLst/>
            </a:prstGeom>
            <a:noFill/>
          </p:spPr>
          <p:txBody>
            <a:bodyPr wrap="none" rtlCol="0">
              <a:spAutoFit/>
            </a:bodyPr>
            <a:lstStyle/>
            <a:p>
              <a:pPr algn="ctr"/>
              <a:r>
                <a:rPr lang="en-US" sz="1050" b="1" dirty="0">
                  <a:solidFill>
                    <a:prstClr val="black"/>
                  </a:solidFill>
                </a:rPr>
                <a:t>Provider </a:t>
              </a:r>
            </a:p>
            <a:p>
              <a:pPr algn="ctr"/>
              <a:r>
                <a:rPr lang="en-US" sz="1050" b="1" dirty="0">
                  <a:solidFill>
                    <a:prstClr val="black"/>
                  </a:solidFill>
                </a:rPr>
                <a:t>Institution</a:t>
              </a:r>
              <a:endParaRPr lang="el-GR" sz="1050" b="1" dirty="0">
                <a:solidFill>
                  <a:prstClr val="black"/>
                </a:solidFill>
              </a:endParaRPr>
            </a:p>
          </p:txBody>
        </p:sp>
      </p:grpSp>
      <p:sp>
        <p:nvSpPr>
          <p:cNvPr id="78" name="Flowchart: Process 77"/>
          <p:cNvSpPr/>
          <p:nvPr/>
        </p:nvSpPr>
        <p:spPr>
          <a:xfrm>
            <a:off x="6577880" y="102870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Schema Definition</a:t>
            </a:r>
            <a:endParaRPr lang="el-GR" sz="1050" b="1" dirty="0">
              <a:solidFill>
                <a:prstClr val="black"/>
              </a:solidFill>
            </a:endParaRPr>
          </a:p>
        </p:txBody>
      </p:sp>
      <p:sp>
        <p:nvSpPr>
          <p:cNvPr id="79" name="Flowchart: Process 78"/>
          <p:cNvSpPr/>
          <p:nvPr/>
        </p:nvSpPr>
        <p:spPr>
          <a:xfrm>
            <a:off x="9835430" y="104013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Raw Metadata</a:t>
            </a:r>
            <a:endParaRPr lang="el-GR" sz="1050" b="1" dirty="0">
              <a:solidFill>
                <a:prstClr val="black"/>
              </a:solidFill>
            </a:endParaRPr>
          </a:p>
        </p:txBody>
      </p:sp>
      <p:cxnSp>
        <p:nvCxnSpPr>
          <p:cNvPr id="81" name="Straight Arrow Connector 80"/>
          <p:cNvCxnSpPr>
            <a:stCxn id="76" idx="2"/>
            <a:endCxn id="78" idx="0"/>
          </p:cNvCxnSpPr>
          <p:nvPr/>
        </p:nvCxnSpPr>
        <p:spPr>
          <a:xfrm flipH="1">
            <a:off x="6977930" y="800100"/>
            <a:ext cx="1468755"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8446685" y="800100"/>
            <a:ext cx="1788795"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6977930" y="1468755"/>
            <a:ext cx="1044438"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8871002" y="1480185"/>
            <a:ext cx="1364478"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10749830" y="188894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Syntax Report</a:t>
            </a:r>
            <a:endParaRPr lang="el-GR" sz="1050" b="1" dirty="0">
              <a:solidFill>
                <a:prstClr val="black"/>
              </a:solidFill>
            </a:endParaRPr>
          </a:p>
        </p:txBody>
      </p:sp>
      <p:cxnSp>
        <p:nvCxnSpPr>
          <p:cNvPr id="87" name="Straight Arrow Connector 86"/>
          <p:cNvCxnSpPr>
            <a:stCxn id="74" idx="6"/>
            <a:endCxn id="86" idx="1"/>
          </p:cNvCxnSpPr>
          <p:nvPr/>
        </p:nvCxnSpPr>
        <p:spPr>
          <a:xfrm>
            <a:off x="9046760" y="2108835"/>
            <a:ext cx="1703070" cy="1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8032454" y="2939441"/>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Effective Provider Schema</a:t>
            </a:r>
            <a:endParaRPr lang="el-GR" sz="1050" b="1" dirty="0">
              <a:solidFill>
                <a:prstClr val="black"/>
              </a:solidFill>
            </a:endParaRPr>
          </a:p>
        </p:txBody>
      </p:sp>
      <p:sp>
        <p:nvSpPr>
          <p:cNvPr id="97" name="Oval 96"/>
          <p:cNvSpPr/>
          <p:nvPr/>
        </p:nvSpPr>
        <p:spPr>
          <a:xfrm>
            <a:off x="8565169" y="6838278"/>
            <a:ext cx="128016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Metadata Validator Transformer</a:t>
            </a:r>
            <a:endParaRPr lang="el-GR" sz="1050" b="1" dirty="0">
              <a:solidFill>
                <a:prstClr val="black"/>
              </a:solidFill>
            </a:endParaRPr>
          </a:p>
        </p:txBody>
      </p:sp>
      <p:sp>
        <p:nvSpPr>
          <p:cNvPr id="99" name="Oval 98"/>
          <p:cNvSpPr/>
          <p:nvPr/>
        </p:nvSpPr>
        <p:spPr>
          <a:xfrm>
            <a:off x="8532410" y="4333838"/>
            <a:ext cx="114300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smtClean="0">
                <a:solidFill>
                  <a:prstClr val="black"/>
                </a:solidFill>
              </a:rPr>
              <a:t>Mapper</a:t>
            </a:r>
            <a:endParaRPr lang="el-GR" sz="1050" b="1" dirty="0">
              <a:solidFill>
                <a:prstClr val="black"/>
              </a:solidFill>
            </a:endParaRPr>
          </a:p>
        </p:txBody>
      </p:sp>
      <p:sp>
        <p:nvSpPr>
          <p:cNvPr id="100" name="Oval 99"/>
          <p:cNvSpPr/>
          <p:nvPr/>
        </p:nvSpPr>
        <p:spPr>
          <a:xfrm>
            <a:off x="7206530" y="898398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Analyzer</a:t>
            </a:r>
            <a:endParaRPr lang="el-GR" sz="1050" b="1" dirty="0">
              <a:solidFill>
                <a:prstClr val="black"/>
              </a:solidFill>
            </a:endParaRPr>
          </a:p>
        </p:txBody>
      </p:sp>
      <p:cxnSp>
        <p:nvCxnSpPr>
          <p:cNvPr id="101" name="Straight Arrow Connector 100"/>
          <p:cNvCxnSpPr>
            <a:stCxn id="74" idx="4"/>
            <a:endCxn id="90" idx="0"/>
          </p:cNvCxnSpPr>
          <p:nvPr/>
        </p:nvCxnSpPr>
        <p:spPr>
          <a:xfrm flipH="1">
            <a:off x="8432504" y="2388870"/>
            <a:ext cx="14181" cy="5505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9" idx="0"/>
          </p:cNvCxnSpPr>
          <p:nvPr/>
        </p:nvCxnSpPr>
        <p:spPr>
          <a:xfrm>
            <a:off x="8432504" y="3379496"/>
            <a:ext cx="671406" cy="9543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5" name="Flowchart: Process 104"/>
          <p:cNvSpPr/>
          <p:nvPr/>
        </p:nvSpPr>
        <p:spPr>
          <a:xfrm>
            <a:off x="11549930" y="2918021"/>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Normalized Provider Metadata</a:t>
            </a:r>
            <a:endParaRPr lang="el-GR" sz="1050" b="1" dirty="0">
              <a:solidFill>
                <a:prstClr val="black"/>
              </a:solidFill>
            </a:endParaRPr>
          </a:p>
        </p:txBody>
      </p:sp>
      <p:cxnSp>
        <p:nvCxnSpPr>
          <p:cNvPr id="136" name="Straight Arrow Connector 135"/>
          <p:cNvCxnSpPr>
            <a:stCxn id="74" idx="6"/>
            <a:endCxn id="105" idx="0"/>
          </p:cNvCxnSpPr>
          <p:nvPr/>
        </p:nvCxnSpPr>
        <p:spPr>
          <a:xfrm>
            <a:off x="9046760" y="2108835"/>
            <a:ext cx="2988945" cy="8091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667057" y="536731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Terminology Mapping</a:t>
            </a:r>
          </a:p>
        </p:txBody>
      </p:sp>
      <p:cxnSp>
        <p:nvCxnSpPr>
          <p:cNvPr id="169" name="Straight Arrow Connector 168"/>
          <p:cNvCxnSpPr>
            <a:stCxn id="99" idx="4"/>
            <a:endCxn id="168" idx="0"/>
          </p:cNvCxnSpPr>
          <p:nvPr/>
        </p:nvCxnSpPr>
        <p:spPr>
          <a:xfrm>
            <a:off x="9103910" y="4893908"/>
            <a:ext cx="1048922" cy="4734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9205249" y="5807365"/>
            <a:ext cx="947583" cy="10309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2"/>
            <a:endCxn id="97" idx="6"/>
          </p:cNvCxnSpPr>
          <p:nvPr/>
        </p:nvCxnSpPr>
        <p:spPr>
          <a:xfrm rot="5400000">
            <a:off x="9060399" y="4143006"/>
            <a:ext cx="3760237" cy="219037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9322196" y="8075075"/>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Format Records</a:t>
            </a:r>
          </a:p>
        </p:txBody>
      </p:sp>
      <p:cxnSp>
        <p:nvCxnSpPr>
          <p:cNvPr id="185" name="Straight Arrow Connector 184"/>
          <p:cNvCxnSpPr>
            <a:stCxn id="224" idx="1"/>
            <a:endCxn id="100" idx="6"/>
          </p:cNvCxnSpPr>
          <p:nvPr/>
        </p:nvCxnSpPr>
        <p:spPr>
          <a:xfrm flipH="1">
            <a:off x="8406680" y="9241155"/>
            <a:ext cx="878954" cy="22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5549180" y="904113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Statistics Report</a:t>
            </a:r>
          </a:p>
        </p:txBody>
      </p:sp>
      <p:cxnSp>
        <p:nvCxnSpPr>
          <p:cNvPr id="189" name="Straight Arrow Connector 188"/>
          <p:cNvCxnSpPr>
            <a:stCxn id="100" idx="2"/>
            <a:endCxn id="188" idx="3"/>
          </p:cNvCxnSpPr>
          <p:nvPr/>
        </p:nvCxnSpPr>
        <p:spPr>
          <a:xfrm flipH="1" flipV="1">
            <a:off x="6520730" y="9261157"/>
            <a:ext cx="6858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a:off x="9205249" y="7398348"/>
            <a:ext cx="602722" cy="6767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9" idx="4"/>
            <a:endCxn id="198" idx="0"/>
          </p:cNvCxnSpPr>
          <p:nvPr/>
        </p:nvCxnSpPr>
        <p:spPr>
          <a:xfrm flipH="1">
            <a:off x="8179563" y="4893908"/>
            <a:ext cx="924347" cy="5410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7693788" y="5434967"/>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Definition</a:t>
            </a:r>
          </a:p>
        </p:txBody>
      </p:sp>
      <p:cxnSp>
        <p:nvCxnSpPr>
          <p:cNvPr id="200" name="Straight Arrow Connector 199"/>
          <p:cNvCxnSpPr>
            <a:stCxn id="198" idx="2"/>
            <a:endCxn id="97" idx="0"/>
          </p:cNvCxnSpPr>
          <p:nvPr/>
        </p:nvCxnSpPr>
        <p:spPr>
          <a:xfrm>
            <a:off x="8179563" y="5875022"/>
            <a:ext cx="1025686" cy="963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9285634" y="8881110"/>
            <a:ext cx="104013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225" name="TextBox 224"/>
            <p:cNvSpPr txBox="1"/>
            <p:nvPr/>
          </p:nvSpPr>
          <p:spPr>
            <a:xfrm>
              <a:off x="4387718" y="538489"/>
              <a:ext cx="1359160" cy="571585"/>
            </a:xfrm>
            <a:prstGeom prst="rect">
              <a:avLst/>
            </a:prstGeom>
            <a:noFill/>
          </p:spPr>
          <p:txBody>
            <a:bodyPr wrap="none" rtlCol="0">
              <a:spAutoFit/>
            </a:bodyPr>
            <a:lstStyle/>
            <a:p>
              <a:pPr algn="ctr"/>
              <a:r>
                <a:rPr lang="en-US" sz="1050" b="1" dirty="0">
                  <a:solidFill>
                    <a:prstClr val="black"/>
                  </a:solidFill>
                </a:rPr>
                <a:t>Aggregator</a:t>
              </a:r>
            </a:p>
            <a:p>
              <a:pPr algn="ctr"/>
              <a:r>
                <a:rPr lang="en-US" sz="1050" b="1" dirty="0">
                  <a:solidFill>
                    <a:prstClr val="black"/>
                  </a:solidFill>
                </a:rPr>
                <a:t>Institution</a:t>
              </a:r>
              <a:endParaRPr lang="el-GR" sz="1050" b="1" dirty="0">
                <a:solidFill>
                  <a:prstClr val="black"/>
                </a:solidFill>
              </a:endParaRPr>
            </a:p>
          </p:txBody>
        </p:sp>
      </p:grpSp>
      <p:cxnSp>
        <p:nvCxnSpPr>
          <p:cNvPr id="227" name="Straight Arrow Connector 226"/>
          <p:cNvCxnSpPr>
            <a:stCxn id="184" idx="2"/>
            <a:endCxn id="224" idx="0"/>
          </p:cNvCxnSpPr>
          <p:nvPr/>
        </p:nvCxnSpPr>
        <p:spPr>
          <a:xfrm flipH="1">
            <a:off x="9805699" y="8515130"/>
            <a:ext cx="2272" cy="3659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7743740" y="8040960"/>
            <a:ext cx="1217295"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To Target URI Association Table</a:t>
            </a:r>
          </a:p>
        </p:txBody>
      </p:sp>
      <p:cxnSp>
        <p:nvCxnSpPr>
          <p:cNvPr id="107" name="Straight Arrow Connector 106"/>
          <p:cNvCxnSpPr>
            <a:stCxn id="97" idx="3"/>
            <a:endCxn id="103" idx="0"/>
          </p:cNvCxnSpPr>
          <p:nvPr/>
        </p:nvCxnSpPr>
        <p:spPr>
          <a:xfrm flipH="1">
            <a:off x="8352388" y="7316328"/>
            <a:ext cx="400256" cy="724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4806230" y="8260988"/>
            <a:ext cx="2937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2450393" y="2784760"/>
            <a:ext cx="7820932" cy="3131522"/>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5892080" y="1828800"/>
            <a:ext cx="9715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Analyzer</a:t>
            </a:r>
            <a:endParaRPr lang="el-GR" sz="1050" b="1" dirty="0">
              <a:solidFill>
                <a:prstClr val="black"/>
              </a:solidFill>
            </a:endParaRPr>
          </a:p>
        </p:txBody>
      </p:sp>
      <p:cxnSp>
        <p:nvCxnSpPr>
          <p:cNvPr id="49" name="Straight Arrow Connector 48"/>
          <p:cNvCxnSpPr>
            <a:stCxn id="130" idx="6"/>
            <a:endCxn id="74" idx="2"/>
          </p:cNvCxnSpPr>
          <p:nvPr/>
        </p:nvCxnSpPr>
        <p:spPr>
          <a:xfrm>
            <a:off x="6863630" y="2108835"/>
            <a:ext cx="98298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5" name="Flowchart: Process 134"/>
          <p:cNvSpPr/>
          <p:nvPr/>
        </p:nvSpPr>
        <p:spPr>
          <a:xfrm>
            <a:off x="6621338" y="7315200"/>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Validation Report</a:t>
            </a:r>
          </a:p>
        </p:txBody>
      </p:sp>
      <p:cxnSp>
        <p:nvCxnSpPr>
          <p:cNvPr id="54" name="Straight Connector 53"/>
          <p:cNvCxnSpPr>
            <a:stCxn id="135" idx="2"/>
          </p:cNvCxnSpPr>
          <p:nvPr/>
        </p:nvCxnSpPr>
        <p:spPr>
          <a:xfrm flipH="1">
            <a:off x="7096204" y="7755255"/>
            <a:ext cx="10909" cy="505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a:off x="7592888" y="7118313"/>
            <a:ext cx="972281" cy="4169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6968580" y="2935606"/>
            <a:ext cx="80010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Schema Definition</a:t>
            </a:r>
            <a:endParaRPr lang="el-GR" sz="1050" b="1" dirty="0">
              <a:solidFill>
                <a:prstClr val="black"/>
              </a:solidFill>
            </a:endParaRPr>
          </a:p>
        </p:txBody>
      </p:sp>
      <p:cxnSp>
        <p:nvCxnSpPr>
          <p:cNvPr id="109" name="Straight Arrow Connector 108"/>
          <p:cNvCxnSpPr>
            <a:stCxn id="108" idx="2"/>
            <a:endCxn id="99" idx="0"/>
          </p:cNvCxnSpPr>
          <p:nvPr/>
        </p:nvCxnSpPr>
        <p:spPr>
          <a:xfrm>
            <a:off x="7368630" y="3375661"/>
            <a:ext cx="1735280" cy="9581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8919624" y="2904135"/>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Terminology</a:t>
            </a:r>
            <a:endParaRPr lang="el-GR" sz="1050" b="1" dirty="0">
              <a:solidFill>
                <a:prstClr val="black"/>
              </a:solidFill>
            </a:endParaRPr>
          </a:p>
        </p:txBody>
      </p:sp>
      <p:sp>
        <p:nvSpPr>
          <p:cNvPr id="112" name="Flowchart: Process 111"/>
          <p:cNvSpPr/>
          <p:nvPr/>
        </p:nvSpPr>
        <p:spPr>
          <a:xfrm>
            <a:off x="10135360" y="2918022"/>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Terminology</a:t>
            </a:r>
            <a:endParaRPr lang="el-GR" sz="1050" b="1" dirty="0">
              <a:solidFill>
                <a:prstClr val="black"/>
              </a:solidFill>
            </a:endParaRPr>
          </a:p>
        </p:txBody>
      </p:sp>
      <p:cxnSp>
        <p:nvCxnSpPr>
          <p:cNvPr id="114" name="Straight Arrow Connector 113"/>
          <p:cNvCxnSpPr>
            <a:stCxn id="111" idx="2"/>
            <a:endCxn id="99" idx="0"/>
          </p:cNvCxnSpPr>
          <p:nvPr/>
        </p:nvCxnSpPr>
        <p:spPr>
          <a:xfrm flipH="1">
            <a:off x="9103910" y="3344190"/>
            <a:ext cx="301489" cy="989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2" idx="2"/>
            <a:endCxn id="99" idx="0"/>
          </p:cNvCxnSpPr>
          <p:nvPr/>
        </p:nvCxnSpPr>
        <p:spPr>
          <a:xfrm flipH="1">
            <a:off x="9103910" y="3358077"/>
            <a:ext cx="1517225" cy="9757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8028" y="98792"/>
            <a:ext cx="3908436" cy="3939540"/>
          </a:xfrm>
          <a:prstGeom prst="rect">
            <a:avLst/>
          </a:prstGeom>
          <a:noFill/>
        </p:spPr>
        <p:txBody>
          <a:bodyPr wrap="square" rtlCol="0">
            <a:spAutoFit/>
          </a:bodyPr>
          <a:lstStyle/>
          <a:p>
            <a:r>
              <a:rPr lang="en-US" b="1" dirty="0" smtClean="0">
                <a:solidFill>
                  <a:prstClr val="black"/>
                </a:solidFill>
              </a:rPr>
              <a:t>Target Schema Changes or Aggregator changes mapping Guidelines</a:t>
            </a:r>
          </a:p>
          <a:p>
            <a:endParaRPr lang="en-US" dirty="0">
              <a:solidFill>
                <a:prstClr val="black"/>
              </a:solidFill>
            </a:endParaRPr>
          </a:p>
          <a:p>
            <a:pPr marL="457200" indent="-457200">
              <a:buFontTx/>
              <a:buAutoNum type="arabicPeriod"/>
            </a:pPr>
            <a:r>
              <a:rPr lang="en-US" dirty="0" smtClean="0">
                <a:solidFill>
                  <a:prstClr val="black"/>
                </a:solidFill>
              </a:rPr>
              <a:t>Update the mapping definition</a:t>
            </a:r>
          </a:p>
          <a:p>
            <a:pPr marL="457200" indent="-457200">
              <a:buFontTx/>
              <a:buAutoNum type="arabicPeriod"/>
            </a:pPr>
            <a:endParaRPr lang="en-US" dirty="0" smtClean="0">
              <a:solidFill>
                <a:prstClr val="black"/>
              </a:solidFill>
            </a:endParaRPr>
          </a:p>
          <a:p>
            <a:pPr marL="457200" indent="-457200">
              <a:buFontTx/>
              <a:buAutoNum type="arabicPeriod"/>
            </a:pPr>
            <a:r>
              <a:rPr lang="en-US" dirty="0" smtClean="0">
                <a:solidFill>
                  <a:prstClr val="black"/>
                </a:solidFill>
              </a:rPr>
              <a:t>Retransformation and </a:t>
            </a:r>
            <a:r>
              <a:rPr lang="en-US" dirty="0" err="1" smtClean="0">
                <a:solidFill>
                  <a:prstClr val="black"/>
                </a:solidFill>
              </a:rPr>
              <a:t>reingestion</a:t>
            </a:r>
            <a:r>
              <a:rPr lang="en-US" dirty="0" smtClean="0">
                <a:solidFill>
                  <a:prstClr val="black"/>
                </a:solidFill>
              </a:rPr>
              <a:t> of all source records</a:t>
            </a:r>
            <a:endParaRPr lang="el-GR" dirty="0">
              <a:solidFill>
                <a:prstClr val="black"/>
              </a:solidFill>
            </a:endParaRPr>
          </a:p>
        </p:txBody>
      </p:sp>
      <p:cxnSp>
        <p:nvCxnSpPr>
          <p:cNvPr id="155" name="Elbow Connector 154"/>
          <p:cNvCxnSpPr>
            <a:stCxn id="79" idx="3"/>
            <a:endCxn id="105" idx="0"/>
          </p:cNvCxnSpPr>
          <p:nvPr/>
        </p:nvCxnSpPr>
        <p:spPr>
          <a:xfrm>
            <a:off x="10635530" y="1260158"/>
            <a:ext cx="1400175" cy="165786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543616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p:cNvSpPr/>
          <p:nvPr/>
        </p:nvSpPr>
        <p:spPr>
          <a:xfrm>
            <a:off x="7846610" y="182880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Syntax </a:t>
            </a:r>
            <a:r>
              <a:rPr lang="en-US" sz="1050" b="1" dirty="0" err="1">
                <a:solidFill>
                  <a:prstClr val="black"/>
                </a:solidFill>
              </a:rPr>
              <a:t>Normalizer</a:t>
            </a:r>
            <a:endParaRPr lang="el-GR" sz="1050" b="1" dirty="0">
              <a:solidFill>
                <a:prstClr val="black"/>
              </a:solidFill>
            </a:endParaRPr>
          </a:p>
        </p:txBody>
      </p:sp>
      <p:grpSp>
        <p:nvGrpSpPr>
          <p:cNvPr id="75" name="Group 74"/>
          <p:cNvGrpSpPr/>
          <p:nvPr/>
        </p:nvGrpSpPr>
        <p:grpSpPr>
          <a:xfrm>
            <a:off x="7926620" y="80010"/>
            <a:ext cx="104013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77" name="TextBox 76"/>
            <p:cNvSpPr txBox="1"/>
            <p:nvPr/>
          </p:nvSpPr>
          <p:spPr>
            <a:xfrm>
              <a:off x="4418779" y="538489"/>
              <a:ext cx="1297037" cy="571585"/>
            </a:xfrm>
            <a:prstGeom prst="rect">
              <a:avLst/>
            </a:prstGeom>
            <a:noFill/>
          </p:spPr>
          <p:txBody>
            <a:bodyPr wrap="none" rtlCol="0">
              <a:spAutoFit/>
            </a:bodyPr>
            <a:lstStyle/>
            <a:p>
              <a:pPr algn="ctr"/>
              <a:r>
                <a:rPr lang="en-US" sz="1050" b="1" dirty="0">
                  <a:solidFill>
                    <a:prstClr val="black"/>
                  </a:solidFill>
                </a:rPr>
                <a:t>Provider </a:t>
              </a:r>
            </a:p>
            <a:p>
              <a:pPr algn="ctr"/>
              <a:r>
                <a:rPr lang="en-US" sz="1050" b="1" dirty="0">
                  <a:solidFill>
                    <a:prstClr val="black"/>
                  </a:solidFill>
                </a:rPr>
                <a:t>Institution</a:t>
              </a:r>
              <a:endParaRPr lang="el-GR" sz="1050" b="1" dirty="0">
                <a:solidFill>
                  <a:prstClr val="black"/>
                </a:solidFill>
              </a:endParaRPr>
            </a:p>
          </p:txBody>
        </p:sp>
      </p:grpSp>
      <p:sp>
        <p:nvSpPr>
          <p:cNvPr id="78" name="Flowchart: Process 77"/>
          <p:cNvSpPr/>
          <p:nvPr/>
        </p:nvSpPr>
        <p:spPr>
          <a:xfrm>
            <a:off x="6577880" y="102870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Schema Definition</a:t>
            </a:r>
            <a:endParaRPr lang="el-GR" sz="1050" b="1" dirty="0">
              <a:solidFill>
                <a:prstClr val="black"/>
              </a:solidFill>
            </a:endParaRPr>
          </a:p>
        </p:txBody>
      </p:sp>
      <p:sp>
        <p:nvSpPr>
          <p:cNvPr id="79" name="Flowchart: Process 78"/>
          <p:cNvSpPr/>
          <p:nvPr/>
        </p:nvSpPr>
        <p:spPr>
          <a:xfrm>
            <a:off x="9835430" y="104013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Raw Metadata</a:t>
            </a:r>
            <a:endParaRPr lang="el-GR" sz="1050" b="1" dirty="0">
              <a:solidFill>
                <a:prstClr val="black"/>
              </a:solidFill>
            </a:endParaRPr>
          </a:p>
        </p:txBody>
      </p:sp>
      <p:cxnSp>
        <p:nvCxnSpPr>
          <p:cNvPr id="81" name="Straight Arrow Connector 80"/>
          <p:cNvCxnSpPr>
            <a:stCxn id="76" idx="2"/>
            <a:endCxn id="78" idx="0"/>
          </p:cNvCxnSpPr>
          <p:nvPr/>
        </p:nvCxnSpPr>
        <p:spPr>
          <a:xfrm flipH="1">
            <a:off x="6977930" y="800100"/>
            <a:ext cx="1468755"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8446685" y="800100"/>
            <a:ext cx="1788795"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6977930" y="1468755"/>
            <a:ext cx="1044438"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8871002" y="1480185"/>
            <a:ext cx="1364478"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10749830" y="188894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Syntax Report</a:t>
            </a:r>
            <a:endParaRPr lang="el-GR" sz="1050" b="1" dirty="0">
              <a:solidFill>
                <a:prstClr val="black"/>
              </a:solidFill>
            </a:endParaRPr>
          </a:p>
        </p:txBody>
      </p:sp>
      <p:cxnSp>
        <p:nvCxnSpPr>
          <p:cNvPr id="87" name="Straight Arrow Connector 86"/>
          <p:cNvCxnSpPr>
            <a:stCxn id="74" idx="6"/>
            <a:endCxn id="86" idx="1"/>
          </p:cNvCxnSpPr>
          <p:nvPr/>
        </p:nvCxnSpPr>
        <p:spPr>
          <a:xfrm>
            <a:off x="9046760" y="2108835"/>
            <a:ext cx="1703070" cy="1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8032454" y="2939441"/>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Effective Provider Schema</a:t>
            </a:r>
            <a:endParaRPr lang="el-GR" sz="1050" b="1" dirty="0">
              <a:solidFill>
                <a:prstClr val="black"/>
              </a:solidFill>
            </a:endParaRPr>
          </a:p>
        </p:txBody>
      </p:sp>
      <p:sp>
        <p:nvSpPr>
          <p:cNvPr id="97" name="Oval 96"/>
          <p:cNvSpPr/>
          <p:nvPr/>
        </p:nvSpPr>
        <p:spPr>
          <a:xfrm>
            <a:off x="8565169" y="6838278"/>
            <a:ext cx="128016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Metadata Validator Transformer</a:t>
            </a:r>
            <a:endParaRPr lang="el-GR" sz="1050" b="1" dirty="0">
              <a:solidFill>
                <a:prstClr val="black"/>
              </a:solidFill>
            </a:endParaRPr>
          </a:p>
        </p:txBody>
      </p:sp>
      <p:sp>
        <p:nvSpPr>
          <p:cNvPr id="99" name="Oval 98"/>
          <p:cNvSpPr/>
          <p:nvPr/>
        </p:nvSpPr>
        <p:spPr>
          <a:xfrm>
            <a:off x="8532410" y="4333838"/>
            <a:ext cx="114300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smtClean="0">
                <a:solidFill>
                  <a:prstClr val="black"/>
                </a:solidFill>
              </a:rPr>
              <a:t>Mapper</a:t>
            </a:r>
            <a:endParaRPr lang="el-GR" sz="1050" b="1" dirty="0">
              <a:solidFill>
                <a:prstClr val="black"/>
              </a:solidFill>
            </a:endParaRPr>
          </a:p>
        </p:txBody>
      </p:sp>
      <p:sp>
        <p:nvSpPr>
          <p:cNvPr id="100" name="Oval 99"/>
          <p:cNvSpPr/>
          <p:nvPr/>
        </p:nvSpPr>
        <p:spPr>
          <a:xfrm>
            <a:off x="7206530" y="898398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Analyzer</a:t>
            </a:r>
            <a:endParaRPr lang="el-GR" sz="1050" b="1" dirty="0">
              <a:solidFill>
                <a:prstClr val="black"/>
              </a:solidFill>
            </a:endParaRPr>
          </a:p>
        </p:txBody>
      </p:sp>
      <p:cxnSp>
        <p:nvCxnSpPr>
          <p:cNvPr id="101" name="Straight Arrow Connector 100"/>
          <p:cNvCxnSpPr>
            <a:stCxn id="74" idx="4"/>
            <a:endCxn id="90" idx="0"/>
          </p:cNvCxnSpPr>
          <p:nvPr/>
        </p:nvCxnSpPr>
        <p:spPr>
          <a:xfrm flipH="1">
            <a:off x="8432504" y="2388870"/>
            <a:ext cx="14181" cy="5505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9" idx="0"/>
          </p:cNvCxnSpPr>
          <p:nvPr/>
        </p:nvCxnSpPr>
        <p:spPr>
          <a:xfrm>
            <a:off x="8432504" y="3379496"/>
            <a:ext cx="671406" cy="9543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5" name="Flowchart: Process 104"/>
          <p:cNvSpPr/>
          <p:nvPr/>
        </p:nvSpPr>
        <p:spPr>
          <a:xfrm>
            <a:off x="11549930" y="2918021"/>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Normalized Provider Metadata</a:t>
            </a:r>
            <a:endParaRPr lang="el-GR" sz="1050" b="1" dirty="0">
              <a:solidFill>
                <a:prstClr val="black"/>
              </a:solidFill>
            </a:endParaRPr>
          </a:p>
        </p:txBody>
      </p:sp>
      <p:cxnSp>
        <p:nvCxnSpPr>
          <p:cNvPr id="136" name="Straight Arrow Connector 135"/>
          <p:cNvCxnSpPr>
            <a:stCxn id="74" idx="6"/>
            <a:endCxn id="105" idx="0"/>
          </p:cNvCxnSpPr>
          <p:nvPr/>
        </p:nvCxnSpPr>
        <p:spPr>
          <a:xfrm>
            <a:off x="9046760" y="2108835"/>
            <a:ext cx="2988945" cy="8091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667057" y="536731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Terminology Mapping</a:t>
            </a:r>
          </a:p>
        </p:txBody>
      </p:sp>
      <p:cxnSp>
        <p:nvCxnSpPr>
          <p:cNvPr id="169" name="Straight Arrow Connector 168"/>
          <p:cNvCxnSpPr>
            <a:stCxn id="99" idx="4"/>
            <a:endCxn id="168" idx="0"/>
          </p:cNvCxnSpPr>
          <p:nvPr/>
        </p:nvCxnSpPr>
        <p:spPr>
          <a:xfrm>
            <a:off x="9103910" y="4893908"/>
            <a:ext cx="1048922" cy="4734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9205249" y="5807365"/>
            <a:ext cx="947583" cy="10309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2"/>
            <a:endCxn id="97" idx="6"/>
          </p:cNvCxnSpPr>
          <p:nvPr/>
        </p:nvCxnSpPr>
        <p:spPr>
          <a:xfrm rot="5400000">
            <a:off x="9060399" y="4143006"/>
            <a:ext cx="3760237" cy="219037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9322196" y="8075075"/>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Format Records</a:t>
            </a:r>
          </a:p>
        </p:txBody>
      </p:sp>
      <p:cxnSp>
        <p:nvCxnSpPr>
          <p:cNvPr id="185" name="Straight Arrow Connector 184"/>
          <p:cNvCxnSpPr>
            <a:stCxn id="224" idx="1"/>
            <a:endCxn id="100" idx="6"/>
          </p:cNvCxnSpPr>
          <p:nvPr/>
        </p:nvCxnSpPr>
        <p:spPr>
          <a:xfrm flipH="1">
            <a:off x="8406680" y="9241155"/>
            <a:ext cx="878954" cy="22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5549180" y="904113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Statistics Report</a:t>
            </a:r>
          </a:p>
        </p:txBody>
      </p:sp>
      <p:cxnSp>
        <p:nvCxnSpPr>
          <p:cNvPr id="189" name="Straight Arrow Connector 188"/>
          <p:cNvCxnSpPr>
            <a:stCxn id="100" idx="2"/>
            <a:endCxn id="188" idx="3"/>
          </p:cNvCxnSpPr>
          <p:nvPr/>
        </p:nvCxnSpPr>
        <p:spPr>
          <a:xfrm flipH="1" flipV="1">
            <a:off x="6520730" y="9261157"/>
            <a:ext cx="6858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a:off x="9205249" y="7398348"/>
            <a:ext cx="602722" cy="6767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9" idx="4"/>
            <a:endCxn id="198" idx="0"/>
          </p:cNvCxnSpPr>
          <p:nvPr/>
        </p:nvCxnSpPr>
        <p:spPr>
          <a:xfrm flipH="1">
            <a:off x="8179563" y="4893908"/>
            <a:ext cx="924347" cy="5410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7693788" y="5434967"/>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Definition</a:t>
            </a:r>
          </a:p>
        </p:txBody>
      </p:sp>
      <p:cxnSp>
        <p:nvCxnSpPr>
          <p:cNvPr id="200" name="Straight Arrow Connector 199"/>
          <p:cNvCxnSpPr>
            <a:stCxn id="198" idx="2"/>
            <a:endCxn id="97" idx="0"/>
          </p:cNvCxnSpPr>
          <p:nvPr/>
        </p:nvCxnSpPr>
        <p:spPr>
          <a:xfrm>
            <a:off x="8179563" y="5875022"/>
            <a:ext cx="1025686" cy="963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9285634" y="8881110"/>
            <a:ext cx="104013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225" name="TextBox 224"/>
            <p:cNvSpPr txBox="1"/>
            <p:nvPr/>
          </p:nvSpPr>
          <p:spPr>
            <a:xfrm>
              <a:off x="4387718" y="538489"/>
              <a:ext cx="1359160" cy="571585"/>
            </a:xfrm>
            <a:prstGeom prst="rect">
              <a:avLst/>
            </a:prstGeom>
            <a:noFill/>
          </p:spPr>
          <p:txBody>
            <a:bodyPr wrap="none" rtlCol="0">
              <a:spAutoFit/>
            </a:bodyPr>
            <a:lstStyle/>
            <a:p>
              <a:pPr algn="ctr"/>
              <a:r>
                <a:rPr lang="en-US" sz="1050" b="1" dirty="0">
                  <a:solidFill>
                    <a:prstClr val="black"/>
                  </a:solidFill>
                </a:rPr>
                <a:t>Aggregator</a:t>
              </a:r>
            </a:p>
            <a:p>
              <a:pPr algn="ctr"/>
              <a:r>
                <a:rPr lang="en-US" sz="1050" b="1" dirty="0">
                  <a:solidFill>
                    <a:prstClr val="black"/>
                  </a:solidFill>
                </a:rPr>
                <a:t>Institution</a:t>
              </a:r>
              <a:endParaRPr lang="el-GR" sz="1050" b="1" dirty="0">
                <a:solidFill>
                  <a:prstClr val="black"/>
                </a:solidFill>
              </a:endParaRPr>
            </a:p>
          </p:txBody>
        </p:sp>
      </p:grpSp>
      <p:cxnSp>
        <p:nvCxnSpPr>
          <p:cNvPr id="227" name="Straight Arrow Connector 226"/>
          <p:cNvCxnSpPr>
            <a:stCxn id="184" idx="2"/>
            <a:endCxn id="224" idx="0"/>
          </p:cNvCxnSpPr>
          <p:nvPr/>
        </p:nvCxnSpPr>
        <p:spPr>
          <a:xfrm flipH="1">
            <a:off x="9805699" y="8515130"/>
            <a:ext cx="2272" cy="3659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7743740" y="8040960"/>
            <a:ext cx="1217295"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To Target URI Association Table</a:t>
            </a:r>
          </a:p>
        </p:txBody>
      </p:sp>
      <p:cxnSp>
        <p:nvCxnSpPr>
          <p:cNvPr id="107" name="Straight Arrow Connector 106"/>
          <p:cNvCxnSpPr>
            <a:stCxn id="97" idx="3"/>
            <a:endCxn id="103" idx="0"/>
          </p:cNvCxnSpPr>
          <p:nvPr/>
        </p:nvCxnSpPr>
        <p:spPr>
          <a:xfrm flipH="1">
            <a:off x="8352388" y="7316328"/>
            <a:ext cx="400256" cy="724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4806230" y="8260988"/>
            <a:ext cx="2937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2450393" y="2784760"/>
            <a:ext cx="7820932" cy="3131522"/>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5892080" y="1828800"/>
            <a:ext cx="9715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Analyzer</a:t>
            </a:r>
            <a:endParaRPr lang="el-GR" sz="1050" b="1" dirty="0">
              <a:solidFill>
                <a:prstClr val="black"/>
              </a:solidFill>
            </a:endParaRPr>
          </a:p>
        </p:txBody>
      </p:sp>
      <p:cxnSp>
        <p:nvCxnSpPr>
          <p:cNvPr id="49" name="Straight Arrow Connector 48"/>
          <p:cNvCxnSpPr>
            <a:stCxn id="130" idx="6"/>
            <a:endCxn id="74" idx="2"/>
          </p:cNvCxnSpPr>
          <p:nvPr/>
        </p:nvCxnSpPr>
        <p:spPr>
          <a:xfrm>
            <a:off x="6863630" y="2108835"/>
            <a:ext cx="98298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5" name="Flowchart: Process 134"/>
          <p:cNvSpPr/>
          <p:nvPr/>
        </p:nvSpPr>
        <p:spPr>
          <a:xfrm>
            <a:off x="6621338" y="7315200"/>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Validation Report</a:t>
            </a:r>
          </a:p>
        </p:txBody>
      </p:sp>
      <p:cxnSp>
        <p:nvCxnSpPr>
          <p:cNvPr id="54" name="Straight Connector 53"/>
          <p:cNvCxnSpPr>
            <a:stCxn id="135" idx="2"/>
          </p:cNvCxnSpPr>
          <p:nvPr/>
        </p:nvCxnSpPr>
        <p:spPr>
          <a:xfrm flipH="1">
            <a:off x="7096204" y="7755255"/>
            <a:ext cx="10909" cy="505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a:off x="7592888" y="7118313"/>
            <a:ext cx="972281" cy="4169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6968580" y="2935606"/>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Schema Definition</a:t>
            </a:r>
            <a:endParaRPr lang="el-GR" sz="1050" b="1" dirty="0">
              <a:solidFill>
                <a:prstClr val="black"/>
              </a:solidFill>
            </a:endParaRPr>
          </a:p>
        </p:txBody>
      </p:sp>
      <p:cxnSp>
        <p:nvCxnSpPr>
          <p:cNvPr id="109" name="Straight Arrow Connector 108"/>
          <p:cNvCxnSpPr>
            <a:stCxn id="108" idx="2"/>
            <a:endCxn id="99" idx="0"/>
          </p:cNvCxnSpPr>
          <p:nvPr/>
        </p:nvCxnSpPr>
        <p:spPr>
          <a:xfrm>
            <a:off x="7368630" y="3375661"/>
            <a:ext cx="1735280" cy="9581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8919624" y="2904135"/>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Terminology</a:t>
            </a:r>
            <a:endParaRPr lang="el-GR" sz="1050" b="1" dirty="0">
              <a:solidFill>
                <a:prstClr val="black"/>
              </a:solidFill>
            </a:endParaRPr>
          </a:p>
        </p:txBody>
      </p:sp>
      <p:sp>
        <p:nvSpPr>
          <p:cNvPr id="112" name="Flowchart: Process 111"/>
          <p:cNvSpPr/>
          <p:nvPr/>
        </p:nvSpPr>
        <p:spPr>
          <a:xfrm>
            <a:off x="10135360" y="2918022"/>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Terminology</a:t>
            </a:r>
            <a:endParaRPr lang="el-GR" sz="1050" b="1" dirty="0">
              <a:solidFill>
                <a:prstClr val="black"/>
              </a:solidFill>
            </a:endParaRPr>
          </a:p>
        </p:txBody>
      </p:sp>
      <p:cxnSp>
        <p:nvCxnSpPr>
          <p:cNvPr id="114" name="Straight Arrow Connector 113"/>
          <p:cNvCxnSpPr>
            <a:stCxn id="111" idx="2"/>
            <a:endCxn id="99" idx="0"/>
          </p:cNvCxnSpPr>
          <p:nvPr/>
        </p:nvCxnSpPr>
        <p:spPr>
          <a:xfrm flipH="1">
            <a:off x="9103910" y="3344190"/>
            <a:ext cx="301489" cy="989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2" idx="2"/>
            <a:endCxn id="99" idx="0"/>
          </p:cNvCxnSpPr>
          <p:nvPr/>
        </p:nvCxnSpPr>
        <p:spPr>
          <a:xfrm flipH="1">
            <a:off x="9103910" y="3358077"/>
            <a:ext cx="1517225" cy="9757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8028" y="98792"/>
            <a:ext cx="3908436" cy="3170099"/>
          </a:xfrm>
          <a:prstGeom prst="rect">
            <a:avLst/>
          </a:prstGeom>
          <a:noFill/>
        </p:spPr>
        <p:txBody>
          <a:bodyPr wrap="square" rtlCol="0">
            <a:spAutoFit/>
          </a:bodyPr>
          <a:lstStyle/>
          <a:p>
            <a:r>
              <a:rPr lang="en-US" b="1" dirty="0" smtClean="0">
                <a:solidFill>
                  <a:prstClr val="black"/>
                </a:solidFill>
              </a:rPr>
              <a:t>Aggregator Changes URI Policy</a:t>
            </a:r>
          </a:p>
          <a:p>
            <a:endParaRPr lang="en-US" dirty="0">
              <a:solidFill>
                <a:prstClr val="black"/>
              </a:solidFill>
            </a:endParaRPr>
          </a:p>
          <a:p>
            <a:pPr marL="457200" indent="-457200">
              <a:buFontTx/>
              <a:buAutoNum type="arabicPeriod"/>
            </a:pPr>
            <a:r>
              <a:rPr lang="en-US" dirty="0" smtClean="0">
                <a:solidFill>
                  <a:prstClr val="black"/>
                </a:solidFill>
              </a:rPr>
              <a:t>Updates the mapping file</a:t>
            </a:r>
          </a:p>
          <a:p>
            <a:pPr marL="457200" indent="-457200">
              <a:buFontTx/>
              <a:buAutoNum type="arabicPeriod"/>
            </a:pPr>
            <a:endParaRPr lang="en-US" dirty="0" smtClean="0">
              <a:solidFill>
                <a:prstClr val="black"/>
              </a:solidFill>
            </a:endParaRPr>
          </a:p>
          <a:p>
            <a:pPr marL="457200" indent="-457200">
              <a:buFontTx/>
              <a:buAutoNum type="arabicPeriod"/>
            </a:pPr>
            <a:r>
              <a:rPr lang="en-US" dirty="0" smtClean="0">
                <a:solidFill>
                  <a:prstClr val="black"/>
                </a:solidFill>
              </a:rPr>
              <a:t>Retransformation and </a:t>
            </a:r>
            <a:r>
              <a:rPr lang="en-US" dirty="0" err="1" smtClean="0">
                <a:solidFill>
                  <a:prstClr val="black"/>
                </a:solidFill>
              </a:rPr>
              <a:t>reingestion</a:t>
            </a:r>
            <a:r>
              <a:rPr lang="en-US" dirty="0" smtClean="0">
                <a:solidFill>
                  <a:prstClr val="black"/>
                </a:solidFill>
              </a:rPr>
              <a:t> of source records</a:t>
            </a:r>
            <a:endParaRPr lang="el-GR" dirty="0">
              <a:solidFill>
                <a:prstClr val="black"/>
              </a:solidFill>
            </a:endParaRPr>
          </a:p>
        </p:txBody>
      </p:sp>
      <p:cxnSp>
        <p:nvCxnSpPr>
          <p:cNvPr id="155" name="Elbow Connector 154"/>
          <p:cNvCxnSpPr>
            <a:stCxn id="79" idx="3"/>
            <a:endCxn id="105" idx="0"/>
          </p:cNvCxnSpPr>
          <p:nvPr/>
        </p:nvCxnSpPr>
        <p:spPr>
          <a:xfrm>
            <a:off x="10635530" y="1260158"/>
            <a:ext cx="1400175" cy="165786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085813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p:cNvSpPr/>
          <p:nvPr/>
        </p:nvSpPr>
        <p:spPr>
          <a:xfrm>
            <a:off x="7846610" y="182880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Syntax </a:t>
            </a:r>
            <a:r>
              <a:rPr lang="en-US" sz="1050" b="1" dirty="0" err="1">
                <a:solidFill>
                  <a:prstClr val="black"/>
                </a:solidFill>
              </a:rPr>
              <a:t>Normalizer</a:t>
            </a:r>
            <a:endParaRPr lang="el-GR" sz="1050" b="1" dirty="0">
              <a:solidFill>
                <a:prstClr val="black"/>
              </a:solidFill>
            </a:endParaRPr>
          </a:p>
        </p:txBody>
      </p:sp>
      <p:grpSp>
        <p:nvGrpSpPr>
          <p:cNvPr id="75" name="Group 74"/>
          <p:cNvGrpSpPr/>
          <p:nvPr/>
        </p:nvGrpSpPr>
        <p:grpSpPr>
          <a:xfrm>
            <a:off x="7926620" y="80010"/>
            <a:ext cx="104013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77" name="TextBox 76"/>
            <p:cNvSpPr txBox="1"/>
            <p:nvPr/>
          </p:nvSpPr>
          <p:spPr>
            <a:xfrm>
              <a:off x="4418779" y="538489"/>
              <a:ext cx="1297037" cy="571585"/>
            </a:xfrm>
            <a:prstGeom prst="rect">
              <a:avLst/>
            </a:prstGeom>
            <a:noFill/>
          </p:spPr>
          <p:txBody>
            <a:bodyPr wrap="none" rtlCol="0">
              <a:spAutoFit/>
            </a:bodyPr>
            <a:lstStyle/>
            <a:p>
              <a:pPr algn="ctr"/>
              <a:r>
                <a:rPr lang="en-US" sz="1050" b="1" dirty="0">
                  <a:solidFill>
                    <a:prstClr val="black"/>
                  </a:solidFill>
                </a:rPr>
                <a:t>Provider </a:t>
              </a:r>
            </a:p>
            <a:p>
              <a:pPr algn="ctr"/>
              <a:r>
                <a:rPr lang="en-US" sz="1050" b="1" dirty="0">
                  <a:solidFill>
                    <a:prstClr val="black"/>
                  </a:solidFill>
                </a:rPr>
                <a:t>Institution</a:t>
              </a:r>
              <a:endParaRPr lang="el-GR" sz="1050" b="1" dirty="0">
                <a:solidFill>
                  <a:prstClr val="black"/>
                </a:solidFill>
              </a:endParaRPr>
            </a:p>
          </p:txBody>
        </p:sp>
      </p:grpSp>
      <p:sp>
        <p:nvSpPr>
          <p:cNvPr id="78" name="Flowchart: Process 77"/>
          <p:cNvSpPr/>
          <p:nvPr/>
        </p:nvSpPr>
        <p:spPr>
          <a:xfrm>
            <a:off x="6577880" y="102870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Schema Definition</a:t>
            </a:r>
            <a:endParaRPr lang="el-GR" sz="1050" b="1" dirty="0">
              <a:solidFill>
                <a:prstClr val="black"/>
              </a:solidFill>
            </a:endParaRPr>
          </a:p>
        </p:txBody>
      </p:sp>
      <p:sp>
        <p:nvSpPr>
          <p:cNvPr id="79" name="Flowchart: Process 78"/>
          <p:cNvSpPr/>
          <p:nvPr/>
        </p:nvSpPr>
        <p:spPr>
          <a:xfrm>
            <a:off x="9835430" y="104013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Raw Metadata</a:t>
            </a:r>
            <a:endParaRPr lang="el-GR" sz="1050" b="1" dirty="0">
              <a:solidFill>
                <a:prstClr val="black"/>
              </a:solidFill>
            </a:endParaRPr>
          </a:p>
        </p:txBody>
      </p:sp>
      <p:cxnSp>
        <p:nvCxnSpPr>
          <p:cNvPr id="81" name="Straight Arrow Connector 80"/>
          <p:cNvCxnSpPr>
            <a:stCxn id="76" idx="2"/>
            <a:endCxn id="78" idx="0"/>
          </p:cNvCxnSpPr>
          <p:nvPr/>
        </p:nvCxnSpPr>
        <p:spPr>
          <a:xfrm flipH="1">
            <a:off x="6977930" y="800100"/>
            <a:ext cx="1468755"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8446685" y="800100"/>
            <a:ext cx="1788795"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6977930" y="1468755"/>
            <a:ext cx="1044438"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8871002" y="1480185"/>
            <a:ext cx="1364478"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10749830" y="1888940"/>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Syntax Report</a:t>
            </a:r>
            <a:endParaRPr lang="el-GR" sz="1050" b="1" dirty="0">
              <a:solidFill>
                <a:prstClr val="black"/>
              </a:solidFill>
            </a:endParaRPr>
          </a:p>
        </p:txBody>
      </p:sp>
      <p:cxnSp>
        <p:nvCxnSpPr>
          <p:cNvPr id="87" name="Straight Arrow Connector 86"/>
          <p:cNvCxnSpPr>
            <a:stCxn id="74" idx="6"/>
            <a:endCxn id="86" idx="1"/>
          </p:cNvCxnSpPr>
          <p:nvPr/>
        </p:nvCxnSpPr>
        <p:spPr>
          <a:xfrm>
            <a:off x="9046760" y="2108835"/>
            <a:ext cx="1703070" cy="1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8032454" y="2939441"/>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Effective Provider Schema</a:t>
            </a:r>
            <a:endParaRPr lang="el-GR" sz="1050" b="1" dirty="0">
              <a:solidFill>
                <a:prstClr val="black"/>
              </a:solidFill>
            </a:endParaRPr>
          </a:p>
        </p:txBody>
      </p:sp>
      <p:sp>
        <p:nvSpPr>
          <p:cNvPr id="97" name="Oval 96"/>
          <p:cNvSpPr/>
          <p:nvPr/>
        </p:nvSpPr>
        <p:spPr>
          <a:xfrm>
            <a:off x="8565169" y="6838278"/>
            <a:ext cx="1280160" cy="5600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Metadata Validator Transformer</a:t>
            </a:r>
            <a:endParaRPr lang="el-GR" sz="1050" b="1" dirty="0">
              <a:solidFill>
                <a:prstClr val="black"/>
              </a:solidFill>
            </a:endParaRPr>
          </a:p>
        </p:txBody>
      </p:sp>
      <p:sp>
        <p:nvSpPr>
          <p:cNvPr id="99" name="Oval 98"/>
          <p:cNvSpPr/>
          <p:nvPr/>
        </p:nvSpPr>
        <p:spPr>
          <a:xfrm>
            <a:off x="8532410" y="4333838"/>
            <a:ext cx="1143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smtClean="0">
                <a:solidFill>
                  <a:prstClr val="black"/>
                </a:solidFill>
              </a:rPr>
              <a:t>Mapper</a:t>
            </a:r>
            <a:endParaRPr lang="el-GR" sz="1050" b="1" dirty="0">
              <a:solidFill>
                <a:prstClr val="black"/>
              </a:solidFill>
            </a:endParaRPr>
          </a:p>
        </p:txBody>
      </p:sp>
      <p:sp>
        <p:nvSpPr>
          <p:cNvPr id="100" name="Oval 99"/>
          <p:cNvSpPr/>
          <p:nvPr/>
        </p:nvSpPr>
        <p:spPr>
          <a:xfrm>
            <a:off x="7206530" y="8983980"/>
            <a:ext cx="12001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Analyzer</a:t>
            </a:r>
            <a:endParaRPr lang="el-GR" sz="1050" b="1" dirty="0">
              <a:solidFill>
                <a:prstClr val="black"/>
              </a:solidFill>
            </a:endParaRPr>
          </a:p>
        </p:txBody>
      </p:sp>
      <p:cxnSp>
        <p:nvCxnSpPr>
          <p:cNvPr id="101" name="Straight Arrow Connector 100"/>
          <p:cNvCxnSpPr>
            <a:stCxn id="74" idx="4"/>
            <a:endCxn id="90" idx="0"/>
          </p:cNvCxnSpPr>
          <p:nvPr/>
        </p:nvCxnSpPr>
        <p:spPr>
          <a:xfrm flipH="1">
            <a:off x="8432504" y="2388870"/>
            <a:ext cx="14181" cy="5505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9" idx="0"/>
          </p:cNvCxnSpPr>
          <p:nvPr/>
        </p:nvCxnSpPr>
        <p:spPr>
          <a:xfrm>
            <a:off x="8432504" y="3379496"/>
            <a:ext cx="671406" cy="9543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5" name="Flowchart: Process 104"/>
          <p:cNvSpPr/>
          <p:nvPr/>
        </p:nvSpPr>
        <p:spPr>
          <a:xfrm>
            <a:off x="11549930" y="2918021"/>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Normalized Provider Metadata</a:t>
            </a:r>
            <a:endParaRPr lang="el-GR" sz="1050" b="1" dirty="0">
              <a:solidFill>
                <a:prstClr val="black"/>
              </a:solidFill>
            </a:endParaRPr>
          </a:p>
        </p:txBody>
      </p:sp>
      <p:cxnSp>
        <p:nvCxnSpPr>
          <p:cNvPr id="136" name="Straight Arrow Connector 135"/>
          <p:cNvCxnSpPr>
            <a:stCxn id="74" idx="6"/>
            <a:endCxn id="105" idx="0"/>
          </p:cNvCxnSpPr>
          <p:nvPr/>
        </p:nvCxnSpPr>
        <p:spPr>
          <a:xfrm>
            <a:off x="9046760" y="2108835"/>
            <a:ext cx="2988945" cy="8091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667057" y="5367310"/>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Terminology Mapping</a:t>
            </a:r>
          </a:p>
        </p:txBody>
      </p:sp>
      <p:cxnSp>
        <p:nvCxnSpPr>
          <p:cNvPr id="169" name="Straight Arrow Connector 168"/>
          <p:cNvCxnSpPr>
            <a:stCxn id="99" idx="4"/>
            <a:endCxn id="168" idx="0"/>
          </p:cNvCxnSpPr>
          <p:nvPr/>
        </p:nvCxnSpPr>
        <p:spPr>
          <a:xfrm>
            <a:off x="9103910" y="4893908"/>
            <a:ext cx="1048922" cy="4734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9205249" y="5807365"/>
            <a:ext cx="947583" cy="10309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2"/>
            <a:endCxn id="97" idx="6"/>
          </p:cNvCxnSpPr>
          <p:nvPr/>
        </p:nvCxnSpPr>
        <p:spPr>
          <a:xfrm rot="5400000">
            <a:off x="9060399" y="4143006"/>
            <a:ext cx="3760237" cy="219037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9322196" y="8075075"/>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Format Records</a:t>
            </a:r>
          </a:p>
        </p:txBody>
      </p:sp>
      <p:cxnSp>
        <p:nvCxnSpPr>
          <p:cNvPr id="185" name="Straight Arrow Connector 184"/>
          <p:cNvCxnSpPr>
            <a:stCxn id="224" idx="1"/>
            <a:endCxn id="100" idx="6"/>
          </p:cNvCxnSpPr>
          <p:nvPr/>
        </p:nvCxnSpPr>
        <p:spPr>
          <a:xfrm flipH="1">
            <a:off x="8406680" y="9241155"/>
            <a:ext cx="878954" cy="22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5549180" y="9041130"/>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Statistics Report</a:t>
            </a:r>
          </a:p>
        </p:txBody>
      </p:sp>
      <p:cxnSp>
        <p:nvCxnSpPr>
          <p:cNvPr id="189" name="Straight Arrow Connector 188"/>
          <p:cNvCxnSpPr>
            <a:stCxn id="100" idx="2"/>
            <a:endCxn id="188" idx="3"/>
          </p:cNvCxnSpPr>
          <p:nvPr/>
        </p:nvCxnSpPr>
        <p:spPr>
          <a:xfrm flipH="1" flipV="1">
            <a:off x="6520730" y="9261157"/>
            <a:ext cx="6858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a:off x="9205249" y="7398348"/>
            <a:ext cx="602722" cy="6767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9" idx="4"/>
            <a:endCxn id="198" idx="0"/>
          </p:cNvCxnSpPr>
          <p:nvPr/>
        </p:nvCxnSpPr>
        <p:spPr>
          <a:xfrm flipH="1">
            <a:off x="8179563" y="4893908"/>
            <a:ext cx="924347" cy="5410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7693788" y="5434967"/>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Definition</a:t>
            </a:r>
          </a:p>
        </p:txBody>
      </p:sp>
      <p:cxnSp>
        <p:nvCxnSpPr>
          <p:cNvPr id="200" name="Straight Arrow Connector 199"/>
          <p:cNvCxnSpPr>
            <a:stCxn id="198" idx="2"/>
            <a:endCxn id="97" idx="0"/>
          </p:cNvCxnSpPr>
          <p:nvPr/>
        </p:nvCxnSpPr>
        <p:spPr>
          <a:xfrm>
            <a:off x="8179563" y="5875022"/>
            <a:ext cx="1025686" cy="9632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9285634" y="8881110"/>
            <a:ext cx="104013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75">
                <a:solidFill>
                  <a:prstClr val="white"/>
                </a:solidFill>
              </a:endParaRPr>
            </a:p>
          </p:txBody>
        </p:sp>
        <p:sp>
          <p:nvSpPr>
            <p:cNvPr id="225" name="TextBox 224"/>
            <p:cNvSpPr txBox="1"/>
            <p:nvPr/>
          </p:nvSpPr>
          <p:spPr>
            <a:xfrm>
              <a:off x="4387718" y="538489"/>
              <a:ext cx="1359160" cy="571585"/>
            </a:xfrm>
            <a:prstGeom prst="rect">
              <a:avLst/>
            </a:prstGeom>
            <a:noFill/>
          </p:spPr>
          <p:txBody>
            <a:bodyPr wrap="none" rtlCol="0">
              <a:spAutoFit/>
            </a:bodyPr>
            <a:lstStyle/>
            <a:p>
              <a:pPr algn="ctr"/>
              <a:r>
                <a:rPr lang="en-US" sz="1050" b="1" dirty="0">
                  <a:solidFill>
                    <a:prstClr val="black"/>
                  </a:solidFill>
                </a:rPr>
                <a:t>Aggregator</a:t>
              </a:r>
            </a:p>
            <a:p>
              <a:pPr algn="ctr"/>
              <a:r>
                <a:rPr lang="en-US" sz="1050" b="1" dirty="0">
                  <a:solidFill>
                    <a:prstClr val="black"/>
                  </a:solidFill>
                </a:rPr>
                <a:t>Institution</a:t>
              </a:r>
              <a:endParaRPr lang="el-GR" sz="1050" b="1" dirty="0">
                <a:solidFill>
                  <a:prstClr val="black"/>
                </a:solidFill>
              </a:endParaRPr>
            </a:p>
          </p:txBody>
        </p:sp>
      </p:grpSp>
      <p:cxnSp>
        <p:nvCxnSpPr>
          <p:cNvPr id="227" name="Straight Arrow Connector 226"/>
          <p:cNvCxnSpPr>
            <a:stCxn id="184" idx="2"/>
            <a:endCxn id="224" idx="0"/>
          </p:cNvCxnSpPr>
          <p:nvPr/>
        </p:nvCxnSpPr>
        <p:spPr>
          <a:xfrm flipH="1">
            <a:off x="9805699" y="8515130"/>
            <a:ext cx="2272" cy="3659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7743740" y="8040960"/>
            <a:ext cx="1217295"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To Target URI Association Table</a:t>
            </a:r>
          </a:p>
        </p:txBody>
      </p:sp>
      <p:cxnSp>
        <p:nvCxnSpPr>
          <p:cNvPr id="107" name="Straight Arrow Connector 106"/>
          <p:cNvCxnSpPr>
            <a:stCxn id="97" idx="3"/>
            <a:endCxn id="103" idx="0"/>
          </p:cNvCxnSpPr>
          <p:nvPr/>
        </p:nvCxnSpPr>
        <p:spPr>
          <a:xfrm flipH="1">
            <a:off x="8352388" y="7316328"/>
            <a:ext cx="400256" cy="724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4806230" y="8260988"/>
            <a:ext cx="2937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2450393" y="2784760"/>
            <a:ext cx="7820932" cy="3131522"/>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5892080" y="1828800"/>
            <a:ext cx="97155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Source Analyzer</a:t>
            </a:r>
            <a:endParaRPr lang="el-GR" sz="1050" b="1" dirty="0">
              <a:solidFill>
                <a:prstClr val="black"/>
              </a:solidFill>
            </a:endParaRPr>
          </a:p>
        </p:txBody>
      </p:sp>
      <p:cxnSp>
        <p:nvCxnSpPr>
          <p:cNvPr id="49" name="Straight Arrow Connector 48"/>
          <p:cNvCxnSpPr>
            <a:stCxn id="130" idx="6"/>
            <a:endCxn id="74" idx="2"/>
          </p:cNvCxnSpPr>
          <p:nvPr/>
        </p:nvCxnSpPr>
        <p:spPr>
          <a:xfrm>
            <a:off x="6863630" y="2108835"/>
            <a:ext cx="98298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5" name="Flowchart: Process 134"/>
          <p:cNvSpPr/>
          <p:nvPr/>
        </p:nvSpPr>
        <p:spPr>
          <a:xfrm>
            <a:off x="6621338" y="7315200"/>
            <a:ext cx="971550" cy="440055"/>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Mapping Validation Report</a:t>
            </a:r>
          </a:p>
        </p:txBody>
      </p:sp>
      <p:cxnSp>
        <p:nvCxnSpPr>
          <p:cNvPr id="54" name="Straight Connector 53"/>
          <p:cNvCxnSpPr>
            <a:stCxn id="135" idx="2"/>
          </p:cNvCxnSpPr>
          <p:nvPr/>
        </p:nvCxnSpPr>
        <p:spPr>
          <a:xfrm flipH="1">
            <a:off x="7096204" y="7755255"/>
            <a:ext cx="10909" cy="5057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a:off x="7592888" y="7118313"/>
            <a:ext cx="972281" cy="4169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6968580" y="2935606"/>
            <a:ext cx="8001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Target Schema Definition</a:t>
            </a:r>
            <a:endParaRPr lang="el-GR" sz="1050" b="1" dirty="0">
              <a:solidFill>
                <a:prstClr val="black"/>
              </a:solidFill>
            </a:endParaRPr>
          </a:p>
        </p:txBody>
      </p:sp>
      <p:cxnSp>
        <p:nvCxnSpPr>
          <p:cNvPr id="109" name="Straight Arrow Connector 108"/>
          <p:cNvCxnSpPr>
            <a:stCxn id="108" idx="2"/>
            <a:endCxn id="99" idx="0"/>
          </p:cNvCxnSpPr>
          <p:nvPr/>
        </p:nvCxnSpPr>
        <p:spPr>
          <a:xfrm>
            <a:off x="7368630" y="3375661"/>
            <a:ext cx="1735280" cy="9581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8919624" y="2904135"/>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Provider Terminology</a:t>
            </a:r>
            <a:endParaRPr lang="el-GR" sz="1050" b="1" dirty="0">
              <a:solidFill>
                <a:prstClr val="black"/>
              </a:solidFill>
            </a:endParaRPr>
          </a:p>
        </p:txBody>
      </p:sp>
      <p:sp>
        <p:nvSpPr>
          <p:cNvPr id="112" name="Flowchart: Process 111"/>
          <p:cNvSpPr/>
          <p:nvPr/>
        </p:nvSpPr>
        <p:spPr>
          <a:xfrm>
            <a:off x="10135360" y="2918022"/>
            <a:ext cx="97155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sz="1050" b="1" dirty="0">
                <a:solidFill>
                  <a:prstClr val="black"/>
                </a:solidFill>
              </a:rPr>
              <a:t>Aggregator Terminology</a:t>
            </a:r>
            <a:endParaRPr lang="el-GR" sz="1050" b="1" dirty="0">
              <a:solidFill>
                <a:prstClr val="black"/>
              </a:solidFill>
            </a:endParaRPr>
          </a:p>
        </p:txBody>
      </p:sp>
      <p:cxnSp>
        <p:nvCxnSpPr>
          <p:cNvPr id="114" name="Straight Arrow Connector 113"/>
          <p:cNvCxnSpPr>
            <a:stCxn id="111" idx="2"/>
            <a:endCxn id="99" idx="0"/>
          </p:cNvCxnSpPr>
          <p:nvPr/>
        </p:nvCxnSpPr>
        <p:spPr>
          <a:xfrm flipH="1">
            <a:off x="9103910" y="3344190"/>
            <a:ext cx="301489" cy="989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2" idx="2"/>
            <a:endCxn id="99" idx="0"/>
          </p:cNvCxnSpPr>
          <p:nvPr/>
        </p:nvCxnSpPr>
        <p:spPr>
          <a:xfrm flipH="1">
            <a:off x="9103910" y="3358077"/>
            <a:ext cx="1517225" cy="9757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8028" y="98792"/>
            <a:ext cx="3908436" cy="2400657"/>
          </a:xfrm>
          <a:prstGeom prst="rect">
            <a:avLst/>
          </a:prstGeom>
          <a:noFill/>
        </p:spPr>
        <p:txBody>
          <a:bodyPr wrap="square" rtlCol="0">
            <a:spAutoFit/>
          </a:bodyPr>
          <a:lstStyle/>
          <a:p>
            <a:r>
              <a:rPr lang="en-US" b="1" dirty="0" smtClean="0">
                <a:solidFill>
                  <a:prstClr val="black"/>
                </a:solidFill>
              </a:rPr>
              <a:t>Source target terminology mapping changes</a:t>
            </a:r>
          </a:p>
          <a:p>
            <a:endParaRPr lang="en-US" dirty="0">
              <a:solidFill>
                <a:prstClr val="black"/>
              </a:solidFill>
            </a:endParaRPr>
          </a:p>
          <a:p>
            <a:r>
              <a:rPr lang="en-US" dirty="0" smtClean="0">
                <a:solidFill>
                  <a:prstClr val="black"/>
                </a:solidFill>
              </a:rPr>
              <a:t>1. Retransformation and </a:t>
            </a:r>
            <a:r>
              <a:rPr lang="en-US" dirty="0" err="1" smtClean="0">
                <a:solidFill>
                  <a:prstClr val="black"/>
                </a:solidFill>
              </a:rPr>
              <a:t>reingestion</a:t>
            </a:r>
            <a:r>
              <a:rPr lang="en-US" dirty="0" smtClean="0">
                <a:solidFill>
                  <a:prstClr val="black"/>
                </a:solidFill>
              </a:rPr>
              <a:t> of source records</a:t>
            </a:r>
            <a:endParaRPr lang="el-GR" dirty="0">
              <a:solidFill>
                <a:prstClr val="black"/>
              </a:solidFill>
            </a:endParaRPr>
          </a:p>
        </p:txBody>
      </p:sp>
      <p:cxnSp>
        <p:nvCxnSpPr>
          <p:cNvPr id="155" name="Elbow Connector 154"/>
          <p:cNvCxnSpPr>
            <a:stCxn id="79" idx="3"/>
            <a:endCxn id="105" idx="0"/>
          </p:cNvCxnSpPr>
          <p:nvPr/>
        </p:nvCxnSpPr>
        <p:spPr>
          <a:xfrm>
            <a:off x="10635530" y="1260158"/>
            <a:ext cx="1400175" cy="165786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46731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ctrTitle"/>
          </p:nvPr>
        </p:nvSpPr>
        <p:spPr>
          <a:xfrm>
            <a:off x="-51117" y="2280322"/>
            <a:ext cx="11290855" cy="1814601"/>
          </a:xfrm>
          <a:ln>
            <a:solidFill>
              <a:srgbClr val="4BACC6"/>
            </a:solidFill>
          </a:ln>
        </p:spPr>
        <p:txBody>
          <a:bodyPr/>
          <a:lstStyle/>
          <a:p>
            <a:pPr eaLnBrk="1" hangingPunct="1"/>
            <a:r>
              <a:rPr lang="en-US" sz="5600" b="1" dirty="0">
                <a:solidFill>
                  <a:srgbClr val="000000"/>
                </a:solidFill>
              </a:rPr>
              <a:t>  </a:t>
            </a:r>
            <a:r>
              <a:rPr lang="en-US" sz="6200" b="1" dirty="0">
                <a:solidFill>
                  <a:srgbClr val="000000"/>
                </a:solidFill>
              </a:rPr>
              <a:t>Process Model</a:t>
            </a:r>
            <a:endParaRPr lang="el-GR" sz="3900" spc="420" dirty="0">
              <a:solidFill>
                <a:srgbClr val="000000"/>
              </a:solidFill>
            </a:endParaRPr>
          </a:p>
        </p:txBody>
      </p:sp>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38</a:t>
            </a:fld>
            <a:endParaRPr lang="el-GR">
              <a:solidFill>
                <a:srgbClr val="FFFFFF"/>
              </a:solidFill>
            </a:endParaRPr>
          </a:p>
        </p:txBody>
      </p:sp>
      <p:sp>
        <p:nvSpPr>
          <p:cNvPr id="4" name="Title 1"/>
          <p:cNvSpPr txBox="1">
            <a:spLocks/>
          </p:cNvSpPr>
          <p:nvPr/>
        </p:nvSpPr>
        <p:spPr bwMode="auto">
          <a:xfrm>
            <a:off x="1965110" y="4094923"/>
            <a:ext cx="10887609" cy="1713791"/>
          </a:xfrm>
          <a:prstGeom prst="rect">
            <a:avLst/>
          </a:prstGeom>
          <a:solidFill>
            <a:srgbClr val="FFFFEB"/>
          </a:solidFill>
          <a:ln w="9525">
            <a:solidFill>
              <a:srgbClr val="4BACC6"/>
            </a:solidFill>
            <a:miter lim="800000"/>
            <a:headEnd/>
            <a:tailEnd/>
          </a:ln>
        </p:spPr>
        <p:txBody>
          <a:bodyPr vert="horz" wrap="square" lIns="128009" tIns="64004" rIns="128009" bIns="64004"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5600" b="1" kern="0" dirty="0">
                <a:solidFill>
                  <a:srgbClr val="000000"/>
                </a:solidFill>
              </a:rPr>
              <a:t>		Data Objects</a:t>
            </a:r>
            <a:endParaRPr lang="el-GR" sz="3900" kern="0" spc="420" dirty="0">
              <a:solidFill>
                <a:srgbClr val="000000"/>
              </a:solidFill>
            </a:endParaRPr>
          </a:p>
        </p:txBody>
      </p:sp>
    </p:spTree>
    <p:extLst>
      <p:ext uri="{BB962C8B-B14F-4D97-AF65-F5344CB8AC3E}">
        <p14:creationId xmlns:p14="http://schemas.microsoft.com/office/powerpoint/2010/main" xmlns="" val="54207000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68" y="114382"/>
            <a:ext cx="12488272" cy="869795"/>
          </a:xfrm>
        </p:spPr>
        <p:txBody>
          <a:bodyPr/>
          <a:lstStyle/>
          <a:p>
            <a:r>
              <a:rPr lang="en-US" dirty="0" smtClean="0"/>
              <a:t>Data Objects (1/5)</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39</a:t>
            </a:fld>
            <a:endParaRPr lang="el-GR">
              <a:solidFill>
                <a:srgbClr val="FFFFFF"/>
              </a:solidFill>
            </a:endParaRPr>
          </a:p>
        </p:txBody>
      </p:sp>
      <p:sp>
        <p:nvSpPr>
          <p:cNvPr id="6" name="TextBox 5"/>
          <p:cNvSpPr txBox="1"/>
          <p:nvPr/>
        </p:nvSpPr>
        <p:spPr>
          <a:xfrm>
            <a:off x="876772" y="6960840"/>
            <a:ext cx="10297144" cy="2015936"/>
          </a:xfrm>
          <a:prstGeom prst="rect">
            <a:avLst/>
          </a:prstGeom>
          <a:noFill/>
        </p:spPr>
        <p:txBody>
          <a:bodyPr wrap="square" rtlCol="0">
            <a:spAutoFit/>
          </a:bodyPr>
          <a:lstStyle/>
          <a:p>
            <a:pPr algn="just"/>
            <a:r>
              <a:rPr lang="en-US" dirty="0" smtClean="0">
                <a:latin typeface="Calibri" panose="020F0502020204030204" pitchFamily="34" charset="0"/>
              </a:rPr>
              <a:t>Three categories of information objects that take part in the data provisioning process are defined:</a:t>
            </a:r>
          </a:p>
          <a:p>
            <a:pPr marL="982944" lvl="1" indent="-342900" algn="just">
              <a:buFont typeface="Wingdings" panose="05000000000000000000" pitchFamily="2" charset="2"/>
              <a:buChar char="v"/>
            </a:pPr>
            <a:r>
              <a:rPr lang="en-US" dirty="0" smtClean="0">
                <a:latin typeface="Calibri" panose="020F0502020204030204" pitchFamily="34" charset="0"/>
              </a:rPr>
              <a:t>Content Data and Metadata Objects</a:t>
            </a:r>
          </a:p>
          <a:p>
            <a:pPr marL="982944" lvl="1" indent="-342900" algn="just">
              <a:buFont typeface="Wingdings" panose="05000000000000000000" pitchFamily="2" charset="2"/>
              <a:buChar char="v"/>
            </a:pPr>
            <a:r>
              <a:rPr lang="en-US" dirty="0" smtClean="0">
                <a:latin typeface="Calibri" panose="020F0502020204030204" pitchFamily="34" charset="0"/>
              </a:rPr>
              <a:t>Schema and Logic Objects</a:t>
            </a:r>
          </a:p>
          <a:p>
            <a:pPr marL="982944" lvl="1" indent="-342900" algn="just">
              <a:buFont typeface="Wingdings" panose="05000000000000000000" pitchFamily="2" charset="2"/>
              <a:buChar char="v"/>
            </a:pPr>
            <a:r>
              <a:rPr lang="en-US" dirty="0" smtClean="0">
                <a:latin typeface="Calibri" panose="020F0502020204030204" pitchFamily="34" charset="0"/>
              </a:rPr>
              <a:t>Control Objects</a:t>
            </a:r>
            <a:endParaRPr lang="en-US" dirty="0">
              <a:latin typeface="Calibri" panose="020F0502020204030204" pitchFamily="34" charset="0"/>
            </a:endParaRPr>
          </a:p>
        </p:txBody>
      </p:sp>
      <p:pic>
        <p:nvPicPr>
          <p:cNvPr id="2050" name="Picture 2" descr="C:\Users\konsolak\Desktop\Captur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6105" y="1560242"/>
            <a:ext cx="4005996" cy="338437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konsolak\Desktop\Capture.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1" r="2665" b="2149"/>
          <a:stretch/>
        </p:blipFill>
        <p:spPr bwMode="auto">
          <a:xfrm>
            <a:off x="8283992" y="1607346"/>
            <a:ext cx="4381504" cy="4273375"/>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C:\Users\konsolak\Desktop\Captur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61899" y="1607346"/>
            <a:ext cx="3968833" cy="36724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25905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09" y="163286"/>
            <a:ext cx="12488272" cy="1200159"/>
          </a:xfrm>
        </p:spPr>
        <p:txBody>
          <a:bodyPr/>
          <a:lstStyle/>
          <a:p>
            <a:r>
              <a:rPr lang="en-US" dirty="0" smtClean="0"/>
              <a:t>Introduction (1/3)</a:t>
            </a:r>
            <a:endParaRPr lang="el-GR" dirty="0"/>
          </a:p>
        </p:txBody>
      </p:sp>
      <p:sp>
        <p:nvSpPr>
          <p:cNvPr id="3" name="Content Placeholder 2"/>
          <p:cNvSpPr>
            <a:spLocks noGrp="1"/>
          </p:cNvSpPr>
          <p:nvPr>
            <p:ph idx="1"/>
          </p:nvPr>
        </p:nvSpPr>
        <p:spPr>
          <a:xfrm>
            <a:off x="40043" y="1977886"/>
            <a:ext cx="12299315" cy="5847050"/>
          </a:xfrm>
        </p:spPr>
        <p:txBody>
          <a:bodyPr/>
          <a:lstStyle/>
          <a:p>
            <a:r>
              <a:rPr lang="en-US" b="1" dirty="0" smtClean="0"/>
              <a:t>Goal</a:t>
            </a:r>
            <a:r>
              <a:rPr lang="en-US" dirty="0" smtClean="0"/>
              <a:t>:</a:t>
            </a:r>
          </a:p>
          <a:p>
            <a:endParaRPr lang="en-US" dirty="0" smtClean="0"/>
          </a:p>
          <a:p>
            <a:pPr lvl="1">
              <a:buFont typeface="Wingdings" panose="05000000000000000000" pitchFamily="2" charset="2"/>
              <a:buChar char="v"/>
            </a:pPr>
            <a:r>
              <a:rPr lang="en-US" dirty="0" smtClean="0"/>
              <a:t>Describe the </a:t>
            </a:r>
            <a:r>
              <a:rPr lang="en-US" dirty="0"/>
              <a:t>provision of data between providers and </a:t>
            </a:r>
            <a:r>
              <a:rPr lang="en-US" dirty="0" smtClean="0"/>
              <a:t>aggregators including </a:t>
            </a:r>
            <a:r>
              <a:rPr lang="en-US" dirty="0"/>
              <a:t>associated data mapping </a:t>
            </a:r>
            <a:r>
              <a:rPr lang="en-US" dirty="0" smtClean="0"/>
              <a:t>components</a:t>
            </a:r>
          </a:p>
          <a:p>
            <a:pPr lvl="1">
              <a:buFont typeface="Wingdings" panose="05000000000000000000" pitchFamily="2" charset="2"/>
              <a:buChar char="v"/>
            </a:pPr>
            <a:endParaRPr lang="en-US" dirty="0"/>
          </a:p>
          <a:p>
            <a:pPr lvl="1">
              <a:buFont typeface="Wingdings" panose="05000000000000000000" pitchFamily="2" charset="2"/>
              <a:buChar char="v"/>
            </a:pPr>
            <a:r>
              <a:rPr lang="en-US" dirty="0" smtClean="0"/>
              <a:t>Address </a:t>
            </a:r>
            <a:r>
              <a:rPr lang="en-US" dirty="0"/>
              <a:t>the </a:t>
            </a:r>
            <a:r>
              <a:rPr lang="en-US" dirty="0" smtClean="0"/>
              <a:t>lack of functionality in </a:t>
            </a:r>
            <a:r>
              <a:rPr lang="en-US" dirty="0"/>
              <a:t>current </a:t>
            </a:r>
            <a:r>
              <a:rPr lang="en-US" dirty="0" smtClean="0"/>
              <a:t>models (OAIS) and practice (all European research infrastructures and some DLs)</a:t>
            </a:r>
          </a:p>
          <a:p>
            <a:pPr lvl="1">
              <a:buFont typeface="Wingdings" panose="05000000000000000000" pitchFamily="2" charset="2"/>
              <a:buChar char="v"/>
            </a:pPr>
            <a:endParaRPr lang="en-US" dirty="0" smtClean="0"/>
          </a:p>
          <a:p>
            <a:pPr lvl="1" algn="just">
              <a:buFont typeface="Wingdings" panose="05000000000000000000" pitchFamily="2" charset="2"/>
              <a:buChar char="v"/>
            </a:pPr>
            <a:r>
              <a:rPr lang="en-US" dirty="0" smtClean="0"/>
              <a:t>Incorporate the </a:t>
            </a:r>
            <a:r>
              <a:rPr lang="en-US" dirty="0"/>
              <a:t>necessary knowledge and input needed from providers to create quality </a:t>
            </a:r>
            <a:r>
              <a:rPr lang="en-US" b="1" i="1" dirty="0"/>
              <a:t>sustainable</a:t>
            </a:r>
            <a:r>
              <a:rPr lang="en-US" dirty="0"/>
              <a:t> </a:t>
            </a:r>
            <a:r>
              <a:rPr lang="en-US" dirty="0" smtClean="0"/>
              <a:t>aggregations</a:t>
            </a:r>
          </a:p>
          <a:p>
            <a:pPr marL="2560175" lvl="3" indent="-640044" algn="just">
              <a:buFont typeface="+mj-lt"/>
              <a:buAutoNum type="arabicPeriod"/>
            </a:pPr>
            <a:endParaRPr lang="en-US" sz="2500" dirty="0"/>
          </a:p>
          <a:p>
            <a:pPr marL="1280087" lvl="2" indent="0" algn="just">
              <a:buNone/>
            </a:pPr>
            <a:endParaRPr lang="en-US" dirty="0" smtClean="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a:t>
            </a:fld>
            <a:endParaRPr lang="el-GR">
              <a:solidFill>
                <a:srgbClr val="FFFFFF"/>
              </a:solidFill>
            </a:endParaRPr>
          </a:p>
        </p:txBody>
      </p:sp>
    </p:spTree>
    <p:extLst>
      <p:ext uri="{BB962C8B-B14F-4D97-AF65-F5344CB8AC3E}">
        <p14:creationId xmlns:p14="http://schemas.microsoft.com/office/powerpoint/2010/main" xmlns="" val="2689052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68" y="552128"/>
            <a:ext cx="12488272" cy="748011"/>
          </a:xfrm>
        </p:spPr>
        <p:txBody>
          <a:bodyPr/>
          <a:lstStyle/>
          <a:p>
            <a:r>
              <a:rPr lang="en-US" dirty="0" smtClean="0"/>
              <a:t>Data </a:t>
            </a:r>
            <a:r>
              <a:rPr lang="en-US" dirty="0"/>
              <a:t>Objects (2/5)</a:t>
            </a:r>
          </a:p>
        </p:txBody>
      </p:sp>
      <p:sp>
        <p:nvSpPr>
          <p:cNvPr id="3" name="Content Placeholder 2"/>
          <p:cNvSpPr>
            <a:spLocks noGrp="1"/>
          </p:cNvSpPr>
          <p:nvPr>
            <p:ph idx="1"/>
          </p:nvPr>
        </p:nvSpPr>
        <p:spPr>
          <a:xfrm>
            <a:off x="-151928" y="4891683"/>
            <a:ext cx="12385376" cy="3869357"/>
          </a:xfrm>
        </p:spPr>
        <p:txBody>
          <a:bodyPr/>
          <a:lstStyle/>
          <a:p>
            <a:pPr lvl="1" algn="just">
              <a:spcBef>
                <a:spcPts val="400"/>
              </a:spcBef>
              <a:buFont typeface="Wingdings" panose="05000000000000000000" pitchFamily="2" charset="2"/>
              <a:buChar char="v"/>
            </a:pPr>
            <a:r>
              <a:rPr lang="en-US" sz="2400" b="1" u="sng" dirty="0"/>
              <a:t>Metadata</a:t>
            </a:r>
            <a:r>
              <a:rPr lang="en-US" sz="2400" dirty="0"/>
              <a:t>: Information units with an internal structure that is described in terms of schema elements of the source or target systems. In our context, these are often data records describing content object (therefore the term “metadata”). </a:t>
            </a:r>
            <a:endParaRPr lang="en-US" sz="2400" dirty="0" smtClean="0"/>
          </a:p>
          <a:p>
            <a:pPr lvl="1" algn="just">
              <a:spcBef>
                <a:spcPts val="400"/>
              </a:spcBef>
              <a:buFont typeface="Wingdings" panose="05000000000000000000" pitchFamily="2" charset="2"/>
              <a:buChar char="v"/>
            </a:pPr>
            <a:r>
              <a:rPr lang="en-US" sz="2400" b="1" u="sng" dirty="0"/>
              <a:t>Normalized Provider Metadata</a:t>
            </a:r>
            <a:r>
              <a:rPr lang="en-US" sz="2400" dirty="0"/>
              <a:t>: </a:t>
            </a:r>
            <a:r>
              <a:rPr lang="en-US" sz="2400" dirty="0" smtClean="0"/>
              <a:t>The result of formalizing (“cleaning”) Raw Metadata by extending the provider schema.</a:t>
            </a:r>
            <a:endParaRPr lang="en-US" sz="2400" dirty="0"/>
          </a:p>
          <a:p>
            <a:pPr lvl="1" algn="just">
              <a:spcBef>
                <a:spcPts val="400"/>
              </a:spcBef>
              <a:buFont typeface="Wingdings" panose="05000000000000000000" pitchFamily="2" charset="2"/>
              <a:buChar char="v"/>
            </a:pPr>
            <a:r>
              <a:rPr lang="en-US" sz="2400" b="1" u="sng" dirty="0"/>
              <a:t>Provider System Records</a:t>
            </a:r>
            <a:r>
              <a:rPr lang="en-US" sz="2400" dirty="0"/>
              <a:t>: Records of the Local Information System (source system</a:t>
            </a:r>
            <a:r>
              <a:rPr lang="en-US" sz="2400" dirty="0" smtClean="0"/>
              <a:t>).</a:t>
            </a:r>
          </a:p>
          <a:p>
            <a:pPr lvl="1" algn="just">
              <a:spcBef>
                <a:spcPts val="400"/>
              </a:spcBef>
              <a:buFont typeface="Wingdings" panose="05000000000000000000" pitchFamily="2" charset="2"/>
              <a:buChar char="v"/>
            </a:pPr>
            <a:r>
              <a:rPr lang="en-US" sz="2400" b="1" u="sng" dirty="0">
                <a:solidFill>
                  <a:srgbClr val="000000"/>
                </a:solidFill>
              </a:rPr>
              <a:t>Submission Documents</a:t>
            </a:r>
            <a:r>
              <a:rPr lang="en-US" sz="2400" b="1" dirty="0">
                <a:solidFill>
                  <a:srgbClr val="000000"/>
                </a:solidFill>
              </a:rPr>
              <a:t>: </a:t>
            </a:r>
            <a:r>
              <a:rPr lang="en-US" sz="2400" dirty="0">
                <a:solidFill>
                  <a:srgbClr val="000000"/>
                </a:solidFill>
              </a:rPr>
              <a:t>The well-formed documents that come-up either after the syntax normalization process, or from the transformation process. </a:t>
            </a:r>
            <a:endParaRPr lang="en-US" sz="2400" dirty="0" smtClean="0">
              <a:solidFill>
                <a:srgbClr val="000000"/>
              </a:solidFill>
            </a:endParaRPr>
          </a:p>
          <a:p>
            <a:pPr lvl="1" algn="just">
              <a:spcBef>
                <a:spcPts val="400"/>
              </a:spcBef>
              <a:buFont typeface="Wingdings" panose="05000000000000000000" pitchFamily="2" charset="2"/>
              <a:buChar char="v"/>
            </a:pPr>
            <a:r>
              <a:rPr lang="en-US" sz="2400" b="1" u="sng" dirty="0">
                <a:solidFill>
                  <a:srgbClr val="000000"/>
                </a:solidFill>
              </a:rPr>
              <a:t>Aggregator Format Records</a:t>
            </a:r>
            <a:r>
              <a:rPr lang="en-US" sz="2400" b="1" dirty="0">
                <a:solidFill>
                  <a:srgbClr val="000000"/>
                </a:solidFill>
              </a:rPr>
              <a:t>: </a:t>
            </a:r>
            <a:r>
              <a:rPr lang="en-US" sz="2400" dirty="0">
                <a:solidFill>
                  <a:srgbClr val="000000"/>
                </a:solidFill>
              </a:rPr>
              <a:t>Records in the form to be ingested into the target system.</a:t>
            </a:r>
            <a:endParaRPr lang="el-GR" sz="2400" dirty="0">
              <a:solidFill>
                <a:srgbClr val="000000"/>
              </a:solidFill>
            </a:endParaRPr>
          </a:p>
          <a:p>
            <a:pPr lvl="1" algn="just">
              <a:spcBef>
                <a:spcPts val="400"/>
              </a:spcBef>
              <a:buFont typeface="Wingdings" panose="05000000000000000000" pitchFamily="2" charset="2"/>
              <a:buChar char="v"/>
            </a:pPr>
            <a:endParaRPr lang="en-US" sz="2400" dirty="0"/>
          </a:p>
          <a:p>
            <a:pPr lvl="1" algn="just">
              <a:spcBef>
                <a:spcPts val="400"/>
              </a:spcBef>
              <a:buFont typeface="Wingdings" panose="05000000000000000000" pitchFamily="2" charset="2"/>
              <a:buChar char="v"/>
            </a:pPr>
            <a:endParaRPr lang="en-US" dirty="0" smtClean="0"/>
          </a:p>
          <a:p>
            <a:pPr lvl="1" algn="just">
              <a:spcBef>
                <a:spcPts val="400"/>
              </a:spcBef>
              <a:buFont typeface="Wingdings" panose="05000000000000000000" pitchFamily="2" charset="2"/>
              <a:buChar char="v"/>
            </a:pPr>
            <a:endParaRPr lang="en-US" dirty="0"/>
          </a:p>
          <a:p>
            <a:pPr lvl="1" algn="just">
              <a:spcBef>
                <a:spcPts val="400"/>
              </a:spcBef>
              <a:buFont typeface="Wingdings" panose="05000000000000000000" pitchFamily="2" charset="2"/>
              <a:buChar char="v"/>
            </a:pPr>
            <a:endParaRPr lang="en-US" dirty="0" smtClean="0"/>
          </a:p>
          <a:p>
            <a:pPr lvl="1" algn="just">
              <a:spcBef>
                <a:spcPts val="400"/>
              </a:spcBef>
              <a:buFont typeface="Wingdings" panose="05000000000000000000" pitchFamily="2" charset="2"/>
              <a:buChar char="v"/>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40</a:t>
            </a:fld>
            <a:endParaRPr lang="el-GR">
              <a:solidFill>
                <a:srgbClr val="FFFFFF"/>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33048" y="1539502"/>
            <a:ext cx="3892302" cy="33521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36104" y="1539502"/>
            <a:ext cx="8496944" cy="1769715"/>
          </a:xfrm>
          <a:prstGeom prst="rect">
            <a:avLst/>
          </a:prstGeom>
          <a:noFill/>
        </p:spPr>
        <p:txBody>
          <a:bodyPr wrap="square" rtlCol="0">
            <a:spAutoFit/>
          </a:bodyPr>
          <a:lstStyle/>
          <a:p>
            <a:pPr algn="just"/>
            <a:r>
              <a:rPr lang="en-US" sz="2800" b="1" u="sng" dirty="0">
                <a:latin typeface="Calibri" panose="020F0502020204030204" pitchFamily="34" charset="0"/>
              </a:rPr>
              <a:t>Content Data and Metadata Objects</a:t>
            </a:r>
            <a:r>
              <a:rPr lang="en-US" sz="2800" u="sng" dirty="0">
                <a:latin typeface="Calibri" panose="020F0502020204030204" pitchFamily="34" charset="0"/>
              </a:rPr>
              <a:t>:</a:t>
            </a:r>
            <a:r>
              <a:rPr lang="en-US" sz="2800" dirty="0">
                <a:latin typeface="Calibri" panose="020F0502020204030204" pitchFamily="34" charset="0"/>
              </a:rPr>
              <a:t> Consist of all the raw data and metadata of the source system. In detail they include:</a:t>
            </a:r>
          </a:p>
          <a:p>
            <a:endParaRPr lang="en-US" dirty="0"/>
          </a:p>
        </p:txBody>
      </p:sp>
      <p:sp>
        <p:nvSpPr>
          <p:cNvPr id="6" name="TextBox 5"/>
          <p:cNvSpPr txBox="1"/>
          <p:nvPr/>
        </p:nvSpPr>
        <p:spPr>
          <a:xfrm>
            <a:off x="-36164" y="3192684"/>
            <a:ext cx="8640960" cy="1938992"/>
          </a:xfrm>
          <a:prstGeom prst="rect">
            <a:avLst/>
          </a:prstGeom>
          <a:noFill/>
        </p:spPr>
        <p:txBody>
          <a:bodyPr wrap="square" rtlCol="0">
            <a:spAutoFit/>
          </a:bodyPr>
          <a:lstStyle/>
          <a:p>
            <a:pPr marL="982944" lvl="1" indent="-342900" algn="just">
              <a:buFont typeface="Wingdings" panose="05000000000000000000" pitchFamily="2" charset="2"/>
              <a:buChar char="v"/>
            </a:pPr>
            <a:r>
              <a:rPr lang="en-US" sz="2400" b="1" u="sng" dirty="0" smtClean="0">
                <a:latin typeface="Calibri" panose="020F0502020204030204" pitchFamily="34" charset="0"/>
              </a:rPr>
              <a:t>Content </a:t>
            </a:r>
            <a:r>
              <a:rPr lang="en-US" sz="2400" b="1" u="sng" dirty="0">
                <a:latin typeface="Calibri" panose="020F0502020204030204" pitchFamily="34" charset="0"/>
              </a:rPr>
              <a:t>Objects</a:t>
            </a:r>
            <a:r>
              <a:rPr lang="en-US" sz="2400" dirty="0">
                <a:latin typeface="Calibri" panose="020F0502020204030204" pitchFamily="34" charset="0"/>
              </a:rPr>
              <a:t>: Individual files or information units with an internal structure that is not described in terms of schema elements of the source or target systems. These are typically images or text documents.</a:t>
            </a:r>
          </a:p>
          <a:p>
            <a:pPr lvl="1" algn="just">
              <a:spcBef>
                <a:spcPts val="0"/>
              </a:spcBef>
              <a:buFont typeface="Wingdings" panose="05000000000000000000" pitchFamily="2" charset="2"/>
              <a:buChar char="v"/>
            </a:pPr>
            <a:endParaRPr lang="en-US" sz="2400" dirty="0">
              <a:latin typeface="Calibri" panose="020F0502020204030204" pitchFamily="34" charset="0"/>
            </a:endParaRPr>
          </a:p>
        </p:txBody>
      </p:sp>
    </p:spTree>
    <p:extLst>
      <p:ext uri="{BB962C8B-B14F-4D97-AF65-F5344CB8AC3E}">
        <p14:creationId xmlns:p14="http://schemas.microsoft.com/office/powerpoint/2010/main" xmlns="" val="1960105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68" y="408114"/>
            <a:ext cx="12488272" cy="720080"/>
          </a:xfrm>
        </p:spPr>
        <p:txBody>
          <a:bodyPr/>
          <a:lstStyle/>
          <a:p>
            <a:r>
              <a:rPr lang="en-US" dirty="0" smtClean="0"/>
              <a:t>Data Objects (3/5)</a:t>
            </a:r>
            <a:endParaRPr lang="el-GR" dirty="0"/>
          </a:p>
        </p:txBody>
      </p:sp>
      <p:sp>
        <p:nvSpPr>
          <p:cNvPr id="3" name="Content Placeholder 2"/>
          <p:cNvSpPr>
            <a:spLocks noGrp="1"/>
          </p:cNvSpPr>
          <p:nvPr>
            <p:ph idx="1"/>
          </p:nvPr>
        </p:nvSpPr>
        <p:spPr>
          <a:xfrm>
            <a:off x="251147" y="1575756"/>
            <a:ext cx="8202807" cy="3800909"/>
          </a:xfrm>
        </p:spPr>
        <p:txBody>
          <a:bodyPr/>
          <a:lstStyle/>
          <a:p>
            <a:pPr lvl="0" algn="just">
              <a:spcBef>
                <a:spcPts val="0"/>
              </a:spcBef>
            </a:pPr>
            <a:r>
              <a:rPr lang="en-US" sz="2800" b="1" u="sng" dirty="0" smtClean="0"/>
              <a:t>Schema and Logic Objects</a:t>
            </a:r>
            <a:r>
              <a:rPr lang="en-US" sz="2800" b="1" dirty="0" smtClean="0"/>
              <a:t>: </a:t>
            </a:r>
            <a:r>
              <a:rPr lang="en-US" sz="2800" dirty="0" smtClean="0"/>
              <a:t>Consists of the schemata, mappings and terminologies of both the source and the target systems. </a:t>
            </a:r>
            <a:r>
              <a:rPr lang="en-US" sz="2800" dirty="0"/>
              <a:t>In detail they include</a:t>
            </a:r>
            <a:r>
              <a:rPr lang="en-US" sz="2800" dirty="0" smtClean="0"/>
              <a:t>:</a:t>
            </a:r>
            <a:endParaRPr lang="en-US" sz="3000" dirty="0" smtClean="0"/>
          </a:p>
          <a:p>
            <a:pPr lvl="1" algn="just">
              <a:spcBef>
                <a:spcPts val="0"/>
              </a:spcBef>
              <a:buFont typeface="Wingdings" panose="05000000000000000000" pitchFamily="2" charset="2"/>
              <a:buChar char="v"/>
            </a:pPr>
            <a:r>
              <a:rPr lang="en-US" sz="2400" b="1" u="sng" dirty="0"/>
              <a:t>Schema Matching Definition</a:t>
            </a:r>
            <a:r>
              <a:rPr lang="en-US" sz="2400" dirty="0"/>
              <a:t>: The schema matching definition file contains the mappings of the source schema elements to the target schema paths.  This file must be human and machine readable and is the ultimate communication means on the semantic correctness of the </a:t>
            </a:r>
            <a:r>
              <a:rPr lang="en-US" sz="2400" dirty="0" smtClean="0"/>
              <a:t>mapping.</a:t>
            </a:r>
          </a:p>
          <a:p>
            <a:pPr lvl="6" algn="just">
              <a:spcBef>
                <a:spcPts val="0"/>
              </a:spcBef>
            </a:pPr>
            <a:endParaRPr lang="en-US" sz="2000" dirty="0"/>
          </a:p>
          <a:p>
            <a:pPr algn="just">
              <a:spcBef>
                <a:spcPts val="0"/>
              </a:spcBef>
            </a:pPr>
            <a:endParaRPr lang="en-US" sz="2500" dirty="0"/>
          </a:p>
          <a:p>
            <a:pPr algn="just">
              <a:spcBef>
                <a:spcPts val="0"/>
              </a:spcBef>
            </a:pPr>
            <a:endParaRPr lang="el-GR" sz="2500" dirty="0"/>
          </a:p>
          <a:p>
            <a:pPr lvl="0" algn="just">
              <a:spcBef>
                <a:spcPts val="0"/>
              </a:spcBef>
            </a:pP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41</a:t>
            </a:fld>
            <a:endParaRPr lang="el-GR">
              <a:solidFill>
                <a:srgbClr val="FFFFFF"/>
              </a:solidFill>
            </a:endParaRPr>
          </a:p>
        </p:txBody>
      </p:sp>
      <p:sp>
        <p:nvSpPr>
          <p:cNvPr id="7" name="TextBox 6"/>
          <p:cNvSpPr txBox="1"/>
          <p:nvPr/>
        </p:nvSpPr>
        <p:spPr>
          <a:xfrm>
            <a:off x="280120" y="5592688"/>
            <a:ext cx="12241360" cy="3801041"/>
          </a:xfrm>
          <a:prstGeom prst="rect">
            <a:avLst/>
          </a:prstGeom>
          <a:noFill/>
        </p:spPr>
        <p:txBody>
          <a:bodyPr wrap="square" rtlCol="0">
            <a:spAutoFit/>
          </a:bodyPr>
          <a:lstStyle/>
          <a:p>
            <a:pPr marL="1040070" lvl="1" indent="-400028" algn="just" defTabSz="914400" eaLnBrk="0" fontAlgn="base" hangingPunct="0">
              <a:spcAft>
                <a:spcPct val="0"/>
              </a:spcAft>
              <a:buFont typeface="Wingdings" panose="05000000000000000000" pitchFamily="2" charset="2"/>
              <a:buChar char="v"/>
            </a:pPr>
            <a:r>
              <a:rPr lang="en-US" sz="2400" b="1" u="sng" kern="0" dirty="0">
                <a:solidFill>
                  <a:srgbClr val="000000"/>
                </a:solidFill>
                <a:latin typeface="Calibri" pitchFamily="34" charset="0"/>
              </a:rPr>
              <a:t>Effective Provider Schema</a:t>
            </a:r>
            <a:r>
              <a:rPr lang="en-US" sz="2400" b="1" kern="0" dirty="0">
                <a:solidFill>
                  <a:srgbClr val="000000"/>
                </a:solidFill>
                <a:latin typeface="Calibri" pitchFamily="34" charset="0"/>
              </a:rPr>
              <a:t>: </a:t>
            </a:r>
            <a:r>
              <a:rPr lang="en-US" sz="2400" kern="0" dirty="0">
                <a:solidFill>
                  <a:srgbClr val="000000"/>
                </a:solidFill>
                <a:latin typeface="Calibri" pitchFamily="34" charset="0"/>
              </a:rPr>
              <a:t>The new source schema definition that contains the formal description of the local syntax rules.</a:t>
            </a:r>
          </a:p>
          <a:p>
            <a:pPr marL="1040070" lvl="1" indent="-400028" algn="just" defTabSz="914400" eaLnBrk="0" fontAlgn="base" hangingPunct="0">
              <a:spcAft>
                <a:spcPct val="0"/>
              </a:spcAft>
              <a:buFont typeface="Wingdings" panose="05000000000000000000" pitchFamily="2" charset="2"/>
              <a:buChar char="v"/>
            </a:pPr>
            <a:r>
              <a:rPr lang="en-US" sz="2400" b="1" u="sng" kern="0" dirty="0">
                <a:solidFill>
                  <a:srgbClr val="000000"/>
                </a:solidFill>
                <a:latin typeface="Calibri" pitchFamily="34" charset="0"/>
              </a:rPr>
              <a:t>Target Schema Definition</a:t>
            </a:r>
            <a:r>
              <a:rPr lang="en-US" sz="2400" b="1" kern="0" dirty="0">
                <a:solidFill>
                  <a:srgbClr val="000000"/>
                </a:solidFill>
                <a:latin typeface="Calibri" pitchFamily="34" charset="0"/>
              </a:rPr>
              <a:t>:</a:t>
            </a:r>
            <a:r>
              <a:rPr lang="en-US" sz="2400" kern="0" dirty="0">
                <a:solidFill>
                  <a:srgbClr val="000000"/>
                </a:solidFill>
                <a:latin typeface="Calibri" pitchFamily="34" charset="0"/>
              </a:rPr>
              <a:t> Data dictionaries, XML schemata, RDFS/OWL files etc. describing the data structures that are managed and can be searched by associative queries in the source or systems.</a:t>
            </a:r>
          </a:p>
          <a:p>
            <a:pPr marL="1040070" lvl="1" indent="-400028" algn="just" defTabSz="914400" eaLnBrk="0" fontAlgn="base" hangingPunct="0">
              <a:spcAft>
                <a:spcPct val="0"/>
              </a:spcAft>
              <a:buFont typeface="Wingdings" panose="05000000000000000000" pitchFamily="2" charset="2"/>
              <a:buChar char="v"/>
            </a:pPr>
            <a:r>
              <a:rPr lang="en-US" sz="2400" b="1" u="sng" kern="0" dirty="0">
                <a:solidFill>
                  <a:srgbClr val="000000"/>
                </a:solidFill>
                <a:latin typeface="Calibri" pitchFamily="34" charset="0"/>
              </a:rPr>
              <a:t>Mapping Memory</a:t>
            </a:r>
            <a:r>
              <a:rPr lang="en-US" sz="2400" b="1" kern="0" dirty="0">
                <a:solidFill>
                  <a:srgbClr val="000000"/>
                </a:solidFill>
                <a:latin typeface="Calibri" pitchFamily="34" charset="0"/>
              </a:rPr>
              <a:t>: </a:t>
            </a:r>
            <a:r>
              <a:rPr lang="en-US" sz="2400" kern="0" dirty="0">
                <a:solidFill>
                  <a:srgbClr val="000000"/>
                </a:solidFill>
                <a:latin typeface="Calibri" pitchFamily="34" charset="0"/>
              </a:rPr>
              <a:t>A collection of mapping histories of analogous cases collected from the user community.</a:t>
            </a:r>
          </a:p>
          <a:p>
            <a:pPr marL="1040070" lvl="1" indent="-400028" algn="just" defTabSz="914400" eaLnBrk="0" fontAlgn="base" hangingPunct="0">
              <a:spcAft>
                <a:spcPct val="0"/>
              </a:spcAft>
              <a:buFont typeface="Wingdings" panose="05000000000000000000" pitchFamily="2" charset="2"/>
              <a:buChar char="v"/>
            </a:pPr>
            <a:r>
              <a:rPr lang="en-US" sz="2400" b="1" u="sng" kern="0" dirty="0">
                <a:solidFill>
                  <a:srgbClr val="000000"/>
                </a:solidFill>
                <a:latin typeface="Calibri" pitchFamily="34" charset="0"/>
              </a:rPr>
              <a:t>Mapping Definition File</a:t>
            </a:r>
            <a:r>
              <a:rPr lang="en-US" sz="2400" b="1" kern="0" dirty="0">
                <a:solidFill>
                  <a:srgbClr val="000000"/>
                </a:solidFill>
                <a:latin typeface="Calibri" pitchFamily="34" charset="0"/>
              </a:rPr>
              <a:t>: </a:t>
            </a:r>
            <a:r>
              <a:rPr lang="en-US" sz="2400" kern="0" dirty="0">
                <a:solidFill>
                  <a:srgbClr val="000000"/>
                </a:solidFill>
                <a:latin typeface="Calibri" pitchFamily="34" charset="0"/>
              </a:rPr>
              <a:t>The mapping definition file comes up by the addition of the URI generation policies to the schema matching definition file. </a:t>
            </a:r>
          </a:p>
          <a:p>
            <a:endParaRPr lang="en-US" dirty="0"/>
          </a:p>
        </p:txBody>
      </p:sp>
      <p:pic>
        <p:nvPicPr>
          <p:cNvPr id="11266" name="Picture 2" descr="C:\Users\konsolak\Desktop\Captur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89033" y="1632248"/>
            <a:ext cx="4197156" cy="40708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73450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44" y="408113"/>
            <a:ext cx="12488272" cy="812188"/>
          </a:xfrm>
        </p:spPr>
        <p:txBody>
          <a:bodyPr/>
          <a:lstStyle/>
          <a:p>
            <a:r>
              <a:rPr lang="en-US" dirty="0" smtClean="0"/>
              <a:t>Data </a:t>
            </a:r>
            <a:r>
              <a:rPr lang="en-US" dirty="0"/>
              <a:t>Objects </a:t>
            </a:r>
            <a:r>
              <a:rPr lang="en-US" dirty="0" smtClean="0"/>
              <a:t>(4/5)</a:t>
            </a:r>
            <a:endParaRPr lang="el-GR" dirty="0"/>
          </a:p>
        </p:txBody>
      </p:sp>
      <p:sp>
        <p:nvSpPr>
          <p:cNvPr id="3" name="Content Placeholder 2"/>
          <p:cNvSpPr>
            <a:spLocks noGrp="1"/>
          </p:cNvSpPr>
          <p:nvPr>
            <p:ph idx="1"/>
          </p:nvPr>
        </p:nvSpPr>
        <p:spPr>
          <a:xfrm>
            <a:off x="251319" y="1488232"/>
            <a:ext cx="8237715" cy="3888432"/>
          </a:xfrm>
        </p:spPr>
        <p:txBody>
          <a:bodyPr/>
          <a:lstStyle/>
          <a:p>
            <a:pPr marL="480033" lvl="1" indent="-480033" algn="just">
              <a:lnSpc>
                <a:spcPts val="2604"/>
              </a:lnSpc>
              <a:buFontTx/>
              <a:buChar char="•"/>
            </a:pPr>
            <a:r>
              <a:rPr lang="en-US" b="1" u="sng" dirty="0"/>
              <a:t>Schema and Logic Objects</a:t>
            </a:r>
            <a:r>
              <a:rPr lang="en-US" b="1" dirty="0" smtClean="0"/>
              <a:t>:</a:t>
            </a:r>
          </a:p>
          <a:p>
            <a:pPr marL="480033" lvl="1" indent="-480033" algn="just">
              <a:lnSpc>
                <a:spcPts val="2604"/>
              </a:lnSpc>
              <a:spcBef>
                <a:spcPts val="500"/>
              </a:spcBef>
              <a:buFontTx/>
              <a:buChar char="•"/>
            </a:pPr>
            <a:endParaRPr lang="en-US" sz="3000" b="1" dirty="0" smtClean="0"/>
          </a:p>
          <a:p>
            <a:pPr marL="1040072" lvl="2" indent="-480033" algn="just">
              <a:lnSpc>
                <a:spcPts val="2604"/>
              </a:lnSpc>
              <a:spcBef>
                <a:spcPts val="500"/>
              </a:spcBef>
              <a:buFont typeface="Wingdings" panose="05000000000000000000" pitchFamily="2" charset="2"/>
              <a:buChar char="v"/>
            </a:pPr>
            <a:r>
              <a:rPr lang="en-US" sz="2400" b="1" u="sng" dirty="0" smtClean="0"/>
              <a:t>Terminologies</a:t>
            </a:r>
            <a:r>
              <a:rPr lang="en-US" sz="2400" b="1" dirty="0"/>
              <a:t>: </a:t>
            </a:r>
            <a:r>
              <a:rPr lang="en-US" sz="2400" dirty="0"/>
              <a:t>Controlled vocabularies of terms that appear as individual data values in the source or target systems. Terminologies may be flat list of words or be described and organized in more elaborate structures as so-called “thesauri” or “knowledge organization systems</a:t>
            </a:r>
            <a:r>
              <a:rPr lang="en-US" sz="2400" dirty="0" smtClean="0"/>
              <a:t>”.</a:t>
            </a:r>
            <a:endParaRPr lang="en-US" sz="2400" b="1" dirty="0" smtClean="0"/>
          </a:p>
          <a:p>
            <a:pPr lvl="1" algn="just">
              <a:lnSpc>
                <a:spcPts val="2604"/>
              </a:lnSpc>
              <a:spcBef>
                <a:spcPts val="500"/>
              </a:spcBef>
              <a:buFont typeface="Wingdings" panose="05000000000000000000" pitchFamily="2" charset="2"/>
              <a:buChar char="v"/>
            </a:pPr>
            <a:r>
              <a:rPr lang="en-US" sz="2400" b="1" u="sng" dirty="0" smtClean="0"/>
              <a:t>Aggregator </a:t>
            </a:r>
            <a:r>
              <a:rPr lang="en-US" sz="2400" b="1" u="sng" dirty="0"/>
              <a:t>Terminologies</a:t>
            </a:r>
            <a:r>
              <a:rPr lang="en-US" sz="2400" b="1" dirty="0"/>
              <a:t>: </a:t>
            </a:r>
            <a:r>
              <a:rPr lang="en-US" sz="2400" dirty="0"/>
              <a:t>The terminologies used by the aggregator as a reference in the integrated access system</a:t>
            </a:r>
            <a:r>
              <a:rPr lang="en-US" sz="2400" dirty="0" smtClean="0"/>
              <a:t>.</a:t>
            </a:r>
          </a:p>
          <a:p>
            <a:pPr algn="just">
              <a:lnSpc>
                <a:spcPts val="2604"/>
              </a:lnSpc>
            </a:pPr>
            <a:endParaRPr lang="en-US" sz="2500" dirty="0"/>
          </a:p>
          <a:p>
            <a:pPr algn="just">
              <a:lnSpc>
                <a:spcPts val="2604"/>
              </a:lnSpc>
            </a:pPr>
            <a:endParaRPr lang="en-US" sz="2500" dirty="0"/>
          </a:p>
          <a:p>
            <a:pPr algn="just">
              <a:lnSpc>
                <a:spcPts val="2604"/>
              </a:lnSpc>
            </a:pPr>
            <a:endParaRPr lang="en-US" sz="2500" dirty="0"/>
          </a:p>
          <a:p>
            <a:pPr algn="just">
              <a:lnSpc>
                <a:spcPts val="2604"/>
              </a:lnSpc>
            </a:pPr>
            <a:endParaRPr lang="en-US" sz="2500" dirty="0"/>
          </a:p>
          <a:p>
            <a:pPr algn="just">
              <a:lnSpc>
                <a:spcPts val="2604"/>
              </a:lnSpc>
            </a:pPr>
            <a:endParaRPr lang="el-GR" sz="2500" dirty="0"/>
          </a:p>
          <a:p>
            <a:pPr algn="just">
              <a:lnSpc>
                <a:spcPts val="2744"/>
              </a:lnSpc>
            </a:pPr>
            <a:endParaRPr lang="el-GR" sz="2500" dirty="0"/>
          </a:p>
          <a:p>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42</a:t>
            </a:fld>
            <a:endParaRPr lang="el-GR">
              <a:solidFill>
                <a:srgbClr val="FFFFFF"/>
              </a:solidFill>
            </a:endParaRPr>
          </a:p>
        </p:txBody>
      </p:sp>
      <p:sp>
        <p:nvSpPr>
          <p:cNvPr id="6" name="TextBox 5"/>
          <p:cNvSpPr txBox="1"/>
          <p:nvPr/>
        </p:nvSpPr>
        <p:spPr>
          <a:xfrm>
            <a:off x="207740" y="5376664"/>
            <a:ext cx="12385376" cy="5520486"/>
          </a:xfrm>
          <a:prstGeom prst="rect">
            <a:avLst/>
          </a:prstGeom>
          <a:noFill/>
        </p:spPr>
        <p:txBody>
          <a:bodyPr wrap="square" rtlCol="0">
            <a:spAutoFit/>
          </a:bodyPr>
          <a:lstStyle/>
          <a:p>
            <a:pPr marL="1040070" lvl="1" indent="-400028" algn="just" defTabSz="914400" eaLnBrk="0" fontAlgn="base" hangingPunct="0">
              <a:lnSpc>
                <a:spcPts val="2604"/>
              </a:lnSpc>
              <a:spcBef>
                <a:spcPct val="20000"/>
              </a:spcBef>
              <a:spcAft>
                <a:spcPct val="0"/>
              </a:spcAft>
              <a:buFont typeface="Wingdings" panose="05000000000000000000" pitchFamily="2" charset="2"/>
              <a:buChar char="v"/>
            </a:pPr>
            <a:r>
              <a:rPr lang="en-US" sz="2400" b="1" u="sng" kern="0" dirty="0">
                <a:solidFill>
                  <a:srgbClr val="000000"/>
                </a:solidFill>
                <a:latin typeface="Calibri" pitchFamily="34" charset="0"/>
              </a:rPr>
              <a:t>Provider Terminologies</a:t>
            </a:r>
            <a:r>
              <a:rPr lang="en-US" sz="2400" b="1" kern="0" dirty="0">
                <a:solidFill>
                  <a:srgbClr val="000000"/>
                </a:solidFill>
                <a:latin typeface="Calibri" pitchFamily="34" charset="0"/>
              </a:rPr>
              <a:t>: </a:t>
            </a:r>
            <a:r>
              <a:rPr lang="en-US" sz="2400" kern="0" dirty="0">
                <a:solidFill>
                  <a:srgbClr val="000000"/>
                </a:solidFill>
                <a:latin typeface="Calibri" pitchFamily="34" charset="0"/>
              </a:rPr>
              <a:t>The terminologies used by the provider as reference in the local system.</a:t>
            </a:r>
          </a:p>
          <a:p>
            <a:pPr marL="1040070" lvl="1" indent="-400028" algn="just" defTabSz="914400" eaLnBrk="0" fontAlgn="base" hangingPunct="0">
              <a:lnSpc>
                <a:spcPts val="2604"/>
              </a:lnSpc>
              <a:spcBef>
                <a:spcPct val="20000"/>
              </a:spcBef>
              <a:spcAft>
                <a:spcPct val="0"/>
              </a:spcAft>
              <a:buFont typeface="Wingdings" panose="05000000000000000000" pitchFamily="2" charset="2"/>
              <a:buChar char="v"/>
            </a:pPr>
            <a:r>
              <a:rPr lang="en-US" sz="2400" b="1" u="sng" kern="0" dirty="0">
                <a:solidFill>
                  <a:srgbClr val="000000"/>
                </a:solidFill>
                <a:latin typeface="Calibri" pitchFamily="34" charset="0"/>
              </a:rPr>
              <a:t>Terminology Mappings</a:t>
            </a:r>
            <a:r>
              <a:rPr lang="en-US" sz="2400" b="1" kern="0" dirty="0">
                <a:solidFill>
                  <a:srgbClr val="000000"/>
                </a:solidFill>
                <a:latin typeface="Calibri" pitchFamily="34" charset="0"/>
              </a:rPr>
              <a:t>: </a:t>
            </a:r>
            <a:r>
              <a:rPr lang="en-US" sz="2400" kern="0" dirty="0">
                <a:solidFill>
                  <a:srgbClr val="000000"/>
                </a:solidFill>
                <a:latin typeface="Calibri" pitchFamily="34" charset="0"/>
              </a:rPr>
              <a:t>Expressions of exact or inexact (broader/narrower) equivalence between terms from different vocabularies. In this context, we are primarily interested in the mapping of terms that appear directly or indirectly in mapping conditions of a schema matching definition. In such a Mapping condition, a term in the source record is equal to or unequal to a constant, or a narrower term of a constant. This may be expressed in terms of source or target terminology. </a:t>
            </a:r>
            <a:endParaRPr lang="en-US" sz="2400" kern="0" dirty="0" smtClean="0">
              <a:solidFill>
                <a:srgbClr val="000000"/>
              </a:solidFill>
              <a:latin typeface="Calibri" pitchFamily="34" charset="0"/>
            </a:endParaRPr>
          </a:p>
          <a:p>
            <a:pPr marL="1040070" lvl="1" indent="-400028" algn="just" defTabSz="914400" eaLnBrk="0" fontAlgn="base" hangingPunct="0">
              <a:lnSpc>
                <a:spcPts val="2604"/>
              </a:lnSpc>
              <a:spcBef>
                <a:spcPct val="20000"/>
              </a:spcBef>
              <a:spcAft>
                <a:spcPct val="0"/>
              </a:spcAft>
              <a:buFont typeface="Wingdings" panose="05000000000000000000" pitchFamily="2" charset="2"/>
              <a:buChar char="v"/>
            </a:pPr>
            <a:r>
              <a:rPr lang="en-US" sz="2400" b="1" u="sng" kern="0" dirty="0">
                <a:solidFill>
                  <a:srgbClr val="000000"/>
                </a:solidFill>
                <a:latin typeface="Calibri" pitchFamily="34" charset="0"/>
              </a:rPr>
              <a:t>Provider Schema </a:t>
            </a:r>
            <a:r>
              <a:rPr lang="en-US" sz="2400" b="1" u="sng" kern="0" dirty="0" smtClean="0">
                <a:solidFill>
                  <a:srgbClr val="000000"/>
                </a:solidFill>
                <a:latin typeface="Calibri" pitchFamily="34" charset="0"/>
              </a:rPr>
              <a:t>Definition</a:t>
            </a:r>
            <a:r>
              <a:rPr lang="en-US" sz="2400" kern="0" dirty="0" smtClean="0">
                <a:solidFill>
                  <a:srgbClr val="000000"/>
                </a:solidFill>
                <a:latin typeface="Calibri" pitchFamily="34" charset="0"/>
              </a:rPr>
              <a:t>: </a:t>
            </a:r>
            <a:r>
              <a:rPr lang="en-US" sz="2400" kern="0" dirty="0">
                <a:solidFill>
                  <a:srgbClr val="000000"/>
                </a:solidFill>
                <a:latin typeface="Calibri" pitchFamily="34" charset="0"/>
              </a:rPr>
              <a:t>Data dictionaries, XML schemata, RDFS/OWL files etc. describing the data structures that is managed and can be searched by associative queries in the source or systems.</a:t>
            </a:r>
          </a:p>
          <a:p>
            <a:pPr marL="1040070" lvl="1" indent="-400028" algn="just" defTabSz="914400" eaLnBrk="0" fontAlgn="base" hangingPunct="0">
              <a:lnSpc>
                <a:spcPts val="2604"/>
              </a:lnSpc>
              <a:spcBef>
                <a:spcPct val="20000"/>
              </a:spcBef>
              <a:spcAft>
                <a:spcPct val="0"/>
              </a:spcAft>
              <a:buFont typeface="Wingdings" panose="05000000000000000000" pitchFamily="2" charset="2"/>
              <a:buChar char="v"/>
            </a:pPr>
            <a:endParaRPr lang="en-US" sz="2400" kern="0" dirty="0" smtClean="0">
              <a:solidFill>
                <a:srgbClr val="000000"/>
              </a:solidFill>
              <a:latin typeface="Calibri" pitchFamily="34" charset="0"/>
            </a:endParaRPr>
          </a:p>
          <a:p>
            <a:pPr marL="480033" lvl="0" indent="-480033" algn="just" defTabSz="914400" eaLnBrk="0" fontAlgn="base" hangingPunct="0">
              <a:lnSpc>
                <a:spcPts val="2604"/>
              </a:lnSpc>
              <a:spcBef>
                <a:spcPct val="20000"/>
              </a:spcBef>
              <a:spcAft>
                <a:spcPct val="0"/>
              </a:spcAft>
              <a:buFontTx/>
              <a:buChar char="•"/>
            </a:pPr>
            <a:endParaRPr lang="en-US" kern="0" dirty="0">
              <a:solidFill>
                <a:srgbClr val="000000"/>
              </a:solidFill>
              <a:latin typeface="Calibri" pitchFamily="34" charset="0"/>
            </a:endParaRPr>
          </a:p>
          <a:p>
            <a:pPr marL="480033" lvl="0" indent="-480033" algn="just" defTabSz="914400" eaLnBrk="0" fontAlgn="base" hangingPunct="0">
              <a:lnSpc>
                <a:spcPts val="2604"/>
              </a:lnSpc>
              <a:spcBef>
                <a:spcPct val="20000"/>
              </a:spcBef>
              <a:spcAft>
                <a:spcPct val="0"/>
              </a:spcAft>
              <a:buFontTx/>
              <a:buChar char="•"/>
            </a:pPr>
            <a:endParaRPr lang="el-GR" kern="0" dirty="0">
              <a:solidFill>
                <a:srgbClr val="000000"/>
              </a:solidFill>
              <a:latin typeface="Calibri" pitchFamily="34" charset="0"/>
            </a:endParaRPr>
          </a:p>
          <a:p>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3469" y="1344216"/>
            <a:ext cx="4194175" cy="4071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74597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68" y="192088"/>
            <a:ext cx="12488272" cy="864097"/>
          </a:xfrm>
        </p:spPr>
        <p:txBody>
          <a:bodyPr/>
          <a:lstStyle/>
          <a:p>
            <a:r>
              <a:rPr lang="en-US" dirty="0" smtClean="0"/>
              <a:t>Data </a:t>
            </a:r>
            <a:r>
              <a:rPr lang="en-US" dirty="0"/>
              <a:t>Objects </a:t>
            </a:r>
            <a:r>
              <a:rPr lang="en-US" dirty="0" smtClean="0"/>
              <a:t>(5/5)</a:t>
            </a:r>
            <a:endParaRPr lang="el-GR" dirty="0"/>
          </a:p>
        </p:txBody>
      </p:sp>
      <p:sp>
        <p:nvSpPr>
          <p:cNvPr id="3" name="Content Placeholder 2"/>
          <p:cNvSpPr>
            <a:spLocks noGrp="1"/>
          </p:cNvSpPr>
          <p:nvPr>
            <p:ph idx="1"/>
          </p:nvPr>
        </p:nvSpPr>
        <p:spPr>
          <a:xfrm>
            <a:off x="150510" y="1575756"/>
            <a:ext cx="8158575" cy="3224846"/>
          </a:xfrm>
        </p:spPr>
        <p:txBody>
          <a:bodyPr/>
          <a:lstStyle/>
          <a:p>
            <a:pPr algn="just">
              <a:lnSpc>
                <a:spcPts val="2520"/>
              </a:lnSpc>
              <a:spcBef>
                <a:spcPts val="0"/>
              </a:spcBef>
            </a:pPr>
            <a:r>
              <a:rPr lang="en-US" sz="2800" b="1" u="sng" dirty="0" smtClean="0"/>
              <a:t>Control Objects</a:t>
            </a:r>
            <a:r>
              <a:rPr lang="en-US" sz="2800" b="1" dirty="0" smtClean="0"/>
              <a:t>: </a:t>
            </a:r>
            <a:r>
              <a:rPr lang="en-US" sz="2800" dirty="0" smtClean="0"/>
              <a:t>Consists of the reports and documents that support the data provisioning process and are the products of its different sub-processes. In detail they include: </a:t>
            </a:r>
          </a:p>
          <a:p>
            <a:pPr algn="just">
              <a:lnSpc>
                <a:spcPts val="2520"/>
              </a:lnSpc>
              <a:spcBef>
                <a:spcPts val="0"/>
              </a:spcBef>
            </a:pPr>
            <a:endParaRPr lang="en-US" sz="2500" dirty="0" smtClean="0"/>
          </a:p>
          <a:p>
            <a:pPr lvl="1" algn="just">
              <a:lnSpc>
                <a:spcPts val="2520"/>
              </a:lnSpc>
              <a:spcBef>
                <a:spcPts val="0"/>
              </a:spcBef>
              <a:buFont typeface="Wingdings" panose="05000000000000000000" pitchFamily="2" charset="2"/>
              <a:buChar char="v"/>
            </a:pPr>
            <a:r>
              <a:rPr lang="en-US" sz="2400" b="1" u="sng" dirty="0" smtClean="0"/>
              <a:t>Reports </a:t>
            </a:r>
            <a:r>
              <a:rPr lang="en-US" sz="2400" b="1" u="sng" dirty="0"/>
              <a:t>to the Provider</a:t>
            </a:r>
            <a:r>
              <a:rPr lang="en-US" sz="2400" b="1" dirty="0"/>
              <a:t>: </a:t>
            </a:r>
            <a:r>
              <a:rPr lang="en-US" sz="2400" dirty="0"/>
              <a:t>Reports useful to the provider in order to monitor the result of the various tasks and to announce all individual inconsistencies in the processed source data which the provider may or should correct. </a:t>
            </a:r>
            <a:endParaRPr lang="el-GR" sz="2400" dirty="0"/>
          </a:p>
          <a:p>
            <a:pPr lvl="1" algn="just">
              <a:lnSpc>
                <a:spcPts val="2520"/>
              </a:lnSpc>
              <a:buFont typeface="Wingdings" panose="05000000000000000000" pitchFamily="2" charset="2"/>
              <a:buChar char="v"/>
            </a:pPr>
            <a:endParaRPr lang="el-GR" sz="2000" dirty="0"/>
          </a:p>
          <a:p>
            <a:pPr lvl="1">
              <a:lnSpc>
                <a:spcPts val="2520"/>
              </a:lnSpc>
              <a:buFont typeface="Wingdings" panose="05000000000000000000" pitchFamily="2" charset="2"/>
              <a:buChar char="v"/>
            </a:pP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43</a:t>
            </a:fld>
            <a:endParaRPr lang="el-GR">
              <a:solidFill>
                <a:srgbClr val="FFFFFF"/>
              </a:solidFill>
            </a:endParaRPr>
          </a:p>
        </p:txBody>
      </p:sp>
      <p:sp>
        <p:nvSpPr>
          <p:cNvPr id="5" name="TextBox 4"/>
          <p:cNvSpPr txBox="1"/>
          <p:nvPr/>
        </p:nvSpPr>
        <p:spPr>
          <a:xfrm>
            <a:off x="136104" y="4872609"/>
            <a:ext cx="12385376" cy="4696157"/>
          </a:xfrm>
          <a:prstGeom prst="rect">
            <a:avLst/>
          </a:prstGeom>
          <a:noFill/>
        </p:spPr>
        <p:txBody>
          <a:bodyPr wrap="square" rtlCol="0">
            <a:spAutoFit/>
          </a:bodyPr>
          <a:lstStyle/>
          <a:p>
            <a:pPr marL="1040070" lvl="1" indent="-400028" algn="just" defTabSz="914400" eaLnBrk="0" fontAlgn="base" hangingPunct="0">
              <a:lnSpc>
                <a:spcPts val="2520"/>
              </a:lnSpc>
              <a:spcBef>
                <a:spcPts val="400"/>
              </a:spcBef>
              <a:spcAft>
                <a:spcPct val="0"/>
              </a:spcAft>
              <a:buFont typeface="Wingdings" panose="05000000000000000000" pitchFamily="2" charset="2"/>
              <a:buChar char="v"/>
            </a:pPr>
            <a:r>
              <a:rPr lang="en-US" sz="2400" b="1" u="sng" kern="0" dirty="0">
                <a:solidFill>
                  <a:srgbClr val="000000"/>
                </a:solidFill>
                <a:latin typeface="Calibri" pitchFamily="34" charset="0"/>
              </a:rPr>
              <a:t>Source </a:t>
            </a:r>
            <a:r>
              <a:rPr lang="en-US" sz="2400" b="1" u="sng" kern="0" dirty="0" smtClean="0">
                <a:solidFill>
                  <a:srgbClr val="000000"/>
                </a:solidFill>
                <a:latin typeface="Calibri" pitchFamily="34" charset="0"/>
              </a:rPr>
              <a:t>Syntax and Cleaning </a:t>
            </a:r>
            <a:r>
              <a:rPr lang="en-US" sz="2400" b="1" u="sng" kern="0" dirty="0">
                <a:solidFill>
                  <a:srgbClr val="000000"/>
                </a:solidFill>
                <a:latin typeface="Calibri" pitchFamily="34" charset="0"/>
              </a:rPr>
              <a:t>Report</a:t>
            </a:r>
            <a:r>
              <a:rPr lang="en-US" sz="2400" b="1" kern="0" dirty="0">
                <a:solidFill>
                  <a:srgbClr val="000000"/>
                </a:solidFill>
                <a:latin typeface="Calibri" pitchFamily="34" charset="0"/>
              </a:rPr>
              <a:t>: </a:t>
            </a:r>
            <a:r>
              <a:rPr lang="en-US" sz="2400" kern="0" dirty="0">
                <a:solidFill>
                  <a:srgbClr val="000000"/>
                </a:solidFill>
                <a:latin typeface="Calibri" pitchFamily="34" charset="0"/>
              </a:rPr>
              <a:t>The output report of the syntax normalizer tool. Contains inconsistencies and errors that occurred during the syntax normalization process.</a:t>
            </a:r>
          </a:p>
          <a:p>
            <a:pPr marL="1040070" lvl="1" indent="-400028" algn="just" defTabSz="914400" eaLnBrk="0" fontAlgn="base" hangingPunct="0">
              <a:lnSpc>
                <a:spcPts val="2520"/>
              </a:lnSpc>
              <a:spcBef>
                <a:spcPts val="400"/>
              </a:spcBef>
              <a:spcAft>
                <a:spcPct val="0"/>
              </a:spcAft>
              <a:buFont typeface="Wingdings" panose="05000000000000000000" pitchFamily="2" charset="2"/>
              <a:buChar char="v"/>
            </a:pPr>
            <a:r>
              <a:rPr lang="en-US" sz="2400" b="1" u="sng" kern="0" dirty="0" smtClean="0">
                <a:solidFill>
                  <a:srgbClr val="000000"/>
                </a:solidFill>
                <a:latin typeface="Calibri" pitchFamily="34" charset="0"/>
              </a:rPr>
              <a:t>Provider Statistics Report</a:t>
            </a:r>
            <a:r>
              <a:rPr lang="en-US" sz="2400" b="1" kern="0" dirty="0" smtClean="0">
                <a:solidFill>
                  <a:srgbClr val="000000"/>
                </a:solidFill>
                <a:latin typeface="Calibri" pitchFamily="34" charset="0"/>
              </a:rPr>
              <a:t>: </a:t>
            </a:r>
            <a:r>
              <a:rPr lang="en-US" sz="2400" kern="0" dirty="0">
                <a:solidFill>
                  <a:srgbClr val="000000"/>
                </a:solidFill>
                <a:latin typeface="Calibri" pitchFamily="34" charset="0"/>
              </a:rPr>
              <a:t>The output statistics of the source analyzer tool, used as input to the source schema visualizer and also to the </a:t>
            </a:r>
            <a:r>
              <a:rPr lang="en-US" sz="2400" kern="0" dirty="0" smtClean="0">
                <a:solidFill>
                  <a:srgbClr val="000000"/>
                </a:solidFill>
                <a:latin typeface="Calibri" pitchFamily="34" charset="0"/>
              </a:rPr>
              <a:t>Instance Generation Rule Builder . </a:t>
            </a:r>
            <a:r>
              <a:rPr lang="en-US" sz="2400" kern="0" dirty="0">
                <a:solidFill>
                  <a:srgbClr val="000000"/>
                </a:solidFill>
                <a:latin typeface="Calibri" pitchFamily="34" charset="0"/>
              </a:rPr>
              <a:t>It contains statistic information useful for understanding the source schema. </a:t>
            </a:r>
            <a:endParaRPr lang="el-GR" sz="2400" kern="0" dirty="0">
              <a:solidFill>
                <a:srgbClr val="000000"/>
              </a:solidFill>
              <a:latin typeface="Calibri" pitchFamily="34" charset="0"/>
            </a:endParaRPr>
          </a:p>
          <a:p>
            <a:pPr marL="1040070" lvl="1" indent="-400028" algn="just" defTabSz="914400" eaLnBrk="0" fontAlgn="base" hangingPunct="0">
              <a:lnSpc>
                <a:spcPts val="2520"/>
              </a:lnSpc>
              <a:spcBef>
                <a:spcPts val="400"/>
              </a:spcBef>
              <a:spcAft>
                <a:spcPct val="0"/>
              </a:spcAft>
              <a:buFont typeface="Wingdings" panose="05000000000000000000" pitchFamily="2" charset="2"/>
              <a:buChar char="v"/>
            </a:pPr>
            <a:r>
              <a:rPr lang="en-US" sz="2400" b="1" u="sng" kern="0" dirty="0">
                <a:solidFill>
                  <a:srgbClr val="000000"/>
                </a:solidFill>
                <a:latin typeface="Calibri" pitchFamily="34" charset="0"/>
              </a:rPr>
              <a:t>Mapping Validation Report</a:t>
            </a:r>
            <a:r>
              <a:rPr lang="en-US" sz="2400" b="1" kern="0" dirty="0">
                <a:solidFill>
                  <a:srgbClr val="000000"/>
                </a:solidFill>
                <a:latin typeface="Calibri" pitchFamily="34" charset="0"/>
              </a:rPr>
              <a:t>: </a:t>
            </a:r>
            <a:r>
              <a:rPr lang="en-US" sz="2400" kern="0" dirty="0">
                <a:solidFill>
                  <a:srgbClr val="000000"/>
                </a:solidFill>
                <a:latin typeface="Calibri" pitchFamily="34" charset="0"/>
              </a:rPr>
              <a:t>The output report of the metadata validator transformer tool. It contains errors and inconsistencies that occurred during the transformation process. </a:t>
            </a:r>
            <a:endParaRPr lang="en-US" sz="2400" kern="0" dirty="0" smtClean="0">
              <a:solidFill>
                <a:srgbClr val="000000"/>
              </a:solidFill>
              <a:latin typeface="Calibri" pitchFamily="34" charset="0"/>
            </a:endParaRPr>
          </a:p>
          <a:p>
            <a:pPr marL="1120077" lvl="1" indent="-480033" algn="just" defTabSz="914400" eaLnBrk="0" fontAlgn="base" hangingPunct="0">
              <a:lnSpc>
                <a:spcPts val="2184"/>
              </a:lnSpc>
              <a:spcBef>
                <a:spcPts val="400"/>
              </a:spcBef>
              <a:spcAft>
                <a:spcPct val="0"/>
              </a:spcAft>
              <a:buFont typeface="Wingdings" panose="05000000000000000000" pitchFamily="2" charset="2"/>
              <a:buChar char="v"/>
            </a:pPr>
            <a:r>
              <a:rPr lang="en-US" sz="2400" b="1" u="sng" kern="0" dirty="0" smtClean="0">
                <a:solidFill>
                  <a:srgbClr val="000000"/>
                </a:solidFill>
                <a:latin typeface="Calibri" pitchFamily="34" charset="0"/>
              </a:rPr>
              <a:t>Aggregator </a:t>
            </a:r>
            <a:r>
              <a:rPr lang="en-US" sz="2400" b="1" u="sng" kern="0" dirty="0">
                <a:solidFill>
                  <a:srgbClr val="000000"/>
                </a:solidFill>
                <a:latin typeface="Calibri" pitchFamily="34" charset="0"/>
              </a:rPr>
              <a:t>Statistics Report</a:t>
            </a:r>
            <a:r>
              <a:rPr lang="en-US" sz="2400" b="1" kern="0" dirty="0">
                <a:solidFill>
                  <a:srgbClr val="000000"/>
                </a:solidFill>
                <a:latin typeface="Calibri" pitchFamily="34" charset="0"/>
              </a:rPr>
              <a:t>: </a:t>
            </a:r>
            <a:r>
              <a:rPr lang="en-US" sz="2400" kern="0" dirty="0">
                <a:solidFill>
                  <a:srgbClr val="000000"/>
                </a:solidFill>
                <a:latin typeface="Calibri" pitchFamily="34" charset="0"/>
              </a:rPr>
              <a:t>The output statistics of the target analyzer tool. It contains statistic information useful for understanding the target schema. </a:t>
            </a:r>
            <a:r>
              <a:rPr lang="en-US" sz="2400" kern="0" dirty="0" smtClean="0">
                <a:solidFill>
                  <a:srgbClr val="000000"/>
                </a:solidFill>
                <a:latin typeface="Calibri" pitchFamily="34" charset="0"/>
              </a:rPr>
              <a:t> </a:t>
            </a:r>
          </a:p>
          <a:p>
            <a:pPr marL="1120077" lvl="1" indent="-480033" algn="just" defTabSz="914400" eaLnBrk="0" fontAlgn="base" hangingPunct="0">
              <a:lnSpc>
                <a:spcPts val="2184"/>
              </a:lnSpc>
              <a:spcBef>
                <a:spcPts val="400"/>
              </a:spcBef>
              <a:spcAft>
                <a:spcPct val="0"/>
              </a:spcAft>
              <a:buFont typeface="Wingdings" panose="05000000000000000000" pitchFamily="2" charset="2"/>
              <a:buChar char="v"/>
            </a:pPr>
            <a:r>
              <a:rPr lang="en-US" sz="2400" b="1" u="sng" kern="0" dirty="0" smtClean="0">
                <a:solidFill>
                  <a:srgbClr val="000000"/>
                </a:solidFill>
                <a:latin typeface="Calibri" pitchFamily="34" charset="0"/>
              </a:rPr>
              <a:t>Source to Target URI Association Table</a:t>
            </a:r>
            <a:r>
              <a:rPr lang="en-US" sz="2400" b="1" kern="0" dirty="0" smtClean="0">
                <a:solidFill>
                  <a:srgbClr val="000000"/>
                </a:solidFill>
                <a:latin typeface="Calibri" pitchFamily="34" charset="0"/>
              </a:rPr>
              <a:t>: </a:t>
            </a:r>
            <a:r>
              <a:rPr lang="en-US" sz="2400" kern="0" dirty="0" smtClean="0">
                <a:solidFill>
                  <a:srgbClr val="000000"/>
                </a:solidFill>
                <a:latin typeface="Calibri" pitchFamily="34" charset="0"/>
              </a:rPr>
              <a:t>The output report of the metadata validator transformer tool. It contains the source </a:t>
            </a:r>
            <a:r>
              <a:rPr lang="en-US" sz="2400" kern="0" dirty="0">
                <a:solidFill>
                  <a:srgbClr val="000000"/>
                </a:solidFill>
                <a:latin typeface="Calibri" pitchFamily="34" charset="0"/>
              </a:rPr>
              <a:t>to target URI </a:t>
            </a:r>
            <a:r>
              <a:rPr lang="en-US" sz="2400" kern="0" dirty="0" smtClean="0">
                <a:solidFill>
                  <a:srgbClr val="000000"/>
                </a:solidFill>
                <a:latin typeface="Calibri" pitchFamily="34" charset="0"/>
              </a:rPr>
              <a:t>associations. </a:t>
            </a:r>
            <a:endParaRPr lang="en-US" sz="2400" kern="0" dirty="0">
              <a:solidFill>
                <a:srgbClr val="000000"/>
              </a:solidFill>
              <a:latin typeface="Calibri" pitchFamily="34" charset="0"/>
            </a:endParaRPr>
          </a:p>
          <a:p>
            <a:endParaRPr lang="en-US" dirty="0"/>
          </a:p>
        </p:txBody>
      </p:sp>
      <p:pic>
        <p:nvPicPr>
          <p:cNvPr id="7" name="Picture 3" descr="C:\Users\konsolak\Desktop\Captu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45016" y="1277586"/>
            <a:ext cx="4040841" cy="37390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13222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ctrTitle"/>
          </p:nvPr>
        </p:nvSpPr>
        <p:spPr>
          <a:xfrm>
            <a:off x="-51117" y="2280322"/>
            <a:ext cx="11290855" cy="1814601"/>
          </a:xfrm>
          <a:ln>
            <a:solidFill>
              <a:srgbClr val="4BACC6"/>
            </a:solidFill>
          </a:ln>
        </p:spPr>
        <p:txBody>
          <a:bodyPr/>
          <a:lstStyle/>
          <a:p>
            <a:pPr eaLnBrk="1" hangingPunct="1"/>
            <a:r>
              <a:rPr lang="en-US" sz="5600" b="1" dirty="0">
                <a:solidFill>
                  <a:srgbClr val="000000"/>
                </a:solidFill>
              </a:rPr>
              <a:t>  </a:t>
            </a:r>
            <a:r>
              <a:rPr lang="en-US" sz="6200" b="1" dirty="0">
                <a:solidFill>
                  <a:srgbClr val="000000"/>
                </a:solidFill>
              </a:rPr>
              <a:t>Process Model</a:t>
            </a:r>
            <a:endParaRPr lang="el-GR" sz="3900" spc="420" dirty="0">
              <a:solidFill>
                <a:srgbClr val="000000"/>
              </a:solidFill>
            </a:endParaRPr>
          </a:p>
        </p:txBody>
      </p:sp>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44</a:t>
            </a:fld>
            <a:endParaRPr lang="el-GR">
              <a:solidFill>
                <a:srgbClr val="FFFFFF"/>
              </a:solidFill>
            </a:endParaRPr>
          </a:p>
        </p:txBody>
      </p:sp>
      <p:sp>
        <p:nvSpPr>
          <p:cNvPr id="4" name="Title 1"/>
          <p:cNvSpPr txBox="1">
            <a:spLocks/>
          </p:cNvSpPr>
          <p:nvPr/>
        </p:nvSpPr>
        <p:spPr bwMode="auto">
          <a:xfrm>
            <a:off x="1965110" y="4094923"/>
            <a:ext cx="10887609" cy="1713791"/>
          </a:xfrm>
          <a:prstGeom prst="rect">
            <a:avLst/>
          </a:prstGeom>
          <a:solidFill>
            <a:srgbClr val="FFFFEB"/>
          </a:solidFill>
          <a:ln w="9525">
            <a:solidFill>
              <a:srgbClr val="4BACC6"/>
            </a:solidFill>
            <a:miter lim="800000"/>
            <a:headEnd/>
            <a:tailEnd/>
          </a:ln>
        </p:spPr>
        <p:txBody>
          <a:bodyPr vert="horz" wrap="square" lIns="128009" tIns="64004" rIns="128009" bIns="64004"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5600" b="1" kern="0" dirty="0">
                <a:solidFill>
                  <a:srgbClr val="000000"/>
                </a:solidFill>
              </a:rPr>
              <a:t>		IT Objects</a:t>
            </a:r>
            <a:endParaRPr lang="el-GR" sz="3900" kern="0" spc="420" dirty="0">
              <a:solidFill>
                <a:srgbClr val="000000"/>
              </a:solidFill>
            </a:endParaRPr>
          </a:p>
        </p:txBody>
      </p:sp>
    </p:spTree>
    <p:extLst>
      <p:ext uri="{BB962C8B-B14F-4D97-AF65-F5344CB8AC3E}">
        <p14:creationId xmlns:p14="http://schemas.microsoft.com/office/powerpoint/2010/main" xmlns="" val="16295931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266"/>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74" name="Oval 73"/>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75" name="Group 74"/>
          <p:cNvGrpSpPr/>
          <p:nvPr/>
        </p:nvGrpSpPr>
        <p:grpSpPr>
          <a:xfrm>
            <a:off x="5648960" y="80010"/>
            <a:ext cx="184912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77" name="TextBox 76"/>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78" name="Flowchart: Process 77"/>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79" name="Flowchart: Process 78"/>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81" name="Straight Arrow Connector 80"/>
          <p:cNvCxnSpPr>
            <a:stCxn id="76" idx="2"/>
            <a:endCxn id="78"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87" name="Straight Arrow Connector 86"/>
          <p:cNvCxnSpPr>
            <a:stCxn id="74" idx="6"/>
            <a:endCxn id="86"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89" name="Oval 8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90" name="Flowchart: Process 8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91" name="Straight Arrow Connector 90"/>
          <p:cNvCxnSpPr>
            <a:stCxn id="88" idx="3"/>
            <a:endCxn id="8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a:t>
            </a:r>
            <a:r>
              <a:rPr lang="en-US" sz="1400" b="1" dirty="0" err="1" smtClean="0">
                <a:solidFill>
                  <a:prstClr val="black"/>
                </a:solidFill>
              </a:rPr>
              <a:t>Visualizer</a:t>
            </a:r>
            <a:endParaRPr lang="el-GR" sz="1400" b="1" dirty="0">
              <a:solidFill>
                <a:prstClr val="black"/>
              </a:solidFill>
            </a:endParaRPr>
          </a:p>
        </p:txBody>
      </p:sp>
      <p:sp>
        <p:nvSpPr>
          <p:cNvPr id="93" name="Oval 92"/>
          <p:cNvSpPr/>
          <p:nvPr/>
        </p:nvSpPr>
        <p:spPr>
          <a:xfrm>
            <a:off x="3048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94" name="Oval 9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95" name="Oval 9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96" name="Oval 9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97" name="Oval 9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98" name="Oval 9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99" name="Oval 9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00" name="Oval 9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01" name="Straight Arrow Connector 100"/>
          <p:cNvCxnSpPr>
            <a:stCxn id="74" idx="4"/>
            <a:endCxn id="90"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05" name="Flowchart: Process 104"/>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06" name="Flowchart: Process 105"/>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10" name="Straight Arrow Connector 109"/>
          <p:cNvCxnSpPr>
            <a:stCxn id="106" idx="2"/>
            <a:endCxn id="9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8" idx="4"/>
            <a:endCxn id="140" idx="0"/>
          </p:cNvCxnSpPr>
          <p:nvPr/>
        </p:nvCxnSpPr>
        <p:spPr>
          <a:xfrm>
            <a:off x="4013200" y="4914901"/>
            <a:ext cx="50800" cy="4743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9" idx="6"/>
            <a:endCxn id="9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8" idx="6"/>
            <a:endCxn id="9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4" idx="1"/>
            <a:endCxn id="9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5" idx="2"/>
            <a:endCxn id="9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4" idx="6"/>
            <a:endCxn id="105"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0" name="Flowchart: Process 139"/>
          <p:cNvSpPr/>
          <p:nvPr/>
        </p:nvSpPr>
        <p:spPr>
          <a:xfrm>
            <a:off x="3352800" y="53892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42" name="Straight Arrow Connector 141"/>
          <p:cNvCxnSpPr>
            <a:stCxn id="140" idx="1"/>
            <a:endCxn id="93" idx="6"/>
          </p:cNvCxnSpPr>
          <p:nvPr/>
        </p:nvCxnSpPr>
        <p:spPr>
          <a:xfrm flipH="1" flipV="1">
            <a:off x="2438400" y="5606416"/>
            <a:ext cx="9144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0" idx="1"/>
            <a:endCxn id="99" idx="4"/>
          </p:cNvCxnSpPr>
          <p:nvPr/>
        </p:nvCxnSpPr>
        <p:spPr>
          <a:xfrm flipH="1" flipV="1">
            <a:off x="1117600" y="4389121"/>
            <a:ext cx="2235200" cy="12201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89" idx="4"/>
            <a:endCxn id="9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0" idx="3"/>
            <a:endCxn id="96" idx="2"/>
          </p:cNvCxnSpPr>
          <p:nvPr/>
        </p:nvCxnSpPr>
        <p:spPr>
          <a:xfrm flipV="1">
            <a:off x="4775200" y="5606416"/>
            <a:ext cx="8128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58" name="Flowchart: Process 157"/>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59" name="Straight Arrow Connector 158"/>
          <p:cNvCxnSpPr>
            <a:stCxn id="95" idx="2"/>
            <a:endCxn id="157"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2"/>
            <a:endCxn id="9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8" idx="2"/>
            <a:endCxn id="9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69" name="Straight Arrow Connector 168"/>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3"/>
            <a:endCxn id="9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85" name="Straight Arrow Connector 184"/>
          <p:cNvCxnSpPr>
            <a:stCxn id="224" idx="1"/>
            <a:endCxn id="10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189" name="Straight Arrow Connector 188"/>
          <p:cNvCxnSpPr>
            <a:stCxn id="100" idx="2"/>
            <a:endCxn id="188"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6" idx="4"/>
            <a:endCxn id="198"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00" name="Straight Arrow Connector 199"/>
          <p:cNvCxnSpPr>
            <a:stCxn id="198" idx="2"/>
            <a:endCxn id="9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7840960" y="8833048"/>
            <a:ext cx="184912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25" name="TextBox 224"/>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27" name="Straight Arrow Connector 226"/>
          <p:cNvCxnSpPr>
            <a:stCxn id="184" idx="2"/>
            <a:endCxn id="224"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90" idx="2"/>
            <a:endCxn id="9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39" name="Straight Arrow Connector 238"/>
          <p:cNvCxnSpPr>
            <a:stCxn id="88" idx="3"/>
            <a:endCxn id="23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37" idx="4"/>
            <a:endCxn id="9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0" name="Straight Arrow Connector 249"/>
          <p:cNvCxnSpPr>
            <a:stCxn id="98" idx="6"/>
            <a:endCxn id="249"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90" idx="2"/>
            <a:endCxn id="249"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107" name="Straight Arrow Connector 106"/>
          <p:cNvCxnSpPr>
            <a:stCxn id="97" idx="2"/>
            <a:endCxn id="103"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135" name="Flowchart: Process 13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54" name="Straight Connector 53"/>
          <p:cNvCxnSpPr>
            <a:stCxn id="13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9" idx="2"/>
            <a:endCxn id="105"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0" idx="6"/>
            <a:endCxn id="74"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12" name="Straight Arrow Connector 111"/>
          <p:cNvCxnSpPr>
            <a:stCxn id="111" idx="2"/>
            <a:endCxn id="130"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115" name="Straight Arrow Connector 114"/>
          <p:cNvCxnSpPr>
            <a:stCxn id="130" idx="2"/>
            <a:endCxn id="114"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8" idx="0"/>
            <a:endCxn id="8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9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931073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12" y="192088"/>
            <a:ext cx="12488272" cy="864096"/>
          </a:xfrm>
        </p:spPr>
        <p:txBody>
          <a:bodyPr/>
          <a:lstStyle/>
          <a:p>
            <a:r>
              <a:rPr lang="en-US" dirty="0" smtClean="0"/>
              <a:t>IT Objects</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46</a:t>
            </a:fld>
            <a:endParaRPr lang="el-GR">
              <a:solidFill>
                <a:srgbClr val="FFFFFF"/>
              </a:solidFill>
            </a:endParaRPr>
          </a:p>
        </p:txBody>
      </p:sp>
      <p:pic>
        <p:nvPicPr>
          <p:cNvPr id="13314" name="Picture 2" descr="C:\Users\konsolak\Desktop\Captu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8312" y="1629640"/>
            <a:ext cx="8629062" cy="72034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37148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3Meditor</a:t>
            </a:r>
            <a:endParaRPr lang="el-GR" dirty="0"/>
          </a:p>
        </p:txBody>
      </p:sp>
      <p:sp>
        <p:nvSpPr>
          <p:cNvPr id="3" name="Content Placeholder 2"/>
          <p:cNvSpPr>
            <a:spLocks noGrp="1"/>
          </p:cNvSpPr>
          <p:nvPr>
            <p:ph idx="1"/>
          </p:nvPr>
        </p:nvSpPr>
        <p:spPr>
          <a:xfrm>
            <a:off x="251149" y="1575755"/>
            <a:ext cx="11550252" cy="7329301"/>
          </a:xfrm>
        </p:spPr>
        <p:txBody>
          <a:bodyPr/>
          <a:lstStyle/>
          <a:p>
            <a:pPr marL="480033" lvl="1" indent="-480033">
              <a:buFontTx/>
              <a:buChar char="•"/>
            </a:pPr>
            <a:r>
              <a:rPr lang="en-US" sz="2300" b="1" u="sng" dirty="0" smtClean="0"/>
              <a:t>Overview</a:t>
            </a:r>
            <a:r>
              <a:rPr lang="en-US" sz="2200" dirty="0" smtClean="0"/>
              <a:t>: </a:t>
            </a:r>
            <a:r>
              <a:rPr lang="en-US" sz="2300" dirty="0" smtClean="0"/>
              <a:t>Combines </a:t>
            </a:r>
            <a:r>
              <a:rPr lang="en-US" sz="2300" dirty="0" smtClean="0"/>
              <a:t>several components into </a:t>
            </a:r>
            <a:r>
              <a:rPr lang="en-US" sz="2200" dirty="0" smtClean="0"/>
              <a:t>one user interface providing the simplest possible solution</a:t>
            </a:r>
          </a:p>
          <a:p>
            <a:r>
              <a:rPr lang="en-US" sz="2300" b="1" u="sng" dirty="0" smtClean="0"/>
              <a:t>Components</a:t>
            </a:r>
            <a:r>
              <a:rPr lang="en-US" sz="2200" dirty="0" smtClean="0"/>
              <a:t>:</a:t>
            </a:r>
          </a:p>
          <a:p>
            <a:pPr lvl="1">
              <a:buFont typeface="Wingdings" panose="05000000000000000000" pitchFamily="2" charset="2"/>
              <a:buChar char="v"/>
            </a:pPr>
            <a:r>
              <a:rPr lang="en-US" sz="2200" dirty="0" smtClean="0"/>
              <a:t>Schema Matcher</a:t>
            </a:r>
          </a:p>
          <a:p>
            <a:pPr lvl="1">
              <a:buFont typeface="Wingdings" panose="05000000000000000000" pitchFamily="2" charset="2"/>
              <a:buChar char="v"/>
            </a:pPr>
            <a:r>
              <a:rPr lang="en-US" sz="2200" dirty="0" smtClean="0"/>
              <a:t>Schema Mapping Viewer</a:t>
            </a:r>
          </a:p>
          <a:p>
            <a:pPr lvl="1">
              <a:buFont typeface="Wingdings" panose="05000000000000000000" pitchFamily="2" charset="2"/>
              <a:buChar char="v"/>
            </a:pPr>
            <a:r>
              <a:rPr lang="en-US" sz="2200" dirty="0" smtClean="0"/>
              <a:t>Instance Generation Builder</a:t>
            </a:r>
          </a:p>
          <a:p>
            <a:pPr lvl="1">
              <a:buFont typeface="Wingdings" panose="05000000000000000000" pitchFamily="2" charset="2"/>
              <a:buChar char="v"/>
            </a:pPr>
            <a:r>
              <a:rPr lang="en-US" sz="2200" dirty="0" smtClean="0"/>
              <a:t>Target Schema Visualizer</a:t>
            </a:r>
          </a:p>
          <a:p>
            <a:r>
              <a:rPr lang="en-US" sz="2300" b="1" u="sng" dirty="0" smtClean="0"/>
              <a:t>Input compatibility </a:t>
            </a:r>
            <a:r>
              <a:rPr lang="en-US" sz="2300" b="1" u="sng" dirty="0"/>
              <a:t>r</a:t>
            </a:r>
            <a:r>
              <a:rPr lang="en-US" sz="2300" b="1" u="sng" dirty="0" smtClean="0"/>
              <a:t>equirements:</a:t>
            </a:r>
          </a:p>
          <a:p>
            <a:pPr lvl="1">
              <a:buFont typeface="Wingdings" panose="05000000000000000000" pitchFamily="2" charset="2"/>
              <a:buChar char="v"/>
            </a:pPr>
            <a:r>
              <a:rPr lang="en-US" sz="2200" dirty="0" smtClean="0"/>
              <a:t>Load mapping </a:t>
            </a:r>
            <a:r>
              <a:rPr lang="en-US" sz="2200" dirty="0"/>
              <a:t>definitions files in X3ML </a:t>
            </a:r>
            <a:r>
              <a:rPr lang="en-US" sz="2200" dirty="0" smtClean="0"/>
              <a:t>format</a:t>
            </a:r>
          </a:p>
          <a:p>
            <a:pPr lvl="1">
              <a:buFont typeface="Wingdings" panose="05000000000000000000" pitchFamily="2" charset="2"/>
              <a:buChar char="v"/>
            </a:pPr>
            <a:r>
              <a:rPr lang="en-US" sz="2200" dirty="0" smtClean="0"/>
              <a:t>Source schema in </a:t>
            </a:r>
            <a:r>
              <a:rPr lang="en-US" sz="2200" dirty="0" err="1" smtClean="0"/>
              <a:t>xsd</a:t>
            </a:r>
            <a:r>
              <a:rPr lang="en-US" sz="2200" dirty="0" smtClean="0"/>
              <a:t>/</a:t>
            </a:r>
            <a:r>
              <a:rPr lang="en-US" sz="2200" dirty="0" err="1" smtClean="0"/>
              <a:t>dtd</a:t>
            </a:r>
            <a:r>
              <a:rPr lang="en-US" sz="2200" dirty="0" smtClean="0"/>
              <a:t>/XML-template </a:t>
            </a:r>
            <a:r>
              <a:rPr lang="en-US" sz="2200" dirty="0" smtClean="0"/>
              <a:t>format</a:t>
            </a:r>
          </a:p>
          <a:p>
            <a:pPr lvl="1">
              <a:buFont typeface="Wingdings" panose="05000000000000000000" pitchFamily="2" charset="2"/>
              <a:buChar char="v"/>
            </a:pPr>
            <a:r>
              <a:rPr lang="en-US" sz="2200" dirty="0" smtClean="0"/>
              <a:t>Target schema in </a:t>
            </a:r>
            <a:r>
              <a:rPr lang="en-US" sz="2200" dirty="0" err="1" smtClean="0"/>
              <a:t>rdfs</a:t>
            </a:r>
            <a:r>
              <a:rPr lang="en-US" sz="2200" dirty="0" smtClean="0"/>
              <a:t> format</a:t>
            </a:r>
          </a:p>
          <a:p>
            <a:pPr lvl="1">
              <a:buFont typeface="Wingdings" panose="05000000000000000000" pitchFamily="2" charset="2"/>
              <a:buChar char="v"/>
            </a:pPr>
            <a:r>
              <a:rPr lang="en-US" sz="2200" dirty="0" smtClean="0"/>
              <a:t>Enable/Disable </a:t>
            </a:r>
            <a:r>
              <a:rPr lang="en-US" sz="2200" dirty="0" smtClean="0"/>
              <a:t>Source </a:t>
            </a:r>
            <a:r>
              <a:rPr lang="en-US" sz="2200" dirty="0" smtClean="0"/>
              <a:t>Schema </a:t>
            </a:r>
            <a:r>
              <a:rPr lang="en-US" sz="2200" dirty="0" err="1" smtClean="0"/>
              <a:t>Validator</a:t>
            </a:r>
            <a:endParaRPr lang="en-US" sz="2200" dirty="0" smtClean="0"/>
          </a:p>
          <a:p>
            <a:pPr lvl="1">
              <a:buFont typeface="Wingdings" panose="05000000000000000000" pitchFamily="2" charset="2"/>
              <a:buChar char="v"/>
            </a:pPr>
            <a:r>
              <a:rPr lang="en-US" sz="2200" dirty="0" smtClean="0"/>
              <a:t>Enable/Disable </a:t>
            </a:r>
            <a:r>
              <a:rPr lang="en-US" sz="2200" dirty="0" smtClean="0"/>
              <a:t>Source </a:t>
            </a:r>
            <a:r>
              <a:rPr lang="en-US" sz="2200" dirty="0" smtClean="0"/>
              <a:t>S</a:t>
            </a:r>
            <a:r>
              <a:rPr lang="en-US" sz="2200" dirty="0" smtClean="0"/>
              <a:t>chema </a:t>
            </a:r>
            <a:r>
              <a:rPr lang="en-US" sz="2200" dirty="0" err="1" smtClean="0"/>
              <a:t>Visualizer</a:t>
            </a:r>
            <a:endParaRPr lang="en-US" sz="2200" dirty="0" smtClean="0"/>
          </a:p>
          <a:p>
            <a:pPr lvl="1">
              <a:buFont typeface="Wingdings" panose="05000000000000000000" pitchFamily="2" charset="2"/>
              <a:buChar char="v"/>
            </a:pPr>
            <a:r>
              <a:rPr lang="en-US" sz="2200" dirty="0" smtClean="0"/>
              <a:t>Enable/Disable </a:t>
            </a:r>
            <a:r>
              <a:rPr lang="en-US" sz="2200" dirty="0" smtClean="0"/>
              <a:t>Target </a:t>
            </a:r>
            <a:r>
              <a:rPr lang="en-US" sz="2200" dirty="0" smtClean="0"/>
              <a:t>S</a:t>
            </a:r>
            <a:r>
              <a:rPr lang="en-US" sz="2200" dirty="0" smtClean="0"/>
              <a:t>chema </a:t>
            </a:r>
            <a:r>
              <a:rPr lang="en-US" sz="2200" dirty="0" err="1" smtClean="0"/>
              <a:t>Validator</a:t>
            </a:r>
            <a:endParaRPr lang="en-US" sz="2200" dirty="0" smtClean="0"/>
          </a:p>
          <a:p>
            <a:pPr lvl="1">
              <a:buFont typeface="Wingdings" panose="05000000000000000000" pitchFamily="2" charset="2"/>
              <a:buChar char="v"/>
            </a:pPr>
            <a:r>
              <a:rPr lang="en-US" sz="2200" dirty="0" smtClean="0"/>
              <a:t>Enable/Disable </a:t>
            </a:r>
            <a:r>
              <a:rPr lang="en-US" sz="2200" dirty="0" smtClean="0"/>
              <a:t>Mapping </a:t>
            </a:r>
            <a:r>
              <a:rPr lang="en-US" sz="2200" dirty="0" err="1" smtClean="0"/>
              <a:t>S</a:t>
            </a:r>
            <a:r>
              <a:rPr lang="en-US" sz="2200" dirty="0" err="1" smtClean="0"/>
              <a:t>uggester</a:t>
            </a:r>
            <a:endParaRPr lang="en-US" sz="2200" dirty="0" smtClean="0"/>
          </a:p>
          <a:p>
            <a:pPr>
              <a:buFont typeface="Arial" panose="020B0604020202020204" pitchFamily="34" charset="0"/>
              <a:buChar char="•"/>
            </a:pPr>
            <a:r>
              <a:rPr lang="en-US" sz="2300" b="1" u="sng" dirty="0" smtClean="0"/>
              <a:t>Output compatibility requirements</a:t>
            </a:r>
          </a:p>
          <a:p>
            <a:pPr lvl="1">
              <a:buFont typeface="Wingdings" panose="05000000000000000000" pitchFamily="2" charset="2"/>
              <a:buChar char="v"/>
            </a:pPr>
            <a:r>
              <a:rPr lang="en-US" sz="2200" dirty="0" smtClean="0"/>
              <a:t>Store </a:t>
            </a:r>
            <a:r>
              <a:rPr lang="en-US" sz="2200" dirty="0" smtClean="0"/>
              <a:t>mapping definitions files in X3ML format</a:t>
            </a:r>
          </a:p>
          <a:p>
            <a:pPr lvl="1">
              <a:buFont typeface="Wingdings" panose="05000000000000000000" pitchFamily="2" charset="2"/>
              <a:buChar char="v"/>
            </a:pPr>
            <a:endParaRPr lang="en-US" sz="2200" dirty="0" smtClean="0"/>
          </a:p>
          <a:p>
            <a:pPr lvl="1">
              <a:buFont typeface="Wingdings" panose="05000000000000000000" pitchFamily="2" charset="2"/>
              <a:buChar char="v"/>
            </a:pPr>
            <a:endParaRPr lang="el-GR" sz="2200"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47</a:t>
            </a:fld>
            <a:endParaRPr lang="el-GR">
              <a:solidFill>
                <a:srgbClr val="FFFFFF"/>
              </a:solidFill>
            </a:endParaRPr>
          </a:p>
        </p:txBody>
      </p:sp>
    </p:spTree>
    <p:extLst>
      <p:ext uri="{BB962C8B-B14F-4D97-AF65-F5344CB8AC3E}">
        <p14:creationId xmlns:p14="http://schemas.microsoft.com/office/powerpoint/2010/main" xmlns="" val="2724342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266"/>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74" name="Oval 73"/>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75" name="Group 74"/>
          <p:cNvGrpSpPr/>
          <p:nvPr/>
        </p:nvGrpSpPr>
        <p:grpSpPr>
          <a:xfrm>
            <a:off x="5648960" y="80010"/>
            <a:ext cx="184912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77" name="TextBox 76"/>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78" name="Flowchart: Process 77"/>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79" name="Flowchart: Process 78"/>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81" name="Straight Arrow Connector 80"/>
          <p:cNvCxnSpPr>
            <a:stCxn id="76" idx="2"/>
            <a:endCxn id="78"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87" name="Straight Arrow Connector 86"/>
          <p:cNvCxnSpPr>
            <a:stCxn id="74" idx="6"/>
            <a:endCxn id="86"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89" name="Oval 8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90" name="Flowchart: Process 8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91" name="Straight Arrow Connector 90"/>
          <p:cNvCxnSpPr>
            <a:stCxn id="88" idx="3"/>
            <a:endCxn id="8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93" name="Oval 92"/>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94" name="Oval 9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95" name="Oval 9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96" name="Oval 9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97" name="Oval 9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98" name="Oval 9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99" name="Oval 9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00" name="Oval 9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01" name="Straight Arrow Connector 100"/>
          <p:cNvCxnSpPr>
            <a:stCxn id="74" idx="4"/>
            <a:endCxn id="90"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05" name="Flowchart: Process 104"/>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06" name="Flowchart: Process 105"/>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10" name="Straight Arrow Connector 109"/>
          <p:cNvCxnSpPr>
            <a:stCxn id="106" idx="2"/>
            <a:endCxn id="9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8" idx="4"/>
            <a:endCxn id="140"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9" idx="6"/>
            <a:endCxn id="9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8" idx="6"/>
            <a:endCxn id="9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4" idx="1"/>
            <a:endCxn id="9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5" idx="2"/>
            <a:endCxn id="9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4" idx="6"/>
            <a:endCxn id="105"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0" name="Flowchart: Process 139"/>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42" name="Straight Arrow Connector 141"/>
          <p:cNvCxnSpPr>
            <a:stCxn id="140" idx="1"/>
            <a:endCxn id="93"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0" idx="1"/>
            <a:endCxn id="99"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89" idx="4"/>
            <a:endCxn id="9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0" idx="3"/>
            <a:endCxn id="96"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58" name="Flowchart: Process 157"/>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59" name="Straight Arrow Connector 158"/>
          <p:cNvCxnSpPr>
            <a:stCxn id="95" idx="2"/>
            <a:endCxn id="157"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2"/>
            <a:endCxn id="9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8" idx="2"/>
            <a:endCxn id="9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69" name="Straight Arrow Connector 168"/>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3"/>
            <a:endCxn id="9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85" name="Straight Arrow Connector 184"/>
          <p:cNvCxnSpPr>
            <a:stCxn id="224" idx="1"/>
            <a:endCxn id="10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189" name="Straight Arrow Connector 188"/>
          <p:cNvCxnSpPr>
            <a:stCxn id="100" idx="2"/>
            <a:endCxn id="188"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6" idx="4"/>
            <a:endCxn id="198"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00" name="Straight Arrow Connector 199"/>
          <p:cNvCxnSpPr>
            <a:stCxn id="198" idx="2"/>
            <a:endCxn id="9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7840960" y="8833048"/>
            <a:ext cx="184912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25" name="TextBox 224"/>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27" name="Straight Arrow Connector 226"/>
          <p:cNvCxnSpPr>
            <a:stCxn id="184" idx="2"/>
            <a:endCxn id="224"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90" idx="2"/>
            <a:endCxn id="9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39" name="Straight Arrow Connector 238"/>
          <p:cNvCxnSpPr>
            <a:stCxn id="88" idx="3"/>
            <a:endCxn id="23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37" idx="4"/>
            <a:endCxn id="9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0" name="Straight Arrow Connector 249"/>
          <p:cNvCxnSpPr>
            <a:stCxn id="98" idx="6"/>
            <a:endCxn id="249"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90" idx="2"/>
            <a:endCxn id="249"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107" name="Straight Arrow Connector 106"/>
          <p:cNvCxnSpPr>
            <a:stCxn id="97" idx="2"/>
            <a:endCxn id="103"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135" name="Flowchart: Process 13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54" name="Straight Connector 53"/>
          <p:cNvCxnSpPr>
            <a:stCxn id="13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9" idx="2"/>
            <a:endCxn id="105"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0" idx="6"/>
            <a:endCxn id="74"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12" name="Straight Arrow Connector 111"/>
          <p:cNvCxnSpPr>
            <a:stCxn id="111" idx="2"/>
            <a:endCxn id="130"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115" name="Straight Arrow Connector 114"/>
          <p:cNvCxnSpPr>
            <a:stCxn id="130" idx="2"/>
            <a:endCxn id="114"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8" idx="0"/>
            <a:endCxn id="8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9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433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122" name="Oval 121"/>
          <p:cNvSpPr/>
          <p:nvPr/>
        </p:nvSpPr>
        <p:spPr>
          <a:xfrm>
            <a:off x="10565071" y="3931920"/>
            <a:ext cx="1727200" cy="56007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Tree>
    <p:extLst>
      <p:ext uri="{BB962C8B-B14F-4D97-AF65-F5344CB8AC3E}">
        <p14:creationId xmlns:p14="http://schemas.microsoft.com/office/powerpoint/2010/main" xmlns="" val="27697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67"/>
                                        </p:tgtEl>
                                        <p:attrNameLst>
                                          <p:attrName>style.opacity</p:attrName>
                                        </p:attrNameLst>
                                      </p:cBhvr>
                                      <p:to>
                                        <p:strVal val="0.5"/>
                                      </p:to>
                                    </p:set>
                                    <p:animEffect filter="image" prLst="opacity: 0.5">
                                      <p:cBhvr rctx="IE">
                                        <p:cTn id="7" dur="indefinite"/>
                                        <p:tgtEl>
                                          <p:spTgt spid="267"/>
                                        </p:tgtEl>
                                      </p:cBhvr>
                                    </p:animEffect>
                                  </p:childTnLst>
                                </p:cTn>
                              </p:par>
                              <p:par>
                                <p:cTn id="8" presetID="9" presetClass="emph" presetSubtype="0" grpId="0" nodeType="withEffect">
                                  <p:stCondLst>
                                    <p:cond delay="0"/>
                                  </p:stCondLst>
                                  <p:childTnLst>
                                    <p:set>
                                      <p:cBhvr rctx="PPT">
                                        <p:cTn id="9" dur="indefinite"/>
                                        <p:tgtEl>
                                          <p:spTgt spid="74"/>
                                        </p:tgtEl>
                                        <p:attrNameLst>
                                          <p:attrName>style.opacity</p:attrName>
                                        </p:attrNameLst>
                                      </p:cBhvr>
                                      <p:to>
                                        <p:strVal val="0.5"/>
                                      </p:to>
                                    </p:set>
                                    <p:animEffect filter="image" prLst="opacity: 0.5">
                                      <p:cBhvr rctx="IE">
                                        <p:cTn id="10" dur="indefinite"/>
                                        <p:tgtEl>
                                          <p:spTgt spid="74"/>
                                        </p:tgtEl>
                                      </p:cBhvr>
                                    </p:animEffect>
                                  </p:childTnLst>
                                </p:cTn>
                              </p:par>
                              <p:par>
                                <p:cTn id="11" presetID="9" presetClass="emph" presetSubtype="0" nodeType="withEffect">
                                  <p:stCondLst>
                                    <p:cond delay="0"/>
                                  </p:stCondLst>
                                  <p:childTnLst>
                                    <p:set>
                                      <p:cBhvr rctx="PPT">
                                        <p:cTn id="12" dur="indefinite"/>
                                        <p:tgtEl>
                                          <p:spTgt spid="75"/>
                                        </p:tgtEl>
                                        <p:attrNameLst>
                                          <p:attrName>style.opacity</p:attrName>
                                        </p:attrNameLst>
                                      </p:cBhvr>
                                      <p:to>
                                        <p:strVal val="0.5"/>
                                      </p:to>
                                    </p:set>
                                    <p:animEffect filter="image" prLst="opacity: 0.5">
                                      <p:cBhvr rctx="IE">
                                        <p:cTn id="13" dur="indefinite"/>
                                        <p:tgtEl>
                                          <p:spTgt spid="75"/>
                                        </p:tgtEl>
                                      </p:cBhvr>
                                    </p:animEffect>
                                  </p:childTnLst>
                                </p:cTn>
                              </p:par>
                              <p:par>
                                <p:cTn id="14" presetID="9" presetClass="emph" presetSubtype="0" grpId="0" nodeType="withEffect">
                                  <p:stCondLst>
                                    <p:cond delay="0"/>
                                  </p:stCondLst>
                                  <p:childTnLst>
                                    <p:set>
                                      <p:cBhvr rctx="PPT">
                                        <p:cTn id="15" dur="indefinite"/>
                                        <p:tgtEl>
                                          <p:spTgt spid="78"/>
                                        </p:tgtEl>
                                        <p:attrNameLst>
                                          <p:attrName>style.opacity</p:attrName>
                                        </p:attrNameLst>
                                      </p:cBhvr>
                                      <p:to>
                                        <p:strVal val="0.5"/>
                                      </p:to>
                                    </p:set>
                                    <p:animEffect filter="image" prLst="opacity: 0.5">
                                      <p:cBhvr rctx="IE">
                                        <p:cTn id="16" dur="indefinite"/>
                                        <p:tgtEl>
                                          <p:spTgt spid="78"/>
                                        </p:tgtEl>
                                      </p:cBhvr>
                                    </p:animEffect>
                                  </p:childTnLst>
                                </p:cTn>
                              </p:par>
                              <p:par>
                                <p:cTn id="17" presetID="9" presetClass="emph" presetSubtype="0" grpId="0" nodeType="withEffect">
                                  <p:stCondLst>
                                    <p:cond delay="0"/>
                                  </p:stCondLst>
                                  <p:childTnLst>
                                    <p:set>
                                      <p:cBhvr rctx="PPT">
                                        <p:cTn id="18" dur="indefinite"/>
                                        <p:tgtEl>
                                          <p:spTgt spid="79"/>
                                        </p:tgtEl>
                                        <p:attrNameLst>
                                          <p:attrName>style.opacity</p:attrName>
                                        </p:attrNameLst>
                                      </p:cBhvr>
                                      <p:to>
                                        <p:strVal val="0.5"/>
                                      </p:to>
                                    </p:set>
                                    <p:animEffect filter="image" prLst="opacity: 0.5">
                                      <p:cBhvr rctx="IE">
                                        <p:cTn id="19" dur="indefinite"/>
                                        <p:tgtEl>
                                          <p:spTgt spid="79"/>
                                        </p:tgtEl>
                                      </p:cBhvr>
                                    </p:animEffect>
                                  </p:childTnLst>
                                </p:cTn>
                              </p:par>
                              <p:par>
                                <p:cTn id="20" presetID="9" presetClass="emph" presetSubtype="0" nodeType="withEffect">
                                  <p:stCondLst>
                                    <p:cond delay="0"/>
                                  </p:stCondLst>
                                  <p:childTnLst>
                                    <p:set>
                                      <p:cBhvr rctx="PPT">
                                        <p:cTn id="21" dur="indefinite"/>
                                        <p:tgtEl>
                                          <p:spTgt spid="81"/>
                                        </p:tgtEl>
                                        <p:attrNameLst>
                                          <p:attrName>style.opacity</p:attrName>
                                        </p:attrNameLst>
                                      </p:cBhvr>
                                      <p:to>
                                        <p:strVal val="0.5"/>
                                      </p:to>
                                    </p:set>
                                    <p:animEffect filter="image" prLst="opacity: 0.5">
                                      <p:cBhvr rctx="IE">
                                        <p:cTn id="22" dur="indefinite"/>
                                        <p:tgtEl>
                                          <p:spTgt spid="81"/>
                                        </p:tgtEl>
                                      </p:cBhvr>
                                    </p:animEffect>
                                  </p:childTnLst>
                                </p:cTn>
                              </p:par>
                              <p:par>
                                <p:cTn id="23" presetID="9" presetClass="emph" presetSubtype="0" nodeType="withEffect">
                                  <p:stCondLst>
                                    <p:cond delay="0"/>
                                  </p:stCondLst>
                                  <p:childTnLst>
                                    <p:set>
                                      <p:cBhvr rctx="PPT">
                                        <p:cTn id="24" dur="indefinite"/>
                                        <p:tgtEl>
                                          <p:spTgt spid="82"/>
                                        </p:tgtEl>
                                        <p:attrNameLst>
                                          <p:attrName>style.opacity</p:attrName>
                                        </p:attrNameLst>
                                      </p:cBhvr>
                                      <p:to>
                                        <p:strVal val="0.5"/>
                                      </p:to>
                                    </p:set>
                                    <p:animEffect filter="image" prLst="opacity: 0.5">
                                      <p:cBhvr rctx="IE">
                                        <p:cTn id="25" dur="indefinite"/>
                                        <p:tgtEl>
                                          <p:spTgt spid="82"/>
                                        </p:tgtEl>
                                      </p:cBhvr>
                                    </p:animEffect>
                                  </p:childTnLst>
                                </p:cTn>
                              </p:par>
                              <p:par>
                                <p:cTn id="26" presetID="9" presetClass="emph" presetSubtype="0" nodeType="withEffect">
                                  <p:stCondLst>
                                    <p:cond delay="0"/>
                                  </p:stCondLst>
                                  <p:childTnLst>
                                    <p:set>
                                      <p:cBhvr rctx="PPT">
                                        <p:cTn id="27" dur="indefinite"/>
                                        <p:tgtEl>
                                          <p:spTgt spid="84"/>
                                        </p:tgtEl>
                                        <p:attrNameLst>
                                          <p:attrName>style.opacity</p:attrName>
                                        </p:attrNameLst>
                                      </p:cBhvr>
                                      <p:to>
                                        <p:strVal val="0.5"/>
                                      </p:to>
                                    </p:set>
                                    <p:animEffect filter="image" prLst="opacity: 0.5">
                                      <p:cBhvr rctx="IE">
                                        <p:cTn id="28" dur="indefinite"/>
                                        <p:tgtEl>
                                          <p:spTgt spid="84"/>
                                        </p:tgtEl>
                                      </p:cBhvr>
                                    </p:animEffect>
                                  </p:childTnLst>
                                </p:cTn>
                              </p:par>
                              <p:par>
                                <p:cTn id="29" presetID="9" presetClass="emph" presetSubtype="0" nodeType="withEffect">
                                  <p:stCondLst>
                                    <p:cond delay="0"/>
                                  </p:stCondLst>
                                  <p:childTnLst>
                                    <p:set>
                                      <p:cBhvr rctx="PPT">
                                        <p:cTn id="30" dur="indefinite"/>
                                        <p:tgtEl>
                                          <p:spTgt spid="85"/>
                                        </p:tgtEl>
                                        <p:attrNameLst>
                                          <p:attrName>style.opacity</p:attrName>
                                        </p:attrNameLst>
                                      </p:cBhvr>
                                      <p:to>
                                        <p:strVal val="0.5"/>
                                      </p:to>
                                    </p:set>
                                    <p:animEffect filter="image" prLst="opacity: 0.5">
                                      <p:cBhvr rctx="IE">
                                        <p:cTn id="31" dur="indefinite"/>
                                        <p:tgtEl>
                                          <p:spTgt spid="85"/>
                                        </p:tgtEl>
                                      </p:cBhvr>
                                    </p:animEffect>
                                  </p:childTnLst>
                                </p:cTn>
                              </p:par>
                              <p:par>
                                <p:cTn id="32" presetID="9" presetClass="emph" presetSubtype="0" grpId="0" nodeType="withEffect">
                                  <p:stCondLst>
                                    <p:cond delay="0"/>
                                  </p:stCondLst>
                                  <p:childTnLst>
                                    <p:set>
                                      <p:cBhvr rctx="PPT">
                                        <p:cTn id="33" dur="indefinite"/>
                                        <p:tgtEl>
                                          <p:spTgt spid="86"/>
                                        </p:tgtEl>
                                        <p:attrNameLst>
                                          <p:attrName>style.opacity</p:attrName>
                                        </p:attrNameLst>
                                      </p:cBhvr>
                                      <p:to>
                                        <p:strVal val="0.5"/>
                                      </p:to>
                                    </p:set>
                                    <p:animEffect filter="image" prLst="opacity: 0.5">
                                      <p:cBhvr rctx="IE">
                                        <p:cTn id="34" dur="indefinite"/>
                                        <p:tgtEl>
                                          <p:spTgt spid="86"/>
                                        </p:tgtEl>
                                      </p:cBhvr>
                                    </p:animEffect>
                                  </p:childTnLst>
                                </p:cTn>
                              </p:par>
                              <p:par>
                                <p:cTn id="35" presetID="9" presetClass="emph" presetSubtype="0" nodeType="withEffect">
                                  <p:stCondLst>
                                    <p:cond delay="0"/>
                                  </p:stCondLst>
                                  <p:childTnLst>
                                    <p:set>
                                      <p:cBhvr rctx="PPT">
                                        <p:cTn id="36" dur="indefinite"/>
                                        <p:tgtEl>
                                          <p:spTgt spid="87"/>
                                        </p:tgtEl>
                                        <p:attrNameLst>
                                          <p:attrName>style.opacity</p:attrName>
                                        </p:attrNameLst>
                                      </p:cBhvr>
                                      <p:to>
                                        <p:strVal val="0.5"/>
                                      </p:to>
                                    </p:set>
                                    <p:animEffect filter="image" prLst="opacity: 0.5">
                                      <p:cBhvr rctx="IE">
                                        <p:cTn id="37" dur="indefinite"/>
                                        <p:tgtEl>
                                          <p:spTgt spid="87"/>
                                        </p:tgtEl>
                                      </p:cBhvr>
                                    </p:animEffect>
                                  </p:childTnLst>
                                </p:cTn>
                              </p:par>
                              <p:par>
                                <p:cTn id="38" presetID="9" presetClass="emph" presetSubtype="0" grpId="0" nodeType="withEffect">
                                  <p:stCondLst>
                                    <p:cond delay="0"/>
                                  </p:stCondLst>
                                  <p:childTnLst>
                                    <p:set>
                                      <p:cBhvr rctx="PPT">
                                        <p:cTn id="39" dur="indefinite"/>
                                        <p:tgtEl>
                                          <p:spTgt spid="88"/>
                                        </p:tgtEl>
                                        <p:attrNameLst>
                                          <p:attrName>style.opacity</p:attrName>
                                        </p:attrNameLst>
                                      </p:cBhvr>
                                      <p:to>
                                        <p:strVal val="0.5"/>
                                      </p:to>
                                    </p:set>
                                    <p:animEffect filter="image" prLst="opacity: 0.5">
                                      <p:cBhvr rctx="IE">
                                        <p:cTn id="40" dur="indefinite"/>
                                        <p:tgtEl>
                                          <p:spTgt spid="88"/>
                                        </p:tgtEl>
                                      </p:cBhvr>
                                    </p:animEffect>
                                  </p:childTnLst>
                                </p:cTn>
                              </p:par>
                              <p:par>
                                <p:cTn id="41" presetID="9" presetClass="emph" presetSubtype="0" grpId="0" nodeType="withEffect">
                                  <p:stCondLst>
                                    <p:cond delay="0"/>
                                  </p:stCondLst>
                                  <p:childTnLst>
                                    <p:set>
                                      <p:cBhvr rctx="PPT">
                                        <p:cTn id="42" dur="indefinite"/>
                                        <p:tgtEl>
                                          <p:spTgt spid="89"/>
                                        </p:tgtEl>
                                        <p:attrNameLst>
                                          <p:attrName>style.opacity</p:attrName>
                                        </p:attrNameLst>
                                      </p:cBhvr>
                                      <p:to>
                                        <p:strVal val="0.5"/>
                                      </p:to>
                                    </p:set>
                                    <p:animEffect filter="image" prLst="opacity: 0.5">
                                      <p:cBhvr rctx="IE">
                                        <p:cTn id="43" dur="indefinite"/>
                                        <p:tgtEl>
                                          <p:spTgt spid="89"/>
                                        </p:tgtEl>
                                      </p:cBhvr>
                                    </p:animEffect>
                                  </p:childTnLst>
                                </p:cTn>
                              </p:par>
                              <p:par>
                                <p:cTn id="44" presetID="9" presetClass="emph" presetSubtype="0" grpId="0" nodeType="withEffect">
                                  <p:stCondLst>
                                    <p:cond delay="0"/>
                                  </p:stCondLst>
                                  <p:childTnLst>
                                    <p:set>
                                      <p:cBhvr rctx="PPT">
                                        <p:cTn id="45" dur="indefinite"/>
                                        <p:tgtEl>
                                          <p:spTgt spid="90"/>
                                        </p:tgtEl>
                                        <p:attrNameLst>
                                          <p:attrName>style.opacity</p:attrName>
                                        </p:attrNameLst>
                                      </p:cBhvr>
                                      <p:to>
                                        <p:strVal val="0.5"/>
                                      </p:to>
                                    </p:set>
                                    <p:animEffect filter="image" prLst="opacity: 0.5">
                                      <p:cBhvr rctx="IE">
                                        <p:cTn id="46" dur="indefinite"/>
                                        <p:tgtEl>
                                          <p:spTgt spid="90"/>
                                        </p:tgtEl>
                                      </p:cBhvr>
                                    </p:animEffect>
                                  </p:childTnLst>
                                </p:cTn>
                              </p:par>
                              <p:par>
                                <p:cTn id="47" presetID="9" presetClass="emph" presetSubtype="0" nodeType="withEffect">
                                  <p:stCondLst>
                                    <p:cond delay="0"/>
                                  </p:stCondLst>
                                  <p:childTnLst>
                                    <p:set>
                                      <p:cBhvr rctx="PPT">
                                        <p:cTn id="48" dur="indefinite"/>
                                        <p:tgtEl>
                                          <p:spTgt spid="91"/>
                                        </p:tgtEl>
                                        <p:attrNameLst>
                                          <p:attrName>style.opacity</p:attrName>
                                        </p:attrNameLst>
                                      </p:cBhvr>
                                      <p:to>
                                        <p:strVal val="0.5"/>
                                      </p:to>
                                    </p:set>
                                    <p:animEffect filter="image" prLst="opacity: 0.5">
                                      <p:cBhvr rctx="IE">
                                        <p:cTn id="49" dur="indefinite"/>
                                        <p:tgtEl>
                                          <p:spTgt spid="91"/>
                                        </p:tgtEl>
                                      </p:cBhvr>
                                    </p:animEffect>
                                  </p:childTnLst>
                                </p:cTn>
                              </p:par>
                              <p:par>
                                <p:cTn id="50" presetID="9" presetClass="emph" presetSubtype="0" grpId="0" nodeType="withEffect">
                                  <p:stCondLst>
                                    <p:cond delay="0"/>
                                  </p:stCondLst>
                                  <p:childTnLst>
                                    <p:set>
                                      <p:cBhvr rctx="PPT">
                                        <p:cTn id="51" dur="indefinite"/>
                                        <p:tgtEl>
                                          <p:spTgt spid="92"/>
                                        </p:tgtEl>
                                        <p:attrNameLst>
                                          <p:attrName>style.opacity</p:attrName>
                                        </p:attrNameLst>
                                      </p:cBhvr>
                                      <p:to>
                                        <p:strVal val="0.5"/>
                                      </p:to>
                                    </p:set>
                                    <p:animEffect filter="image" prLst="opacity: 0.5">
                                      <p:cBhvr rctx="IE">
                                        <p:cTn id="52" dur="indefinite"/>
                                        <p:tgtEl>
                                          <p:spTgt spid="92"/>
                                        </p:tgtEl>
                                      </p:cBhvr>
                                    </p:animEffect>
                                  </p:childTnLst>
                                </p:cTn>
                              </p:par>
                              <p:par>
                                <p:cTn id="53" presetID="9" presetClass="emph" presetSubtype="0" grpId="0" nodeType="withEffect">
                                  <p:stCondLst>
                                    <p:cond delay="0"/>
                                  </p:stCondLst>
                                  <p:childTnLst>
                                    <p:set>
                                      <p:cBhvr rctx="PPT">
                                        <p:cTn id="54" dur="indefinite"/>
                                        <p:tgtEl>
                                          <p:spTgt spid="93"/>
                                        </p:tgtEl>
                                        <p:attrNameLst>
                                          <p:attrName>style.opacity</p:attrName>
                                        </p:attrNameLst>
                                      </p:cBhvr>
                                      <p:to>
                                        <p:strVal val="0.5"/>
                                      </p:to>
                                    </p:set>
                                    <p:animEffect filter="image" prLst="opacity: 0.5">
                                      <p:cBhvr rctx="IE">
                                        <p:cTn id="55" dur="indefinite"/>
                                        <p:tgtEl>
                                          <p:spTgt spid="93"/>
                                        </p:tgtEl>
                                      </p:cBhvr>
                                    </p:animEffect>
                                  </p:childTnLst>
                                </p:cTn>
                              </p:par>
                              <p:par>
                                <p:cTn id="56" presetID="9" presetClass="emph" presetSubtype="0" grpId="0" nodeType="withEffect">
                                  <p:stCondLst>
                                    <p:cond delay="0"/>
                                  </p:stCondLst>
                                  <p:childTnLst>
                                    <p:set>
                                      <p:cBhvr rctx="PPT">
                                        <p:cTn id="57" dur="indefinite"/>
                                        <p:tgtEl>
                                          <p:spTgt spid="94"/>
                                        </p:tgtEl>
                                        <p:attrNameLst>
                                          <p:attrName>style.opacity</p:attrName>
                                        </p:attrNameLst>
                                      </p:cBhvr>
                                      <p:to>
                                        <p:strVal val="0.5"/>
                                      </p:to>
                                    </p:set>
                                    <p:animEffect filter="image" prLst="opacity: 0.5">
                                      <p:cBhvr rctx="IE">
                                        <p:cTn id="58" dur="indefinite"/>
                                        <p:tgtEl>
                                          <p:spTgt spid="94"/>
                                        </p:tgtEl>
                                      </p:cBhvr>
                                    </p:animEffect>
                                  </p:childTnLst>
                                </p:cTn>
                              </p:par>
                              <p:par>
                                <p:cTn id="59" presetID="9" presetClass="emph" presetSubtype="0" grpId="0" nodeType="withEffect">
                                  <p:stCondLst>
                                    <p:cond delay="0"/>
                                  </p:stCondLst>
                                  <p:childTnLst>
                                    <p:set>
                                      <p:cBhvr rctx="PPT">
                                        <p:cTn id="60" dur="indefinite"/>
                                        <p:tgtEl>
                                          <p:spTgt spid="95"/>
                                        </p:tgtEl>
                                        <p:attrNameLst>
                                          <p:attrName>style.opacity</p:attrName>
                                        </p:attrNameLst>
                                      </p:cBhvr>
                                      <p:to>
                                        <p:strVal val="0.5"/>
                                      </p:to>
                                    </p:set>
                                    <p:animEffect filter="image" prLst="opacity: 0.5">
                                      <p:cBhvr rctx="IE">
                                        <p:cTn id="61" dur="indefinite"/>
                                        <p:tgtEl>
                                          <p:spTgt spid="95"/>
                                        </p:tgtEl>
                                      </p:cBhvr>
                                    </p:animEffect>
                                  </p:childTnLst>
                                </p:cTn>
                              </p:par>
                              <p:par>
                                <p:cTn id="62" presetID="9" presetClass="emph" presetSubtype="0" grpId="0" nodeType="withEffect">
                                  <p:stCondLst>
                                    <p:cond delay="0"/>
                                  </p:stCondLst>
                                  <p:childTnLst>
                                    <p:set>
                                      <p:cBhvr rctx="PPT">
                                        <p:cTn id="63" dur="indefinite"/>
                                        <p:tgtEl>
                                          <p:spTgt spid="96"/>
                                        </p:tgtEl>
                                        <p:attrNameLst>
                                          <p:attrName>style.opacity</p:attrName>
                                        </p:attrNameLst>
                                      </p:cBhvr>
                                      <p:to>
                                        <p:strVal val="0.5"/>
                                      </p:to>
                                    </p:set>
                                    <p:animEffect filter="image" prLst="opacity: 0.5">
                                      <p:cBhvr rctx="IE">
                                        <p:cTn id="64" dur="indefinite"/>
                                        <p:tgtEl>
                                          <p:spTgt spid="96"/>
                                        </p:tgtEl>
                                      </p:cBhvr>
                                    </p:animEffect>
                                  </p:childTnLst>
                                </p:cTn>
                              </p:par>
                              <p:par>
                                <p:cTn id="65" presetID="9" presetClass="emph" presetSubtype="0" grpId="0" nodeType="withEffect">
                                  <p:stCondLst>
                                    <p:cond delay="0"/>
                                  </p:stCondLst>
                                  <p:childTnLst>
                                    <p:set>
                                      <p:cBhvr rctx="PPT">
                                        <p:cTn id="66" dur="indefinite"/>
                                        <p:tgtEl>
                                          <p:spTgt spid="97"/>
                                        </p:tgtEl>
                                        <p:attrNameLst>
                                          <p:attrName>style.opacity</p:attrName>
                                        </p:attrNameLst>
                                      </p:cBhvr>
                                      <p:to>
                                        <p:strVal val="0.5"/>
                                      </p:to>
                                    </p:set>
                                    <p:animEffect filter="image" prLst="opacity: 0.5">
                                      <p:cBhvr rctx="IE">
                                        <p:cTn id="67" dur="indefinite"/>
                                        <p:tgtEl>
                                          <p:spTgt spid="97"/>
                                        </p:tgtEl>
                                      </p:cBhvr>
                                    </p:animEffect>
                                  </p:childTnLst>
                                </p:cTn>
                              </p:par>
                              <p:par>
                                <p:cTn id="68" presetID="9" presetClass="emph" presetSubtype="0" grpId="0" nodeType="withEffect">
                                  <p:stCondLst>
                                    <p:cond delay="0"/>
                                  </p:stCondLst>
                                  <p:childTnLst>
                                    <p:set>
                                      <p:cBhvr rctx="PPT">
                                        <p:cTn id="69" dur="indefinite"/>
                                        <p:tgtEl>
                                          <p:spTgt spid="98"/>
                                        </p:tgtEl>
                                        <p:attrNameLst>
                                          <p:attrName>style.opacity</p:attrName>
                                        </p:attrNameLst>
                                      </p:cBhvr>
                                      <p:to>
                                        <p:strVal val="0.5"/>
                                      </p:to>
                                    </p:set>
                                    <p:animEffect filter="image" prLst="opacity: 0.5">
                                      <p:cBhvr rctx="IE">
                                        <p:cTn id="70" dur="indefinite"/>
                                        <p:tgtEl>
                                          <p:spTgt spid="98"/>
                                        </p:tgtEl>
                                      </p:cBhvr>
                                    </p:animEffect>
                                  </p:childTnLst>
                                </p:cTn>
                              </p:par>
                              <p:par>
                                <p:cTn id="71" presetID="9" presetClass="emph" presetSubtype="0" grpId="0" nodeType="withEffect">
                                  <p:stCondLst>
                                    <p:cond delay="0"/>
                                  </p:stCondLst>
                                  <p:childTnLst>
                                    <p:set>
                                      <p:cBhvr rctx="PPT">
                                        <p:cTn id="72" dur="indefinite"/>
                                        <p:tgtEl>
                                          <p:spTgt spid="99"/>
                                        </p:tgtEl>
                                        <p:attrNameLst>
                                          <p:attrName>style.opacity</p:attrName>
                                        </p:attrNameLst>
                                      </p:cBhvr>
                                      <p:to>
                                        <p:strVal val="0.5"/>
                                      </p:to>
                                    </p:set>
                                    <p:animEffect filter="image" prLst="opacity: 0.5">
                                      <p:cBhvr rctx="IE">
                                        <p:cTn id="73" dur="indefinite"/>
                                        <p:tgtEl>
                                          <p:spTgt spid="99"/>
                                        </p:tgtEl>
                                      </p:cBhvr>
                                    </p:animEffect>
                                  </p:childTnLst>
                                </p:cTn>
                              </p:par>
                              <p:par>
                                <p:cTn id="74" presetID="9" presetClass="emph" presetSubtype="0" grpId="0" nodeType="withEffect">
                                  <p:stCondLst>
                                    <p:cond delay="0"/>
                                  </p:stCondLst>
                                  <p:childTnLst>
                                    <p:set>
                                      <p:cBhvr rctx="PPT">
                                        <p:cTn id="75" dur="indefinite"/>
                                        <p:tgtEl>
                                          <p:spTgt spid="100"/>
                                        </p:tgtEl>
                                        <p:attrNameLst>
                                          <p:attrName>style.opacity</p:attrName>
                                        </p:attrNameLst>
                                      </p:cBhvr>
                                      <p:to>
                                        <p:strVal val="0.5"/>
                                      </p:to>
                                    </p:set>
                                    <p:animEffect filter="image" prLst="opacity: 0.5">
                                      <p:cBhvr rctx="IE">
                                        <p:cTn id="76" dur="indefinite"/>
                                        <p:tgtEl>
                                          <p:spTgt spid="100"/>
                                        </p:tgtEl>
                                      </p:cBhvr>
                                    </p:animEffect>
                                  </p:childTnLst>
                                </p:cTn>
                              </p:par>
                              <p:par>
                                <p:cTn id="77" presetID="9" presetClass="emph" presetSubtype="0" nodeType="withEffect">
                                  <p:stCondLst>
                                    <p:cond delay="0"/>
                                  </p:stCondLst>
                                  <p:childTnLst>
                                    <p:set>
                                      <p:cBhvr rctx="PPT">
                                        <p:cTn id="78" dur="indefinite"/>
                                        <p:tgtEl>
                                          <p:spTgt spid="101"/>
                                        </p:tgtEl>
                                        <p:attrNameLst>
                                          <p:attrName>style.opacity</p:attrName>
                                        </p:attrNameLst>
                                      </p:cBhvr>
                                      <p:to>
                                        <p:strVal val="0.5"/>
                                      </p:to>
                                    </p:set>
                                    <p:animEffect filter="image" prLst="opacity: 0.5">
                                      <p:cBhvr rctx="IE">
                                        <p:cTn id="79" dur="indefinite"/>
                                        <p:tgtEl>
                                          <p:spTgt spid="101"/>
                                        </p:tgtEl>
                                      </p:cBhvr>
                                    </p:animEffect>
                                  </p:childTnLst>
                                </p:cTn>
                              </p:par>
                              <p:par>
                                <p:cTn id="80" presetID="9" presetClass="emph" presetSubtype="0" nodeType="withEffect">
                                  <p:stCondLst>
                                    <p:cond delay="0"/>
                                  </p:stCondLst>
                                  <p:childTnLst>
                                    <p:set>
                                      <p:cBhvr rctx="PPT">
                                        <p:cTn id="81" dur="indefinite"/>
                                        <p:tgtEl>
                                          <p:spTgt spid="102"/>
                                        </p:tgtEl>
                                        <p:attrNameLst>
                                          <p:attrName>style.opacity</p:attrName>
                                        </p:attrNameLst>
                                      </p:cBhvr>
                                      <p:to>
                                        <p:strVal val="0.5"/>
                                      </p:to>
                                    </p:set>
                                    <p:animEffect filter="image" prLst="opacity: 0.5">
                                      <p:cBhvr rctx="IE">
                                        <p:cTn id="82" dur="indefinite"/>
                                        <p:tgtEl>
                                          <p:spTgt spid="102"/>
                                        </p:tgtEl>
                                      </p:cBhvr>
                                    </p:animEffect>
                                  </p:childTnLst>
                                </p:cTn>
                              </p:par>
                              <p:par>
                                <p:cTn id="83" presetID="9" presetClass="emph" presetSubtype="0" grpId="0" nodeType="withEffect">
                                  <p:stCondLst>
                                    <p:cond delay="0"/>
                                  </p:stCondLst>
                                  <p:childTnLst>
                                    <p:set>
                                      <p:cBhvr rctx="PPT">
                                        <p:cTn id="84" dur="indefinite"/>
                                        <p:tgtEl>
                                          <p:spTgt spid="104"/>
                                        </p:tgtEl>
                                        <p:attrNameLst>
                                          <p:attrName>style.opacity</p:attrName>
                                        </p:attrNameLst>
                                      </p:cBhvr>
                                      <p:to>
                                        <p:strVal val="0.5"/>
                                      </p:to>
                                    </p:set>
                                    <p:animEffect filter="image" prLst="opacity: 0.5">
                                      <p:cBhvr rctx="IE">
                                        <p:cTn id="85" dur="indefinite"/>
                                        <p:tgtEl>
                                          <p:spTgt spid="104"/>
                                        </p:tgtEl>
                                      </p:cBhvr>
                                    </p:animEffect>
                                  </p:childTnLst>
                                </p:cTn>
                              </p:par>
                              <p:par>
                                <p:cTn id="86" presetID="9" presetClass="emph" presetSubtype="0" grpId="0" nodeType="withEffect">
                                  <p:stCondLst>
                                    <p:cond delay="0"/>
                                  </p:stCondLst>
                                  <p:childTnLst>
                                    <p:set>
                                      <p:cBhvr rctx="PPT">
                                        <p:cTn id="87" dur="indefinite"/>
                                        <p:tgtEl>
                                          <p:spTgt spid="105"/>
                                        </p:tgtEl>
                                        <p:attrNameLst>
                                          <p:attrName>style.opacity</p:attrName>
                                        </p:attrNameLst>
                                      </p:cBhvr>
                                      <p:to>
                                        <p:strVal val="0.5"/>
                                      </p:to>
                                    </p:set>
                                    <p:animEffect filter="image" prLst="opacity: 0.5">
                                      <p:cBhvr rctx="IE">
                                        <p:cTn id="88" dur="indefinite"/>
                                        <p:tgtEl>
                                          <p:spTgt spid="105"/>
                                        </p:tgtEl>
                                      </p:cBhvr>
                                    </p:animEffect>
                                  </p:childTnLst>
                                </p:cTn>
                              </p:par>
                              <p:par>
                                <p:cTn id="89" presetID="9" presetClass="emph" presetSubtype="0" grpId="0" nodeType="withEffect">
                                  <p:stCondLst>
                                    <p:cond delay="0"/>
                                  </p:stCondLst>
                                  <p:childTnLst>
                                    <p:set>
                                      <p:cBhvr rctx="PPT">
                                        <p:cTn id="90" dur="indefinite"/>
                                        <p:tgtEl>
                                          <p:spTgt spid="106"/>
                                        </p:tgtEl>
                                        <p:attrNameLst>
                                          <p:attrName>style.opacity</p:attrName>
                                        </p:attrNameLst>
                                      </p:cBhvr>
                                      <p:to>
                                        <p:strVal val="0.5"/>
                                      </p:to>
                                    </p:set>
                                    <p:animEffect filter="image" prLst="opacity: 0.5">
                                      <p:cBhvr rctx="IE">
                                        <p:cTn id="91" dur="indefinite"/>
                                        <p:tgtEl>
                                          <p:spTgt spid="106"/>
                                        </p:tgtEl>
                                      </p:cBhvr>
                                    </p:animEffect>
                                  </p:childTnLst>
                                </p:cTn>
                              </p:par>
                              <p:par>
                                <p:cTn id="92" presetID="9" presetClass="emph" presetSubtype="0" nodeType="withEffect">
                                  <p:stCondLst>
                                    <p:cond delay="0"/>
                                  </p:stCondLst>
                                  <p:childTnLst>
                                    <p:set>
                                      <p:cBhvr rctx="PPT">
                                        <p:cTn id="93" dur="indefinite"/>
                                        <p:tgtEl>
                                          <p:spTgt spid="110"/>
                                        </p:tgtEl>
                                        <p:attrNameLst>
                                          <p:attrName>style.opacity</p:attrName>
                                        </p:attrNameLst>
                                      </p:cBhvr>
                                      <p:to>
                                        <p:strVal val="0.5"/>
                                      </p:to>
                                    </p:set>
                                    <p:animEffect filter="image" prLst="opacity: 0.5">
                                      <p:cBhvr rctx="IE">
                                        <p:cTn id="94" dur="indefinite"/>
                                        <p:tgtEl>
                                          <p:spTgt spid="110"/>
                                        </p:tgtEl>
                                      </p:cBhvr>
                                    </p:animEffect>
                                  </p:childTnLst>
                                </p:cTn>
                              </p:par>
                              <p:par>
                                <p:cTn id="95" presetID="9" presetClass="emph" presetSubtype="0" nodeType="withEffect">
                                  <p:stCondLst>
                                    <p:cond delay="0"/>
                                  </p:stCondLst>
                                  <p:childTnLst>
                                    <p:set>
                                      <p:cBhvr rctx="PPT">
                                        <p:cTn id="96" dur="indefinite"/>
                                        <p:tgtEl>
                                          <p:spTgt spid="113"/>
                                        </p:tgtEl>
                                        <p:attrNameLst>
                                          <p:attrName>style.opacity</p:attrName>
                                        </p:attrNameLst>
                                      </p:cBhvr>
                                      <p:to>
                                        <p:strVal val="0.5"/>
                                      </p:to>
                                    </p:set>
                                    <p:animEffect filter="image" prLst="opacity: 0.5">
                                      <p:cBhvr rctx="IE">
                                        <p:cTn id="97" dur="indefinite"/>
                                        <p:tgtEl>
                                          <p:spTgt spid="113"/>
                                        </p:tgtEl>
                                      </p:cBhvr>
                                    </p:animEffect>
                                  </p:childTnLst>
                                </p:cTn>
                              </p:par>
                              <p:par>
                                <p:cTn id="98" presetID="9" presetClass="emph" presetSubtype="0" nodeType="withEffect">
                                  <p:stCondLst>
                                    <p:cond delay="0"/>
                                  </p:stCondLst>
                                  <p:childTnLst>
                                    <p:set>
                                      <p:cBhvr rctx="PPT">
                                        <p:cTn id="99" dur="indefinite"/>
                                        <p:tgtEl>
                                          <p:spTgt spid="116"/>
                                        </p:tgtEl>
                                        <p:attrNameLst>
                                          <p:attrName>style.opacity</p:attrName>
                                        </p:attrNameLst>
                                      </p:cBhvr>
                                      <p:to>
                                        <p:strVal val="0.5"/>
                                      </p:to>
                                    </p:set>
                                    <p:animEffect filter="image" prLst="opacity: 0.5">
                                      <p:cBhvr rctx="IE">
                                        <p:cTn id="100" dur="indefinite"/>
                                        <p:tgtEl>
                                          <p:spTgt spid="116"/>
                                        </p:tgtEl>
                                      </p:cBhvr>
                                    </p:animEffect>
                                  </p:childTnLst>
                                </p:cTn>
                              </p:par>
                              <p:par>
                                <p:cTn id="101" presetID="9" presetClass="emph" presetSubtype="0" nodeType="withEffect">
                                  <p:stCondLst>
                                    <p:cond delay="0"/>
                                  </p:stCondLst>
                                  <p:childTnLst>
                                    <p:set>
                                      <p:cBhvr rctx="PPT">
                                        <p:cTn id="102" dur="indefinite"/>
                                        <p:tgtEl>
                                          <p:spTgt spid="121"/>
                                        </p:tgtEl>
                                        <p:attrNameLst>
                                          <p:attrName>style.opacity</p:attrName>
                                        </p:attrNameLst>
                                      </p:cBhvr>
                                      <p:to>
                                        <p:strVal val="0.5"/>
                                      </p:to>
                                    </p:set>
                                    <p:animEffect filter="image" prLst="opacity: 0.5">
                                      <p:cBhvr rctx="IE">
                                        <p:cTn id="103" dur="indefinite"/>
                                        <p:tgtEl>
                                          <p:spTgt spid="121"/>
                                        </p:tgtEl>
                                      </p:cBhvr>
                                    </p:animEffect>
                                  </p:childTnLst>
                                </p:cTn>
                              </p:par>
                              <p:par>
                                <p:cTn id="104" presetID="9" presetClass="emph" presetSubtype="0" nodeType="withEffect">
                                  <p:stCondLst>
                                    <p:cond delay="0"/>
                                  </p:stCondLst>
                                  <p:childTnLst>
                                    <p:set>
                                      <p:cBhvr rctx="PPT">
                                        <p:cTn id="105" dur="indefinite"/>
                                        <p:tgtEl>
                                          <p:spTgt spid="124"/>
                                        </p:tgtEl>
                                        <p:attrNameLst>
                                          <p:attrName>style.opacity</p:attrName>
                                        </p:attrNameLst>
                                      </p:cBhvr>
                                      <p:to>
                                        <p:strVal val="0.5"/>
                                      </p:to>
                                    </p:set>
                                    <p:animEffect filter="image" prLst="opacity: 0.5">
                                      <p:cBhvr rctx="IE">
                                        <p:cTn id="106" dur="indefinite"/>
                                        <p:tgtEl>
                                          <p:spTgt spid="124"/>
                                        </p:tgtEl>
                                      </p:cBhvr>
                                    </p:animEffect>
                                  </p:childTnLst>
                                </p:cTn>
                              </p:par>
                              <p:par>
                                <p:cTn id="107" presetID="9" presetClass="emph" presetSubtype="0" nodeType="withEffect">
                                  <p:stCondLst>
                                    <p:cond delay="0"/>
                                  </p:stCondLst>
                                  <p:childTnLst>
                                    <p:set>
                                      <p:cBhvr rctx="PPT">
                                        <p:cTn id="108" dur="indefinite"/>
                                        <p:tgtEl>
                                          <p:spTgt spid="128"/>
                                        </p:tgtEl>
                                        <p:attrNameLst>
                                          <p:attrName>style.opacity</p:attrName>
                                        </p:attrNameLst>
                                      </p:cBhvr>
                                      <p:to>
                                        <p:strVal val="0.5"/>
                                      </p:to>
                                    </p:set>
                                    <p:animEffect filter="image" prLst="opacity: 0.5">
                                      <p:cBhvr rctx="IE">
                                        <p:cTn id="109" dur="indefinite"/>
                                        <p:tgtEl>
                                          <p:spTgt spid="128"/>
                                        </p:tgtEl>
                                      </p:cBhvr>
                                    </p:animEffect>
                                  </p:childTnLst>
                                </p:cTn>
                              </p:par>
                              <p:par>
                                <p:cTn id="110" presetID="9" presetClass="emph" presetSubtype="0" nodeType="withEffect">
                                  <p:stCondLst>
                                    <p:cond delay="0"/>
                                  </p:stCondLst>
                                  <p:childTnLst>
                                    <p:set>
                                      <p:cBhvr rctx="PPT">
                                        <p:cTn id="111" dur="indefinite"/>
                                        <p:tgtEl>
                                          <p:spTgt spid="133"/>
                                        </p:tgtEl>
                                        <p:attrNameLst>
                                          <p:attrName>style.opacity</p:attrName>
                                        </p:attrNameLst>
                                      </p:cBhvr>
                                      <p:to>
                                        <p:strVal val="0.5"/>
                                      </p:to>
                                    </p:set>
                                    <p:animEffect filter="image" prLst="opacity: 0.5">
                                      <p:cBhvr rctx="IE">
                                        <p:cTn id="112" dur="indefinite"/>
                                        <p:tgtEl>
                                          <p:spTgt spid="133"/>
                                        </p:tgtEl>
                                      </p:cBhvr>
                                    </p:animEffect>
                                  </p:childTnLst>
                                </p:cTn>
                              </p:par>
                              <p:par>
                                <p:cTn id="113" presetID="9" presetClass="emph" presetSubtype="0" nodeType="withEffect">
                                  <p:stCondLst>
                                    <p:cond delay="0"/>
                                  </p:stCondLst>
                                  <p:childTnLst>
                                    <p:set>
                                      <p:cBhvr rctx="PPT">
                                        <p:cTn id="114" dur="indefinite"/>
                                        <p:tgtEl>
                                          <p:spTgt spid="136"/>
                                        </p:tgtEl>
                                        <p:attrNameLst>
                                          <p:attrName>style.opacity</p:attrName>
                                        </p:attrNameLst>
                                      </p:cBhvr>
                                      <p:to>
                                        <p:strVal val="0.5"/>
                                      </p:to>
                                    </p:set>
                                    <p:animEffect filter="image" prLst="opacity: 0.5">
                                      <p:cBhvr rctx="IE">
                                        <p:cTn id="115" dur="indefinite"/>
                                        <p:tgtEl>
                                          <p:spTgt spid="136"/>
                                        </p:tgtEl>
                                      </p:cBhvr>
                                    </p:animEffect>
                                  </p:childTnLst>
                                </p:cTn>
                              </p:par>
                              <p:par>
                                <p:cTn id="116" presetID="9" presetClass="emph" presetSubtype="0" grpId="0" nodeType="withEffect">
                                  <p:stCondLst>
                                    <p:cond delay="0"/>
                                  </p:stCondLst>
                                  <p:childTnLst>
                                    <p:set>
                                      <p:cBhvr rctx="PPT">
                                        <p:cTn id="117" dur="indefinite"/>
                                        <p:tgtEl>
                                          <p:spTgt spid="140"/>
                                        </p:tgtEl>
                                        <p:attrNameLst>
                                          <p:attrName>style.opacity</p:attrName>
                                        </p:attrNameLst>
                                      </p:cBhvr>
                                      <p:to>
                                        <p:strVal val="0.5"/>
                                      </p:to>
                                    </p:set>
                                    <p:animEffect filter="image" prLst="opacity: 0.5">
                                      <p:cBhvr rctx="IE">
                                        <p:cTn id="118" dur="indefinite"/>
                                        <p:tgtEl>
                                          <p:spTgt spid="140"/>
                                        </p:tgtEl>
                                      </p:cBhvr>
                                    </p:animEffect>
                                  </p:childTnLst>
                                </p:cTn>
                              </p:par>
                              <p:par>
                                <p:cTn id="119" presetID="9" presetClass="emph" presetSubtype="0" nodeType="withEffect">
                                  <p:stCondLst>
                                    <p:cond delay="0"/>
                                  </p:stCondLst>
                                  <p:childTnLst>
                                    <p:set>
                                      <p:cBhvr rctx="PPT">
                                        <p:cTn id="120" dur="indefinite"/>
                                        <p:tgtEl>
                                          <p:spTgt spid="142"/>
                                        </p:tgtEl>
                                        <p:attrNameLst>
                                          <p:attrName>style.opacity</p:attrName>
                                        </p:attrNameLst>
                                      </p:cBhvr>
                                      <p:to>
                                        <p:strVal val="0.5"/>
                                      </p:to>
                                    </p:set>
                                    <p:animEffect filter="image" prLst="opacity: 0.5">
                                      <p:cBhvr rctx="IE">
                                        <p:cTn id="121" dur="indefinite"/>
                                        <p:tgtEl>
                                          <p:spTgt spid="142"/>
                                        </p:tgtEl>
                                      </p:cBhvr>
                                    </p:animEffect>
                                  </p:childTnLst>
                                </p:cTn>
                              </p:par>
                              <p:par>
                                <p:cTn id="122" presetID="9" presetClass="emph" presetSubtype="0" nodeType="withEffect">
                                  <p:stCondLst>
                                    <p:cond delay="0"/>
                                  </p:stCondLst>
                                  <p:childTnLst>
                                    <p:set>
                                      <p:cBhvr rctx="PPT">
                                        <p:cTn id="123" dur="indefinite"/>
                                        <p:tgtEl>
                                          <p:spTgt spid="145"/>
                                        </p:tgtEl>
                                        <p:attrNameLst>
                                          <p:attrName>style.opacity</p:attrName>
                                        </p:attrNameLst>
                                      </p:cBhvr>
                                      <p:to>
                                        <p:strVal val="0.5"/>
                                      </p:to>
                                    </p:set>
                                    <p:animEffect filter="image" prLst="opacity: 0.5">
                                      <p:cBhvr rctx="IE">
                                        <p:cTn id="124" dur="indefinite"/>
                                        <p:tgtEl>
                                          <p:spTgt spid="145"/>
                                        </p:tgtEl>
                                      </p:cBhvr>
                                    </p:animEffect>
                                  </p:childTnLst>
                                </p:cTn>
                              </p:par>
                              <p:par>
                                <p:cTn id="125" presetID="9" presetClass="emph" presetSubtype="0" nodeType="withEffect">
                                  <p:stCondLst>
                                    <p:cond delay="0"/>
                                  </p:stCondLst>
                                  <p:childTnLst>
                                    <p:set>
                                      <p:cBhvr rctx="PPT">
                                        <p:cTn id="126" dur="indefinite"/>
                                        <p:tgtEl>
                                          <p:spTgt spid="148"/>
                                        </p:tgtEl>
                                        <p:attrNameLst>
                                          <p:attrName>style.opacity</p:attrName>
                                        </p:attrNameLst>
                                      </p:cBhvr>
                                      <p:to>
                                        <p:strVal val="0.5"/>
                                      </p:to>
                                    </p:set>
                                    <p:animEffect filter="image" prLst="opacity: 0.5">
                                      <p:cBhvr rctx="IE">
                                        <p:cTn id="127" dur="indefinite"/>
                                        <p:tgtEl>
                                          <p:spTgt spid="148"/>
                                        </p:tgtEl>
                                      </p:cBhvr>
                                    </p:animEffect>
                                  </p:childTnLst>
                                </p:cTn>
                              </p:par>
                              <p:par>
                                <p:cTn id="128" presetID="9" presetClass="emph" presetSubtype="0" nodeType="withEffect">
                                  <p:stCondLst>
                                    <p:cond delay="0"/>
                                  </p:stCondLst>
                                  <p:childTnLst>
                                    <p:set>
                                      <p:cBhvr rctx="PPT">
                                        <p:cTn id="129" dur="indefinite"/>
                                        <p:tgtEl>
                                          <p:spTgt spid="151"/>
                                        </p:tgtEl>
                                        <p:attrNameLst>
                                          <p:attrName>style.opacity</p:attrName>
                                        </p:attrNameLst>
                                      </p:cBhvr>
                                      <p:to>
                                        <p:strVal val="0.5"/>
                                      </p:to>
                                    </p:set>
                                    <p:animEffect filter="image" prLst="opacity: 0.5">
                                      <p:cBhvr rctx="IE">
                                        <p:cTn id="130" dur="indefinite"/>
                                        <p:tgtEl>
                                          <p:spTgt spid="151"/>
                                        </p:tgtEl>
                                      </p:cBhvr>
                                    </p:animEffect>
                                  </p:childTnLst>
                                </p:cTn>
                              </p:par>
                              <p:par>
                                <p:cTn id="131" presetID="9" presetClass="emph" presetSubtype="0" grpId="0" nodeType="withEffect">
                                  <p:stCondLst>
                                    <p:cond delay="0"/>
                                  </p:stCondLst>
                                  <p:childTnLst>
                                    <p:set>
                                      <p:cBhvr rctx="PPT">
                                        <p:cTn id="132" dur="indefinite"/>
                                        <p:tgtEl>
                                          <p:spTgt spid="157"/>
                                        </p:tgtEl>
                                        <p:attrNameLst>
                                          <p:attrName>style.opacity</p:attrName>
                                        </p:attrNameLst>
                                      </p:cBhvr>
                                      <p:to>
                                        <p:strVal val="0.5"/>
                                      </p:to>
                                    </p:set>
                                    <p:animEffect filter="image" prLst="opacity: 0.5">
                                      <p:cBhvr rctx="IE">
                                        <p:cTn id="133" dur="indefinite"/>
                                        <p:tgtEl>
                                          <p:spTgt spid="157"/>
                                        </p:tgtEl>
                                      </p:cBhvr>
                                    </p:animEffect>
                                  </p:childTnLst>
                                </p:cTn>
                              </p:par>
                              <p:par>
                                <p:cTn id="134" presetID="9" presetClass="emph" presetSubtype="0" grpId="0" nodeType="withEffect">
                                  <p:stCondLst>
                                    <p:cond delay="0"/>
                                  </p:stCondLst>
                                  <p:childTnLst>
                                    <p:set>
                                      <p:cBhvr rctx="PPT">
                                        <p:cTn id="135" dur="indefinite"/>
                                        <p:tgtEl>
                                          <p:spTgt spid="158"/>
                                        </p:tgtEl>
                                        <p:attrNameLst>
                                          <p:attrName>style.opacity</p:attrName>
                                        </p:attrNameLst>
                                      </p:cBhvr>
                                      <p:to>
                                        <p:strVal val="0.5"/>
                                      </p:to>
                                    </p:set>
                                    <p:animEffect filter="image" prLst="opacity: 0.5">
                                      <p:cBhvr rctx="IE">
                                        <p:cTn id="136" dur="indefinite"/>
                                        <p:tgtEl>
                                          <p:spTgt spid="158"/>
                                        </p:tgtEl>
                                      </p:cBhvr>
                                    </p:animEffect>
                                  </p:childTnLst>
                                </p:cTn>
                              </p:par>
                              <p:par>
                                <p:cTn id="137" presetID="9" presetClass="emph" presetSubtype="0" nodeType="withEffect">
                                  <p:stCondLst>
                                    <p:cond delay="0"/>
                                  </p:stCondLst>
                                  <p:childTnLst>
                                    <p:set>
                                      <p:cBhvr rctx="PPT">
                                        <p:cTn id="138" dur="indefinite"/>
                                        <p:tgtEl>
                                          <p:spTgt spid="159"/>
                                        </p:tgtEl>
                                        <p:attrNameLst>
                                          <p:attrName>style.opacity</p:attrName>
                                        </p:attrNameLst>
                                      </p:cBhvr>
                                      <p:to>
                                        <p:strVal val="0.5"/>
                                      </p:to>
                                    </p:set>
                                    <p:animEffect filter="image" prLst="opacity: 0.5">
                                      <p:cBhvr rctx="IE">
                                        <p:cTn id="139" dur="indefinite"/>
                                        <p:tgtEl>
                                          <p:spTgt spid="159"/>
                                        </p:tgtEl>
                                      </p:cBhvr>
                                    </p:animEffect>
                                  </p:childTnLst>
                                </p:cTn>
                              </p:par>
                              <p:par>
                                <p:cTn id="140" presetID="9" presetClass="emph" presetSubtype="0" nodeType="withEffect">
                                  <p:stCondLst>
                                    <p:cond delay="0"/>
                                  </p:stCondLst>
                                  <p:childTnLst>
                                    <p:set>
                                      <p:cBhvr rctx="PPT">
                                        <p:cTn id="141" dur="indefinite"/>
                                        <p:tgtEl>
                                          <p:spTgt spid="162"/>
                                        </p:tgtEl>
                                        <p:attrNameLst>
                                          <p:attrName>style.opacity</p:attrName>
                                        </p:attrNameLst>
                                      </p:cBhvr>
                                      <p:to>
                                        <p:strVal val="0.5"/>
                                      </p:to>
                                    </p:set>
                                    <p:animEffect filter="image" prLst="opacity: 0.5">
                                      <p:cBhvr rctx="IE">
                                        <p:cTn id="142" dur="indefinite"/>
                                        <p:tgtEl>
                                          <p:spTgt spid="162"/>
                                        </p:tgtEl>
                                      </p:cBhvr>
                                    </p:animEffect>
                                  </p:childTnLst>
                                </p:cTn>
                              </p:par>
                              <p:par>
                                <p:cTn id="143" presetID="9" presetClass="emph" presetSubtype="0" nodeType="withEffect">
                                  <p:stCondLst>
                                    <p:cond delay="0"/>
                                  </p:stCondLst>
                                  <p:childTnLst>
                                    <p:set>
                                      <p:cBhvr rctx="PPT">
                                        <p:cTn id="144" dur="indefinite"/>
                                        <p:tgtEl>
                                          <p:spTgt spid="165"/>
                                        </p:tgtEl>
                                        <p:attrNameLst>
                                          <p:attrName>style.opacity</p:attrName>
                                        </p:attrNameLst>
                                      </p:cBhvr>
                                      <p:to>
                                        <p:strVal val="0.5"/>
                                      </p:to>
                                    </p:set>
                                    <p:animEffect filter="image" prLst="opacity: 0.5">
                                      <p:cBhvr rctx="IE">
                                        <p:cTn id="145" dur="indefinite"/>
                                        <p:tgtEl>
                                          <p:spTgt spid="165"/>
                                        </p:tgtEl>
                                      </p:cBhvr>
                                    </p:animEffect>
                                  </p:childTnLst>
                                </p:cTn>
                              </p:par>
                              <p:par>
                                <p:cTn id="146" presetID="9" presetClass="emph" presetSubtype="0" grpId="0" nodeType="withEffect">
                                  <p:stCondLst>
                                    <p:cond delay="0"/>
                                  </p:stCondLst>
                                  <p:childTnLst>
                                    <p:set>
                                      <p:cBhvr rctx="PPT">
                                        <p:cTn id="147" dur="indefinite"/>
                                        <p:tgtEl>
                                          <p:spTgt spid="168"/>
                                        </p:tgtEl>
                                        <p:attrNameLst>
                                          <p:attrName>style.opacity</p:attrName>
                                        </p:attrNameLst>
                                      </p:cBhvr>
                                      <p:to>
                                        <p:strVal val="0.5"/>
                                      </p:to>
                                    </p:set>
                                    <p:animEffect filter="image" prLst="opacity: 0.5">
                                      <p:cBhvr rctx="IE">
                                        <p:cTn id="148" dur="indefinite"/>
                                        <p:tgtEl>
                                          <p:spTgt spid="168"/>
                                        </p:tgtEl>
                                      </p:cBhvr>
                                    </p:animEffect>
                                  </p:childTnLst>
                                </p:cTn>
                              </p:par>
                              <p:par>
                                <p:cTn id="149" presetID="9" presetClass="emph" presetSubtype="0" nodeType="withEffect">
                                  <p:stCondLst>
                                    <p:cond delay="0"/>
                                  </p:stCondLst>
                                  <p:childTnLst>
                                    <p:set>
                                      <p:cBhvr rctx="PPT">
                                        <p:cTn id="150" dur="indefinite"/>
                                        <p:tgtEl>
                                          <p:spTgt spid="169"/>
                                        </p:tgtEl>
                                        <p:attrNameLst>
                                          <p:attrName>style.opacity</p:attrName>
                                        </p:attrNameLst>
                                      </p:cBhvr>
                                      <p:to>
                                        <p:strVal val="0.5"/>
                                      </p:to>
                                    </p:set>
                                    <p:animEffect filter="image" prLst="opacity: 0.5">
                                      <p:cBhvr rctx="IE">
                                        <p:cTn id="151" dur="indefinite"/>
                                        <p:tgtEl>
                                          <p:spTgt spid="169"/>
                                        </p:tgtEl>
                                      </p:cBhvr>
                                    </p:animEffect>
                                  </p:childTnLst>
                                </p:cTn>
                              </p:par>
                              <p:par>
                                <p:cTn id="152" presetID="9" presetClass="emph" presetSubtype="0" nodeType="withEffect">
                                  <p:stCondLst>
                                    <p:cond delay="0"/>
                                  </p:stCondLst>
                                  <p:childTnLst>
                                    <p:set>
                                      <p:cBhvr rctx="PPT">
                                        <p:cTn id="153" dur="indefinite"/>
                                        <p:tgtEl>
                                          <p:spTgt spid="172"/>
                                        </p:tgtEl>
                                        <p:attrNameLst>
                                          <p:attrName>style.opacity</p:attrName>
                                        </p:attrNameLst>
                                      </p:cBhvr>
                                      <p:to>
                                        <p:strVal val="0.5"/>
                                      </p:to>
                                    </p:set>
                                    <p:animEffect filter="image" prLst="opacity: 0.5">
                                      <p:cBhvr rctx="IE">
                                        <p:cTn id="154" dur="indefinite"/>
                                        <p:tgtEl>
                                          <p:spTgt spid="172"/>
                                        </p:tgtEl>
                                      </p:cBhvr>
                                    </p:animEffect>
                                  </p:childTnLst>
                                </p:cTn>
                              </p:par>
                              <p:par>
                                <p:cTn id="155" presetID="9" presetClass="emph" presetSubtype="0" nodeType="withEffect">
                                  <p:stCondLst>
                                    <p:cond delay="0"/>
                                  </p:stCondLst>
                                  <p:childTnLst>
                                    <p:set>
                                      <p:cBhvr rctx="PPT">
                                        <p:cTn id="156" dur="indefinite"/>
                                        <p:tgtEl>
                                          <p:spTgt spid="176"/>
                                        </p:tgtEl>
                                        <p:attrNameLst>
                                          <p:attrName>style.opacity</p:attrName>
                                        </p:attrNameLst>
                                      </p:cBhvr>
                                      <p:to>
                                        <p:strVal val="0.5"/>
                                      </p:to>
                                    </p:set>
                                    <p:animEffect filter="image" prLst="opacity: 0.5">
                                      <p:cBhvr rctx="IE">
                                        <p:cTn id="157" dur="indefinite"/>
                                        <p:tgtEl>
                                          <p:spTgt spid="176"/>
                                        </p:tgtEl>
                                      </p:cBhvr>
                                    </p:animEffect>
                                  </p:childTnLst>
                                </p:cTn>
                              </p:par>
                              <p:par>
                                <p:cTn id="158" presetID="9" presetClass="emph" presetSubtype="0" grpId="0" nodeType="withEffect">
                                  <p:stCondLst>
                                    <p:cond delay="0"/>
                                  </p:stCondLst>
                                  <p:childTnLst>
                                    <p:set>
                                      <p:cBhvr rctx="PPT">
                                        <p:cTn id="159" dur="indefinite"/>
                                        <p:tgtEl>
                                          <p:spTgt spid="184"/>
                                        </p:tgtEl>
                                        <p:attrNameLst>
                                          <p:attrName>style.opacity</p:attrName>
                                        </p:attrNameLst>
                                      </p:cBhvr>
                                      <p:to>
                                        <p:strVal val="0.5"/>
                                      </p:to>
                                    </p:set>
                                    <p:animEffect filter="image" prLst="opacity: 0.5">
                                      <p:cBhvr rctx="IE">
                                        <p:cTn id="160" dur="indefinite"/>
                                        <p:tgtEl>
                                          <p:spTgt spid="184"/>
                                        </p:tgtEl>
                                      </p:cBhvr>
                                    </p:animEffect>
                                  </p:childTnLst>
                                </p:cTn>
                              </p:par>
                              <p:par>
                                <p:cTn id="161" presetID="9" presetClass="emph" presetSubtype="0" nodeType="withEffect">
                                  <p:stCondLst>
                                    <p:cond delay="0"/>
                                  </p:stCondLst>
                                  <p:childTnLst>
                                    <p:set>
                                      <p:cBhvr rctx="PPT">
                                        <p:cTn id="162" dur="indefinite"/>
                                        <p:tgtEl>
                                          <p:spTgt spid="185"/>
                                        </p:tgtEl>
                                        <p:attrNameLst>
                                          <p:attrName>style.opacity</p:attrName>
                                        </p:attrNameLst>
                                      </p:cBhvr>
                                      <p:to>
                                        <p:strVal val="0.5"/>
                                      </p:to>
                                    </p:set>
                                    <p:animEffect filter="image" prLst="opacity: 0.5">
                                      <p:cBhvr rctx="IE">
                                        <p:cTn id="163" dur="indefinite"/>
                                        <p:tgtEl>
                                          <p:spTgt spid="185"/>
                                        </p:tgtEl>
                                      </p:cBhvr>
                                    </p:animEffect>
                                  </p:childTnLst>
                                </p:cTn>
                              </p:par>
                              <p:par>
                                <p:cTn id="164" presetID="9" presetClass="emph" presetSubtype="0" grpId="0" nodeType="withEffect">
                                  <p:stCondLst>
                                    <p:cond delay="0"/>
                                  </p:stCondLst>
                                  <p:childTnLst>
                                    <p:set>
                                      <p:cBhvr rctx="PPT">
                                        <p:cTn id="165" dur="indefinite"/>
                                        <p:tgtEl>
                                          <p:spTgt spid="188"/>
                                        </p:tgtEl>
                                        <p:attrNameLst>
                                          <p:attrName>style.opacity</p:attrName>
                                        </p:attrNameLst>
                                      </p:cBhvr>
                                      <p:to>
                                        <p:strVal val="0.5"/>
                                      </p:to>
                                    </p:set>
                                    <p:animEffect filter="image" prLst="opacity: 0.5">
                                      <p:cBhvr rctx="IE">
                                        <p:cTn id="166" dur="indefinite"/>
                                        <p:tgtEl>
                                          <p:spTgt spid="188"/>
                                        </p:tgtEl>
                                      </p:cBhvr>
                                    </p:animEffect>
                                  </p:childTnLst>
                                </p:cTn>
                              </p:par>
                              <p:par>
                                <p:cTn id="167" presetID="9" presetClass="emph" presetSubtype="0" nodeType="withEffect">
                                  <p:stCondLst>
                                    <p:cond delay="0"/>
                                  </p:stCondLst>
                                  <p:childTnLst>
                                    <p:set>
                                      <p:cBhvr rctx="PPT">
                                        <p:cTn id="168" dur="indefinite"/>
                                        <p:tgtEl>
                                          <p:spTgt spid="189"/>
                                        </p:tgtEl>
                                        <p:attrNameLst>
                                          <p:attrName>style.opacity</p:attrName>
                                        </p:attrNameLst>
                                      </p:cBhvr>
                                      <p:to>
                                        <p:strVal val="0.5"/>
                                      </p:to>
                                    </p:set>
                                    <p:animEffect filter="image" prLst="opacity: 0.5">
                                      <p:cBhvr rctx="IE">
                                        <p:cTn id="169" dur="indefinite"/>
                                        <p:tgtEl>
                                          <p:spTgt spid="189"/>
                                        </p:tgtEl>
                                      </p:cBhvr>
                                    </p:animEffect>
                                  </p:childTnLst>
                                </p:cTn>
                              </p:par>
                              <p:par>
                                <p:cTn id="170" presetID="9" presetClass="emph" presetSubtype="0" nodeType="withEffect">
                                  <p:stCondLst>
                                    <p:cond delay="0"/>
                                  </p:stCondLst>
                                  <p:childTnLst>
                                    <p:set>
                                      <p:cBhvr rctx="PPT">
                                        <p:cTn id="171" dur="indefinite"/>
                                        <p:tgtEl>
                                          <p:spTgt spid="192"/>
                                        </p:tgtEl>
                                        <p:attrNameLst>
                                          <p:attrName>style.opacity</p:attrName>
                                        </p:attrNameLst>
                                      </p:cBhvr>
                                      <p:to>
                                        <p:strVal val="0.5"/>
                                      </p:to>
                                    </p:set>
                                    <p:animEffect filter="image" prLst="opacity: 0.5">
                                      <p:cBhvr rctx="IE">
                                        <p:cTn id="172" dur="indefinite"/>
                                        <p:tgtEl>
                                          <p:spTgt spid="192"/>
                                        </p:tgtEl>
                                      </p:cBhvr>
                                    </p:animEffect>
                                  </p:childTnLst>
                                </p:cTn>
                              </p:par>
                              <p:par>
                                <p:cTn id="173" presetID="9" presetClass="emph" presetSubtype="0" nodeType="withEffect">
                                  <p:stCondLst>
                                    <p:cond delay="0"/>
                                  </p:stCondLst>
                                  <p:childTnLst>
                                    <p:set>
                                      <p:cBhvr rctx="PPT">
                                        <p:cTn id="174" dur="indefinite"/>
                                        <p:tgtEl>
                                          <p:spTgt spid="195"/>
                                        </p:tgtEl>
                                        <p:attrNameLst>
                                          <p:attrName>style.opacity</p:attrName>
                                        </p:attrNameLst>
                                      </p:cBhvr>
                                      <p:to>
                                        <p:strVal val="0.5"/>
                                      </p:to>
                                    </p:set>
                                    <p:animEffect filter="image" prLst="opacity: 0.5">
                                      <p:cBhvr rctx="IE">
                                        <p:cTn id="175" dur="indefinite"/>
                                        <p:tgtEl>
                                          <p:spTgt spid="195"/>
                                        </p:tgtEl>
                                      </p:cBhvr>
                                    </p:animEffect>
                                  </p:childTnLst>
                                </p:cTn>
                              </p:par>
                              <p:par>
                                <p:cTn id="176" presetID="9" presetClass="emph" presetSubtype="0" grpId="0" nodeType="withEffect">
                                  <p:stCondLst>
                                    <p:cond delay="0"/>
                                  </p:stCondLst>
                                  <p:childTnLst>
                                    <p:set>
                                      <p:cBhvr rctx="PPT">
                                        <p:cTn id="177" dur="indefinite"/>
                                        <p:tgtEl>
                                          <p:spTgt spid="198"/>
                                        </p:tgtEl>
                                        <p:attrNameLst>
                                          <p:attrName>style.opacity</p:attrName>
                                        </p:attrNameLst>
                                      </p:cBhvr>
                                      <p:to>
                                        <p:strVal val="0.5"/>
                                      </p:to>
                                    </p:set>
                                    <p:animEffect filter="image" prLst="opacity: 0.5">
                                      <p:cBhvr rctx="IE">
                                        <p:cTn id="178" dur="indefinite"/>
                                        <p:tgtEl>
                                          <p:spTgt spid="198"/>
                                        </p:tgtEl>
                                      </p:cBhvr>
                                    </p:animEffect>
                                  </p:childTnLst>
                                </p:cTn>
                              </p:par>
                              <p:par>
                                <p:cTn id="179" presetID="9" presetClass="emph" presetSubtype="0" nodeType="withEffect">
                                  <p:stCondLst>
                                    <p:cond delay="0"/>
                                  </p:stCondLst>
                                  <p:childTnLst>
                                    <p:set>
                                      <p:cBhvr rctx="PPT">
                                        <p:cTn id="180" dur="indefinite"/>
                                        <p:tgtEl>
                                          <p:spTgt spid="200"/>
                                        </p:tgtEl>
                                        <p:attrNameLst>
                                          <p:attrName>style.opacity</p:attrName>
                                        </p:attrNameLst>
                                      </p:cBhvr>
                                      <p:to>
                                        <p:strVal val="0.5"/>
                                      </p:to>
                                    </p:set>
                                    <p:animEffect filter="image" prLst="opacity: 0.5">
                                      <p:cBhvr rctx="IE">
                                        <p:cTn id="181" dur="indefinite"/>
                                        <p:tgtEl>
                                          <p:spTgt spid="200"/>
                                        </p:tgtEl>
                                      </p:cBhvr>
                                    </p:animEffect>
                                  </p:childTnLst>
                                </p:cTn>
                              </p:par>
                              <p:par>
                                <p:cTn id="182" presetID="9" presetClass="emph" presetSubtype="0" nodeType="withEffect">
                                  <p:stCondLst>
                                    <p:cond delay="0"/>
                                  </p:stCondLst>
                                  <p:childTnLst>
                                    <p:set>
                                      <p:cBhvr rctx="PPT">
                                        <p:cTn id="183" dur="indefinite"/>
                                        <p:tgtEl>
                                          <p:spTgt spid="223"/>
                                        </p:tgtEl>
                                        <p:attrNameLst>
                                          <p:attrName>style.opacity</p:attrName>
                                        </p:attrNameLst>
                                      </p:cBhvr>
                                      <p:to>
                                        <p:strVal val="0.5"/>
                                      </p:to>
                                    </p:set>
                                    <p:animEffect filter="image" prLst="opacity: 0.5">
                                      <p:cBhvr rctx="IE">
                                        <p:cTn id="184" dur="indefinite"/>
                                        <p:tgtEl>
                                          <p:spTgt spid="223"/>
                                        </p:tgtEl>
                                      </p:cBhvr>
                                    </p:animEffect>
                                  </p:childTnLst>
                                </p:cTn>
                              </p:par>
                              <p:par>
                                <p:cTn id="185" presetID="9" presetClass="emph" presetSubtype="0" nodeType="withEffect">
                                  <p:stCondLst>
                                    <p:cond delay="0"/>
                                  </p:stCondLst>
                                  <p:childTnLst>
                                    <p:set>
                                      <p:cBhvr rctx="PPT">
                                        <p:cTn id="186" dur="indefinite"/>
                                        <p:tgtEl>
                                          <p:spTgt spid="227"/>
                                        </p:tgtEl>
                                        <p:attrNameLst>
                                          <p:attrName>style.opacity</p:attrName>
                                        </p:attrNameLst>
                                      </p:cBhvr>
                                      <p:to>
                                        <p:strVal val="0.5"/>
                                      </p:to>
                                    </p:set>
                                    <p:animEffect filter="image" prLst="opacity: 0.5">
                                      <p:cBhvr rctx="IE">
                                        <p:cTn id="187" dur="indefinite"/>
                                        <p:tgtEl>
                                          <p:spTgt spid="227"/>
                                        </p:tgtEl>
                                      </p:cBhvr>
                                    </p:animEffect>
                                  </p:childTnLst>
                                </p:cTn>
                              </p:par>
                              <p:par>
                                <p:cTn id="188" presetID="9" presetClass="emph" presetSubtype="0" nodeType="withEffect">
                                  <p:stCondLst>
                                    <p:cond delay="0"/>
                                  </p:stCondLst>
                                  <p:childTnLst>
                                    <p:set>
                                      <p:cBhvr rctx="PPT">
                                        <p:cTn id="189" dur="indefinite"/>
                                        <p:tgtEl>
                                          <p:spTgt spid="234"/>
                                        </p:tgtEl>
                                        <p:attrNameLst>
                                          <p:attrName>style.opacity</p:attrName>
                                        </p:attrNameLst>
                                      </p:cBhvr>
                                      <p:to>
                                        <p:strVal val="0.5"/>
                                      </p:to>
                                    </p:set>
                                    <p:animEffect filter="image" prLst="opacity: 0.5">
                                      <p:cBhvr rctx="IE">
                                        <p:cTn id="190" dur="indefinite"/>
                                        <p:tgtEl>
                                          <p:spTgt spid="234"/>
                                        </p:tgtEl>
                                      </p:cBhvr>
                                    </p:animEffect>
                                  </p:childTnLst>
                                </p:cTn>
                              </p:par>
                              <p:par>
                                <p:cTn id="191" presetID="9" presetClass="emph" presetSubtype="0" grpId="0" nodeType="withEffect">
                                  <p:stCondLst>
                                    <p:cond delay="0"/>
                                  </p:stCondLst>
                                  <p:childTnLst>
                                    <p:set>
                                      <p:cBhvr rctx="PPT">
                                        <p:cTn id="192" dur="indefinite"/>
                                        <p:tgtEl>
                                          <p:spTgt spid="237"/>
                                        </p:tgtEl>
                                        <p:attrNameLst>
                                          <p:attrName>style.opacity</p:attrName>
                                        </p:attrNameLst>
                                      </p:cBhvr>
                                      <p:to>
                                        <p:strVal val="0.5"/>
                                      </p:to>
                                    </p:set>
                                    <p:animEffect filter="image" prLst="opacity: 0.5">
                                      <p:cBhvr rctx="IE">
                                        <p:cTn id="193" dur="indefinite"/>
                                        <p:tgtEl>
                                          <p:spTgt spid="237"/>
                                        </p:tgtEl>
                                      </p:cBhvr>
                                    </p:animEffect>
                                  </p:childTnLst>
                                </p:cTn>
                              </p:par>
                              <p:par>
                                <p:cTn id="194" presetID="9" presetClass="emph" presetSubtype="0" nodeType="withEffect">
                                  <p:stCondLst>
                                    <p:cond delay="0"/>
                                  </p:stCondLst>
                                  <p:childTnLst>
                                    <p:set>
                                      <p:cBhvr rctx="PPT">
                                        <p:cTn id="195" dur="indefinite"/>
                                        <p:tgtEl>
                                          <p:spTgt spid="239"/>
                                        </p:tgtEl>
                                        <p:attrNameLst>
                                          <p:attrName>style.opacity</p:attrName>
                                        </p:attrNameLst>
                                      </p:cBhvr>
                                      <p:to>
                                        <p:strVal val="0.5"/>
                                      </p:to>
                                    </p:set>
                                    <p:animEffect filter="image" prLst="opacity: 0.5">
                                      <p:cBhvr rctx="IE">
                                        <p:cTn id="196" dur="indefinite"/>
                                        <p:tgtEl>
                                          <p:spTgt spid="239"/>
                                        </p:tgtEl>
                                      </p:cBhvr>
                                    </p:animEffect>
                                  </p:childTnLst>
                                </p:cTn>
                              </p:par>
                              <p:par>
                                <p:cTn id="197" presetID="9" presetClass="emph" presetSubtype="0" nodeType="withEffect">
                                  <p:stCondLst>
                                    <p:cond delay="0"/>
                                  </p:stCondLst>
                                  <p:childTnLst>
                                    <p:set>
                                      <p:cBhvr rctx="PPT">
                                        <p:cTn id="198" dur="indefinite"/>
                                        <p:tgtEl>
                                          <p:spTgt spid="244"/>
                                        </p:tgtEl>
                                        <p:attrNameLst>
                                          <p:attrName>style.opacity</p:attrName>
                                        </p:attrNameLst>
                                      </p:cBhvr>
                                      <p:to>
                                        <p:strVal val="0.5"/>
                                      </p:to>
                                    </p:set>
                                    <p:animEffect filter="image" prLst="opacity: 0.5">
                                      <p:cBhvr rctx="IE">
                                        <p:cTn id="199" dur="indefinite"/>
                                        <p:tgtEl>
                                          <p:spTgt spid="244"/>
                                        </p:tgtEl>
                                      </p:cBhvr>
                                    </p:animEffect>
                                  </p:childTnLst>
                                </p:cTn>
                              </p:par>
                              <p:par>
                                <p:cTn id="200" presetID="9" presetClass="emph" presetSubtype="0" grpId="0" nodeType="withEffect">
                                  <p:stCondLst>
                                    <p:cond delay="0"/>
                                  </p:stCondLst>
                                  <p:childTnLst>
                                    <p:set>
                                      <p:cBhvr rctx="PPT">
                                        <p:cTn id="201" dur="indefinite"/>
                                        <p:tgtEl>
                                          <p:spTgt spid="249"/>
                                        </p:tgtEl>
                                        <p:attrNameLst>
                                          <p:attrName>style.opacity</p:attrName>
                                        </p:attrNameLst>
                                      </p:cBhvr>
                                      <p:to>
                                        <p:strVal val="0.5"/>
                                      </p:to>
                                    </p:set>
                                    <p:animEffect filter="image" prLst="opacity: 0.5">
                                      <p:cBhvr rctx="IE">
                                        <p:cTn id="202" dur="indefinite"/>
                                        <p:tgtEl>
                                          <p:spTgt spid="249"/>
                                        </p:tgtEl>
                                      </p:cBhvr>
                                    </p:animEffect>
                                  </p:childTnLst>
                                </p:cTn>
                              </p:par>
                              <p:par>
                                <p:cTn id="203" presetID="9" presetClass="emph" presetSubtype="0" nodeType="withEffect">
                                  <p:stCondLst>
                                    <p:cond delay="0"/>
                                  </p:stCondLst>
                                  <p:childTnLst>
                                    <p:set>
                                      <p:cBhvr rctx="PPT">
                                        <p:cTn id="204" dur="indefinite"/>
                                        <p:tgtEl>
                                          <p:spTgt spid="250"/>
                                        </p:tgtEl>
                                        <p:attrNameLst>
                                          <p:attrName>style.opacity</p:attrName>
                                        </p:attrNameLst>
                                      </p:cBhvr>
                                      <p:to>
                                        <p:strVal val="0.5"/>
                                      </p:to>
                                    </p:set>
                                    <p:animEffect filter="image" prLst="opacity: 0.5">
                                      <p:cBhvr rctx="IE">
                                        <p:cTn id="205" dur="indefinite"/>
                                        <p:tgtEl>
                                          <p:spTgt spid="250"/>
                                        </p:tgtEl>
                                      </p:cBhvr>
                                    </p:animEffect>
                                  </p:childTnLst>
                                </p:cTn>
                              </p:par>
                              <p:par>
                                <p:cTn id="206" presetID="9" presetClass="emph" presetSubtype="0" nodeType="withEffect">
                                  <p:stCondLst>
                                    <p:cond delay="0"/>
                                  </p:stCondLst>
                                  <p:childTnLst>
                                    <p:set>
                                      <p:cBhvr rctx="PPT">
                                        <p:cTn id="207" dur="indefinite"/>
                                        <p:tgtEl>
                                          <p:spTgt spid="253"/>
                                        </p:tgtEl>
                                        <p:attrNameLst>
                                          <p:attrName>style.opacity</p:attrName>
                                        </p:attrNameLst>
                                      </p:cBhvr>
                                      <p:to>
                                        <p:strVal val="0.5"/>
                                      </p:to>
                                    </p:set>
                                    <p:animEffect filter="image" prLst="opacity: 0.5">
                                      <p:cBhvr rctx="IE">
                                        <p:cTn id="208" dur="indefinite"/>
                                        <p:tgtEl>
                                          <p:spTgt spid="253"/>
                                        </p:tgtEl>
                                      </p:cBhvr>
                                    </p:animEffect>
                                  </p:childTnLst>
                                </p:cTn>
                              </p:par>
                              <p:par>
                                <p:cTn id="209" presetID="9" presetClass="emph" presetSubtype="0" grpId="0" nodeType="withEffect">
                                  <p:stCondLst>
                                    <p:cond delay="0"/>
                                  </p:stCondLst>
                                  <p:childTnLst>
                                    <p:set>
                                      <p:cBhvr rctx="PPT">
                                        <p:cTn id="210" dur="indefinite"/>
                                        <p:tgtEl>
                                          <p:spTgt spid="103"/>
                                        </p:tgtEl>
                                        <p:attrNameLst>
                                          <p:attrName>style.opacity</p:attrName>
                                        </p:attrNameLst>
                                      </p:cBhvr>
                                      <p:to>
                                        <p:strVal val="0.5"/>
                                      </p:to>
                                    </p:set>
                                    <p:animEffect filter="image" prLst="opacity: 0.5">
                                      <p:cBhvr rctx="IE">
                                        <p:cTn id="211" dur="indefinite"/>
                                        <p:tgtEl>
                                          <p:spTgt spid="103"/>
                                        </p:tgtEl>
                                      </p:cBhvr>
                                    </p:animEffect>
                                  </p:childTnLst>
                                </p:cTn>
                              </p:par>
                              <p:par>
                                <p:cTn id="212" presetID="9" presetClass="emph" presetSubtype="0" nodeType="withEffect">
                                  <p:stCondLst>
                                    <p:cond delay="0"/>
                                  </p:stCondLst>
                                  <p:childTnLst>
                                    <p:set>
                                      <p:cBhvr rctx="PPT">
                                        <p:cTn id="213" dur="indefinite"/>
                                        <p:tgtEl>
                                          <p:spTgt spid="107"/>
                                        </p:tgtEl>
                                        <p:attrNameLst>
                                          <p:attrName>style.opacity</p:attrName>
                                        </p:attrNameLst>
                                      </p:cBhvr>
                                      <p:to>
                                        <p:strVal val="0.5"/>
                                      </p:to>
                                    </p:set>
                                    <p:animEffect filter="image" prLst="opacity: 0.5">
                                      <p:cBhvr rctx="IE">
                                        <p:cTn id="214" dur="indefinite"/>
                                        <p:tgtEl>
                                          <p:spTgt spid="107"/>
                                        </p:tgtEl>
                                      </p:cBhvr>
                                    </p:animEffect>
                                  </p:childTnLst>
                                </p:cTn>
                              </p:par>
                              <p:par>
                                <p:cTn id="215" presetID="9" presetClass="emph" presetSubtype="0" nodeType="withEffect">
                                  <p:stCondLst>
                                    <p:cond delay="0"/>
                                  </p:stCondLst>
                                  <p:childTnLst>
                                    <p:set>
                                      <p:cBhvr rctx="PPT">
                                        <p:cTn id="216" dur="indefinite"/>
                                        <p:tgtEl>
                                          <p:spTgt spid="13"/>
                                        </p:tgtEl>
                                        <p:attrNameLst>
                                          <p:attrName>style.opacity</p:attrName>
                                        </p:attrNameLst>
                                      </p:cBhvr>
                                      <p:to>
                                        <p:strVal val="0.5"/>
                                      </p:to>
                                    </p:set>
                                    <p:animEffect filter="image" prLst="opacity: 0.5">
                                      <p:cBhvr rctx="IE">
                                        <p:cTn id="217" dur="indefinite"/>
                                        <p:tgtEl>
                                          <p:spTgt spid="13"/>
                                        </p:tgtEl>
                                      </p:cBhvr>
                                    </p:animEffect>
                                  </p:childTnLst>
                                </p:cTn>
                              </p:par>
                              <p:par>
                                <p:cTn id="218" presetID="9" presetClass="emph" presetSubtype="0" nodeType="withEffect">
                                  <p:stCondLst>
                                    <p:cond delay="0"/>
                                  </p:stCondLst>
                                  <p:childTnLst>
                                    <p:set>
                                      <p:cBhvr rctx="PPT">
                                        <p:cTn id="219" dur="indefinite"/>
                                        <p:tgtEl>
                                          <p:spTgt spid="34"/>
                                        </p:tgtEl>
                                        <p:attrNameLst>
                                          <p:attrName>style.opacity</p:attrName>
                                        </p:attrNameLst>
                                      </p:cBhvr>
                                      <p:to>
                                        <p:strVal val="0.5"/>
                                      </p:to>
                                    </p:set>
                                    <p:animEffect filter="image" prLst="opacity: 0.5">
                                      <p:cBhvr rctx="IE">
                                        <p:cTn id="220" dur="indefinite"/>
                                        <p:tgtEl>
                                          <p:spTgt spid="34"/>
                                        </p:tgtEl>
                                      </p:cBhvr>
                                    </p:animEffect>
                                  </p:childTnLst>
                                </p:cTn>
                              </p:par>
                              <p:par>
                                <p:cTn id="221" presetID="9" presetClass="emph" presetSubtype="0" grpId="0" nodeType="withEffect">
                                  <p:stCondLst>
                                    <p:cond delay="0"/>
                                  </p:stCondLst>
                                  <p:childTnLst>
                                    <p:set>
                                      <p:cBhvr rctx="PPT">
                                        <p:cTn id="222" dur="indefinite"/>
                                        <p:tgtEl>
                                          <p:spTgt spid="130"/>
                                        </p:tgtEl>
                                        <p:attrNameLst>
                                          <p:attrName>style.opacity</p:attrName>
                                        </p:attrNameLst>
                                      </p:cBhvr>
                                      <p:to>
                                        <p:strVal val="0.5"/>
                                      </p:to>
                                    </p:set>
                                    <p:animEffect filter="image" prLst="opacity: 0.5">
                                      <p:cBhvr rctx="IE">
                                        <p:cTn id="223" dur="indefinite"/>
                                        <p:tgtEl>
                                          <p:spTgt spid="130"/>
                                        </p:tgtEl>
                                      </p:cBhvr>
                                    </p:animEffect>
                                  </p:childTnLst>
                                </p:cTn>
                              </p:par>
                              <p:par>
                                <p:cTn id="224" presetID="9" presetClass="emph" presetSubtype="0" grpId="0" nodeType="withEffect">
                                  <p:stCondLst>
                                    <p:cond delay="0"/>
                                  </p:stCondLst>
                                  <p:childTnLst>
                                    <p:set>
                                      <p:cBhvr rctx="PPT">
                                        <p:cTn id="225" dur="indefinite"/>
                                        <p:tgtEl>
                                          <p:spTgt spid="135"/>
                                        </p:tgtEl>
                                        <p:attrNameLst>
                                          <p:attrName>style.opacity</p:attrName>
                                        </p:attrNameLst>
                                      </p:cBhvr>
                                      <p:to>
                                        <p:strVal val="0.5"/>
                                      </p:to>
                                    </p:set>
                                    <p:animEffect filter="image" prLst="opacity: 0.5">
                                      <p:cBhvr rctx="IE">
                                        <p:cTn id="226" dur="indefinite"/>
                                        <p:tgtEl>
                                          <p:spTgt spid="135"/>
                                        </p:tgtEl>
                                      </p:cBhvr>
                                    </p:animEffect>
                                  </p:childTnLst>
                                </p:cTn>
                              </p:par>
                              <p:par>
                                <p:cTn id="227" presetID="9" presetClass="emph" presetSubtype="0" nodeType="withEffect">
                                  <p:stCondLst>
                                    <p:cond delay="0"/>
                                  </p:stCondLst>
                                  <p:childTnLst>
                                    <p:set>
                                      <p:cBhvr rctx="PPT">
                                        <p:cTn id="228" dur="indefinite"/>
                                        <p:tgtEl>
                                          <p:spTgt spid="54"/>
                                        </p:tgtEl>
                                        <p:attrNameLst>
                                          <p:attrName>style.opacity</p:attrName>
                                        </p:attrNameLst>
                                      </p:cBhvr>
                                      <p:to>
                                        <p:strVal val="0.5"/>
                                      </p:to>
                                    </p:set>
                                    <p:animEffect filter="image" prLst="opacity: 0.5">
                                      <p:cBhvr rctx="IE">
                                        <p:cTn id="229" dur="indefinite"/>
                                        <p:tgtEl>
                                          <p:spTgt spid="54"/>
                                        </p:tgtEl>
                                      </p:cBhvr>
                                    </p:animEffect>
                                  </p:childTnLst>
                                </p:cTn>
                              </p:par>
                              <p:par>
                                <p:cTn id="230" presetID="9" presetClass="emph" presetSubtype="0" nodeType="withEffect">
                                  <p:stCondLst>
                                    <p:cond delay="0"/>
                                  </p:stCondLst>
                                  <p:childTnLst>
                                    <p:set>
                                      <p:cBhvr rctx="PPT">
                                        <p:cTn id="231" dur="indefinite"/>
                                        <p:tgtEl>
                                          <p:spTgt spid="58"/>
                                        </p:tgtEl>
                                        <p:attrNameLst>
                                          <p:attrName>style.opacity</p:attrName>
                                        </p:attrNameLst>
                                      </p:cBhvr>
                                      <p:to>
                                        <p:strVal val="0.5"/>
                                      </p:to>
                                    </p:set>
                                    <p:animEffect filter="image" prLst="opacity: 0.5">
                                      <p:cBhvr rctx="IE">
                                        <p:cTn id="232" dur="indefinite"/>
                                        <p:tgtEl>
                                          <p:spTgt spid="58"/>
                                        </p:tgtEl>
                                      </p:cBhvr>
                                    </p:animEffect>
                                  </p:childTnLst>
                                </p:cTn>
                              </p:par>
                              <p:par>
                                <p:cTn id="233" presetID="9" presetClass="emph" presetSubtype="0" nodeType="withEffect">
                                  <p:stCondLst>
                                    <p:cond delay="0"/>
                                  </p:stCondLst>
                                  <p:childTnLst>
                                    <p:set>
                                      <p:cBhvr rctx="PPT">
                                        <p:cTn id="234" dur="indefinite"/>
                                        <p:tgtEl>
                                          <p:spTgt spid="11"/>
                                        </p:tgtEl>
                                        <p:attrNameLst>
                                          <p:attrName>style.opacity</p:attrName>
                                        </p:attrNameLst>
                                      </p:cBhvr>
                                      <p:to>
                                        <p:strVal val="0.5"/>
                                      </p:to>
                                    </p:set>
                                    <p:animEffect filter="image" prLst="opacity: 0.5">
                                      <p:cBhvr rctx="IE">
                                        <p:cTn id="235" dur="indefinite"/>
                                        <p:tgtEl>
                                          <p:spTgt spid="11"/>
                                        </p:tgtEl>
                                      </p:cBhvr>
                                    </p:animEffect>
                                  </p:childTnLst>
                                </p:cTn>
                              </p:par>
                              <p:par>
                                <p:cTn id="236" presetID="9" presetClass="emph" presetSubtype="0" nodeType="withEffect">
                                  <p:stCondLst>
                                    <p:cond delay="0"/>
                                  </p:stCondLst>
                                  <p:childTnLst>
                                    <p:set>
                                      <p:cBhvr rctx="PPT">
                                        <p:cTn id="237" dur="indefinite"/>
                                        <p:tgtEl>
                                          <p:spTgt spid="109"/>
                                        </p:tgtEl>
                                        <p:attrNameLst>
                                          <p:attrName>style.opacity</p:attrName>
                                        </p:attrNameLst>
                                      </p:cBhvr>
                                      <p:to>
                                        <p:strVal val="0.5"/>
                                      </p:to>
                                    </p:set>
                                    <p:animEffect filter="image" prLst="opacity: 0.5">
                                      <p:cBhvr rctx="IE">
                                        <p:cTn id="238" dur="indefinite"/>
                                        <p:tgtEl>
                                          <p:spTgt spid="109"/>
                                        </p:tgtEl>
                                      </p:cBhvr>
                                    </p:animEffect>
                                  </p:childTnLst>
                                </p:cTn>
                              </p:par>
                              <p:par>
                                <p:cTn id="239" presetID="9" presetClass="emph" presetSubtype="0" grpId="0" nodeType="withEffect">
                                  <p:stCondLst>
                                    <p:cond delay="0"/>
                                  </p:stCondLst>
                                  <p:childTnLst>
                                    <p:set>
                                      <p:cBhvr rctx="PPT">
                                        <p:cTn id="240" dur="indefinite"/>
                                        <p:tgtEl>
                                          <p:spTgt spid="111"/>
                                        </p:tgtEl>
                                        <p:attrNameLst>
                                          <p:attrName>style.opacity</p:attrName>
                                        </p:attrNameLst>
                                      </p:cBhvr>
                                      <p:to>
                                        <p:strVal val="0.5"/>
                                      </p:to>
                                    </p:set>
                                    <p:animEffect filter="image" prLst="opacity: 0.5">
                                      <p:cBhvr rctx="IE">
                                        <p:cTn id="241" dur="indefinite"/>
                                        <p:tgtEl>
                                          <p:spTgt spid="111"/>
                                        </p:tgtEl>
                                      </p:cBhvr>
                                    </p:animEffect>
                                  </p:childTnLst>
                                </p:cTn>
                              </p:par>
                              <p:par>
                                <p:cTn id="242" presetID="9" presetClass="emph" presetSubtype="0" nodeType="withEffect">
                                  <p:stCondLst>
                                    <p:cond delay="0"/>
                                  </p:stCondLst>
                                  <p:childTnLst>
                                    <p:set>
                                      <p:cBhvr rctx="PPT">
                                        <p:cTn id="243" dur="indefinite"/>
                                        <p:tgtEl>
                                          <p:spTgt spid="112"/>
                                        </p:tgtEl>
                                        <p:attrNameLst>
                                          <p:attrName>style.opacity</p:attrName>
                                        </p:attrNameLst>
                                      </p:cBhvr>
                                      <p:to>
                                        <p:strVal val="0.5"/>
                                      </p:to>
                                    </p:set>
                                    <p:animEffect filter="image" prLst="opacity: 0.5">
                                      <p:cBhvr rctx="IE">
                                        <p:cTn id="244" dur="indefinite"/>
                                        <p:tgtEl>
                                          <p:spTgt spid="112"/>
                                        </p:tgtEl>
                                      </p:cBhvr>
                                    </p:animEffect>
                                  </p:childTnLst>
                                </p:cTn>
                              </p:par>
                              <p:par>
                                <p:cTn id="245" presetID="9" presetClass="emph" presetSubtype="0" grpId="0" nodeType="withEffect">
                                  <p:stCondLst>
                                    <p:cond delay="0"/>
                                  </p:stCondLst>
                                  <p:childTnLst>
                                    <p:set>
                                      <p:cBhvr rctx="PPT">
                                        <p:cTn id="246" dur="indefinite"/>
                                        <p:tgtEl>
                                          <p:spTgt spid="114"/>
                                        </p:tgtEl>
                                        <p:attrNameLst>
                                          <p:attrName>style.opacity</p:attrName>
                                        </p:attrNameLst>
                                      </p:cBhvr>
                                      <p:to>
                                        <p:strVal val="0.5"/>
                                      </p:to>
                                    </p:set>
                                    <p:animEffect filter="image" prLst="opacity: 0.5">
                                      <p:cBhvr rctx="IE">
                                        <p:cTn id="247" dur="indefinite"/>
                                        <p:tgtEl>
                                          <p:spTgt spid="114"/>
                                        </p:tgtEl>
                                      </p:cBhvr>
                                    </p:animEffect>
                                  </p:childTnLst>
                                </p:cTn>
                              </p:par>
                              <p:par>
                                <p:cTn id="248" presetID="9" presetClass="emph" presetSubtype="0" nodeType="withEffect">
                                  <p:stCondLst>
                                    <p:cond delay="0"/>
                                  </p:stCondLst>
                                  <p:childTnLst>
                                    <p:set>
                                      <p:cBhvr rctx="PPT">
                                        <p:cTn id="249" dur="indefinite"/>
                                        <p:tgtEl>
                                          <p:spTgt spid="115"/>
                                        </p:tgtEl>
                                        <p:attrNameLst>
                                          <p:attrName>style.opacity</p:attrName>
                                        </p:attrNameLst>
                                      </p:cBhvr>
                                      <p:to>
                                        <p:strVal val="0.5"/>
                                      </p:to>
                                    </p:set>
                                    <p:animEffect filter="image" prLst="opacity: 0.5">
                                      <p:cBhvr rctx="IE">
                                        <p:cTn id="250" dur="indefinite"/>
                                        <p:tgtEl>
                                          <p:spTgt spid="115"/>
                                        </p:tgtEl>
                                      </p:cBhvr>
                                    </p:animEffect>
                                  </p:childTnLst>
                                </p:cTn>
                              </p:par>
                              <p:par>
                                <p:cTn id="251" presetID="9" presetClass="emph" presetSubtype="0" nodeType="withEffect">
                                  <p:stCondLst>
                                    <p:cond delay="0"/>
                                  </p:stCondLst>
                                  <p:childTnLst>
                                    <p:set>
                                      <p:cBhvr rctx="PPT">
                                        <p:cTn id="252" dur="indefinite"/>
                                        <p:tgtEl>
                                          <p:spTgt spid="108"/>
                                        </p:tgtEl>
                                        <p:attrNameLst>
                                          <p:attrName>style.opacity</p:attrName>
                                        </p:attrNameLst>
                                      </p:cBhvr>
                                      <p:to>
                                        <p:strVal val="0.5"/>
                                      </p:to>
                                    </p:set>
                                    <p:animEffect filter="image" prLst="opacity: 0.5">
                                      <p:cBhvr rctx="IE">
                                        <p:cTn id="253" dur="indefinite"/>
                                        <p:tgtEl>
                                          <p:spTgt spid="108"/>
                                        </p:tgtEl>
                                      </p:cBhvr>
                                    </p:animEffect>
                                  </p:childTnLst>
                                </p:cTn>
                              </p:par>
                              <p:par>
                                <p:cTn id="254" presetID="9" presetClass="emph" presetSubtype="0" nodeType="withEffect">
                                  <p:stCondLst>
                                    <p:cond delay="0"/>
                                  </p:stCondLst>
                                  <p:childTnLst>
                                    <p:set>
                                      <p:cBhvr rctx="PPT">
                                        <p:cTn id="255" dur="indefinite"/>
                                        <p:tgtEl>
                                          <p:spTgt spid="117"/>
                                        </p:tgtEl>
                                        <p:attrNameLst>
                                          <p:attrName>style.opacity</p:attrName>
                                        </p:attrNameLst>
                                      </p:cBhvr>
                                      <p:to>
                                        <p:strVal val="0.5"/>
                                      </p:to>
                                    </p:set>
                                    <p:animEffect filter="image" prLst="opacity: 0.5">
                                      <p:cBhvr rctx="IE">
                                        <p:cTn id="256" dur="indefinite"/>
                                        <p:tgtEl>
                                          <p:spTgt spid="117"/>
                                        </p:tgtEl>
                                      </p:cBhvr>
                                    </p:animEffect>
                                  </p:childTnLst>
                                </p:cTn>
                              </p:par>
                              <p:par>
                                <p:cTn id="257" presetID="9" presetClass="emph" presetSubtype="0" nodeType="withEffect">
                                  <p:stCondLst>
                                    <p:cond delay="0"/>
                                  </p:stCondLst>
                                  <p:childTnLst>
                                    <p:set>
                                      <p:cBhvr rctx="PPT">
                                        <p:cTn id="258" dur="indefinite"/>
                                        <p:tgtEl>
                                          <p:spTgt spid="14339"/>
                                        </p:tgtEl>
                                        <p:attrNameLst>
                                          <p:attrName>style.opacity</p:attrName>
                                        </p:attrNameLst>
                                      </p:cBhvr>
                                      <p:to>
                                        <p:strVal val="0.5"/>
                                      </p:to>
                                    </p:set>
                                    <p:animEffect filter="image" prLst="opacity: 0.5">
                                      <p:cBhvr rctx="IE">
                                        <p:cTn id="259" dur="indefinite"/>
                                        <p:tgtEl>
                                          <p:spTgt spid="14339"/>
                                        </p:tgtEl>
                                      </p:cBhvr>
                                    </p:animEffect>
                                  </p:childTnLst>
                                </p:cTn>
                              </p:par>
                              <p:par>
                                <p:cTn id="260" presetID="9" presetClass="emph" presetSubtype="0" nodeType="withEffect">
                                  <p:stCondLst>
                                    <p:cond delay="0"/>
                                  </p:stCondLst>
                                  <p:childTnLst>
                                    <p:set>
                                      <p:cBhvr rctx="PPT">
                                        <p:cTn id="261" dur="indefinite"/>
                                        <p:tgtEl>
                                          <p:spTgt spid="118"/>
                                        </p:tgtEl>
                                        <p:attrNameLst>
                                          <p:attrName>style.opacity</p:attrName>
                                        </p:attrNameLst>
                                      </p:cBhvr>
                                      <p:to>
                                        <p:strVal val="0.5"/>
                                      </p:to>
                                    </p:set>
                                    <p:animEffect filter="image" prLst="opacity: 0.5">
                                      <p:cBhvr rctx="IE">
                                        <p:cTn id="262" dur="indefinite"/>
                                        <p:tgtEl>
                                          <p:spTgt spid="118"/>
                                        </p:tgtEl>
                                      </p:cBhvr>
                                    </p:animEffect>
                                  </p:childTnLst>
                                </p:cTn>
                              </p:par>
                              <p:par>
                                <p:cTn id="263" presetID="9" presetClass="emph" presetSubtype="0" nodeType="withEffect">
                                  <p:stCondLst>
                                    <p:cond delay="0"/>
                                  </p:stCondLst>
                                  <p:childTnLst>
                                    <p:set>
                                      <p:cBhvr rctx="PPT">
                                        <p:cTn id="264" dur="indefinite"/>
                                        <p:tgtEl>
                                          <p:spTgt spid="119"/>
                                        </p:tgtEl>
                                        <p:attrNameLst>
                                          <p:attrName>style.opacity</p:attrName>
                                        </p:attrNameLst>
                                      </p:cBhvr>
                                      <p:to>
                                        <p:strVal val="0.5"/>
                                      </p:to>
                                    </p:set>
                                    <p:animEffect filter="image" prLst="opacity: 0.5">
                                      <p:cBhvr rctx="IE">
                                        <p:cTn id="265" dur="indefinite"/>
                                        <p:tgtEl>
                                          <p:spTgt spid="119"/>
                                        </p:tgtEl>
                                      </p:cBhvr>
                                    </p:animEffect>
                                  </p:childTnLst>
                                </p:cTn>
                              </p:par>
                              <p:par>
                                <p:cTn id="266" presetID="9" presetClass="emph" presetSubtype="0" nodeType="withEffect">
                                  <p:stCondLst>
                                    <p:cond delay="0"/>
                                  </p:stCondLst>
                                  <p:childTnLst>
                                    <p:set>
                                      <p:cBhvr rctx="PPT">
                                        <p:cTn id="267" dur="indefinite"/>
                                        <p:tgtEl>
                                          <p:spTgt spid="120"/>
                                        </p:tgtEl>
                                        <p:attrNameLst>
                                          <p:attrName>style.opacity</p:attrName>
                                        </p:attrNameLst>
                                      </p:cBhvr>
                                      <p:to>
                                        <p:strVal val="0.5"/>
                                      </p:to>
                                    </p:set>
                                    <p:animEffect filter="image" prLst="opacity: 0.5">
                                      <p:cBhvr rctx="IE">
                                        <p:cTn id="268" dur="indefinite"/>
                                        <p:tgtEl>
                                          <p:spTgt spid="120"/>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74" grpId="0" animBg="1"/>
      <p:bldP spid="78" grpId="0" animBg="1"/>
      <p:bldP spid="79" grpId="0" animBg="1"/>
      <p:bldP spid="86"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4" grpId="0" animBg="1"/>
      <p:bldP spid="105" grpId="0" animBg="1"/>
      <p:bldP spid="106" grpId="0" animBg="1"/>
      <p:bldP spid="140" grpId="0" animBg="1"/>
      <p:bldP spid="157" grpId="0" animBg="1"/>
      <p:bldP spid="158" grpId="0" animBg="1"/>
      <p:bldP spid="168" grpId="0" animBg="1"/>
      <p:bldP spid="184" grpId="0" animBg="1"/>
      <p:bldP spid="188" grpId="0" animBg="1"/>
      <p:bldP spid="198" grpId="0" animBg="1"/>
      <p:bldP spid="237" grpId="0" animBg="1"/>
      <p:bldP spid="249" grpId="0" animBg="1"/>
      <p:bldP spid="103" grpId="0" animBg="1"/>
      <p:bldP spid="130" grpId="0" animBg="1"/>
      <p:bldP spid="135" grpId="0" animBg="1"/>
      <p:bldP spid="111" grpId="0" animBg="1"/>
      <p:bldP spid="114" grpId="0" animBg="1"/>
      <p:bldP spid="1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8025445"/>
          </a:xfrm>
        </p:spPr>
        <p:txBody>
          <a:bodyPr/>
          <a:lstStyle/>
          <a:p>
            <a:pPr marL="0" indent="0">
              <a:spcBef>
                <a:spcPts val="0"/>
              </a:spcBef>
              <a:buNone/>
            </a:pPr>
            <a:r>
              <a:rPr lang="en-US" sz="3200" b="1" u="sng" dirty="0" smtClean="0">
                <a:solidFill>
                  <a:schemeClr val="accent2"/>
                </a:solidFill>
              </a:rPr>
              <a:t>Source Analyzer:</a:t>
            </a:r>
            <a:r>
              <a:rPr lang="en-US" sz="3200" b="1" dirty="0" smtClean="0">
                <a:solidFill>
                  <a:schemeClr val="accent2"/>
                </a:solidFill>
              </a:rPr>
              <a:t> </a:t>
            </a:r>
            <a:r>
              <a:rPr lang="en-US" sz="2800" dirty="0" smtClean="0">
                <a:solidFill>
                  <a:schemeClr val="accent2"/>
                </a:solidFill>
              </a:rPr>
              <a:t>Provides useful information about the source schema and the raw metadata</a:t>
            </a:r>
          </a:p>
          <a:p>
            <a:pPr>
              <a:spcBef>
                <a:spcPts val="0"/>
              </a:spcBef>
              <a:buFont typeface="Wingdings" panose="05000000000000000000" pitchFamily="2" charset="2"/>
              <a:buChar char="v"/>
            </a:pPr>
            <a:r>
              <a:rPr lang="en-US" sz="2200" b="1" i="1" dirty="0" err="1"/>
              <a:t>getValueList</a:t>
            </a:r>
            <a:r>
              <a:rPr lang="en-US" sz="2200" b="1" i="1" dirty="0"/>
              <a:t>()</a:t>
            </a:r>
            <a:endParaRPr lang="en-US" sz="2200" i="1" dirty="0"/>
          </a:p>
          <a:p>
            <a:pPr lvl="1" algn="just">
              <a:spcBef>
                <a:spcPts val="0"/>
              </a:spcBef>
              <a:buFont typeface="Wingdings" panose="05000000000000000000" pitchFamily="2" charset="2"/>
              <a:buChar char="Ø"/>
            </a:pPr>
            <a:r>
              <a:rPr lang="en-US" sz="2200" b="1" u="sng" dirty="0"/>
              <a:t>Functionality Description</a:t>
            </a:r>
            <a:r>
              <a:rPr lang="en-US" sz="2200" i="1" u="sng" dirty="0"/>
              <a:t>:</a:t>
            </a:r>
            <a:r>
              <a:rPr lang="en-US" sz="2200" dirty="0"/>
              <a:t> Return a number of values for a specific field. </a:t>
            </a:r>
            <a:endParaRPr lang="en-US" sz="2200" dirty="0" smtClean="0"/>
          </a:p>
          <a:p>
            <a:pPr lvl="1" algn="just">
              <a:spcBef>
                <a:spcPts val="0"/>
              </a:spcBef>
              <a:buFont typeface="Wingdings" panose="05000000000000000000" pitchFamily="2" charset="2"/>
              <a:buChar char="Ø"/>
            </a:pPr>
            <a:r>
              <a:rPr lang="en-US" sz="2200" b="1" u="sng" dirty="0" smtClean="0"/>
              <a:t>Function </a:t>
            </a:r>
            <a:r>
              <a:rPr lang="en-US" sz="2200" b="1" u="sng" dirty="0"/>
              <a:t>Signature</a:t>
            </a:r>
            <a:r>
              <a:rPr lang="en-US" sz="2200" i="1" u="sng" dirty="0"/>
              <a:t>:</a:t>
            </a:r>
            <a:r>
              <a:rPr lang="en-US" sz="2200" dirty="0"/>
              <a:t> </a:t>
            </a:r>
            <a:r>
              <a:rPr lang="en-US" sz="2200" dirty="0" err="1" smtClean="0"/>
              <a:t>getValueList</a:t>
            </a:r>
            <a:r>
              <a:rPr lang="en-US" sz="2200" dirty="0" smtClean="0"/>
              <a:t>(provider</a:t>
            </a:r>
            <a:r>
              <a:rPr lang="en-US" sz="2200" dirty="0"/>
              <a:t>_ schema, </a:t>
            </a:r>
            <a:r>
              <a:rPr lang="en-US" sz="2200" dirty="0" err="1" smtClean="0"/>
              <a:t>provider_metadata</a:t>
            </a:r>
            <a:r>
              <a:rPr lang="en-US" sz="2200" dirty="0" smtClean="0"/>
              <a:t>, field, </a:t>
            </a:r>
            <a:r>
              <a:rPr lang="en-US" sz="2200" dirty="0" err="1" smtClean="0"/>
              <a:t>limit_num</a:t>
            </a:r>
            <a:r>
              <a:rPr lang="en-US" sz="2200" dirty="0" smtClean="0"/>
              <a:t>, mode)</a:t>
            </a:r>
            <a:endParaRPr lang="en-US" sz="2200" dirty="0"/>
          </a:p>
          <a:p>
            <a:pPr marL="1280088" lvl="2" indent="0">
              <a:spcBef>
                <a:spcPts val="0"/>
              </a:spcBef>
              <a:buNone/>
            </a:pPr>
            <a:r>
              <a:rPr lang="en-US" sz="2200" i="1" dirty="0"/>
              <a:t>Input Parameters: </a:t>
            </a:r>
            <a:endParaRPr lang="en-US" sz="2200" dirty="0"/>
          </a:p>
          <a:p>
            <a:pPr lvl="2">
              <a:spcBef>
                <a:spcPts val="0"/>
              </a:spcBef>
            </a:pPr>
            <a:r>
              <a:rPr lang="en-US" sz="2200" dirty="0" smtClean="0"/>
              <a:t>provider</a:t>
            </a:r>
            <a:r>
              <a:rPr lang="en-US" sz="2200" dirty="0"/>
              <a:t>_ schema: </a:t>
            </a:r>
            <a:r>
              <a:rPr lang="en-US" sz="2200" dirty="0" smtClean="0"/>
              <a:t>A file </a:t>
            </a:r>
            <a:r>
              <a:rPr lang="en-US" sz="2200" dirty="0"/>
              <a:t>describing the provider schema</a:t>
            </a:r>
          </a:p>
          <a:p>
            <a:pPr lvl="2">
              <a:spcBef>
                <a:spcPts val="0"/>
              </a:spcBef>
            </a:pPr>
            <a:r>
              <a:rPr lang="en-US" sz="2200" dirty="0" err="1" smtClean="0"/>
              <a:t>provider_metadata</a:t>
            </a:r>
            <a:r>
              <a:rPr lang="en-US" sz="2200" dirty="0" smtClean="0"/>
              <a:t> </a:t>
            </a:r>
            <a:r>
              <a:rPr lang="en-US" sz="2200" dirty="0"/>
              <a:t>: The file with the </a:t>
            </a:r>
            <a:r>
              <a:rPr lang="en-US" sz="2200" dirty="0" smtClean="0"/>
              <a:t>provider </a:t>
            </a:r>
            <a:r>
              <a:rPr lang="en-US" sz="2200" dirty="0"/>
              <a:t>metadata</a:t>
            </a:r>
          </a:p>
          <a:p>
            <a:pPr lvl="2">
              <a:spcBef>
                <a:spcPts val="0"/>
              </a:spcBef>
            </a:pPr>
            <a:r>
              <a:rPr lang="en-US" sz="2200" dirty="0"/>
              <a:t>field: The current field we are processing</a:t>
            </a:r>
          </a:p>
          <a:p>
            <a:pPr lvl="2">
              <a:spcBef>
                <a:spcPts val="0"/>
              </a:spcBef>
            </a:pPr>
            <a:r>
              <a:rPr lang="en-US" sz="2200" dirty="0" err="1" smtClean="0"/>
              <a:t>limit_num</a:t>
            </a:r>
            <a:r>
              <a:rPr lang="en-US" sz="2200" dirty="0" smtClean="0"/>
              <a:t>: </a:t>
            </a:r>
            <a:r>
              <a:rPr lang="en-US" sz="2200" dirty="0"/>
              <a:t>The number of </a:t>
            </a:r>
            <a:r>
              <a:rPr lang="en-US" sz="2200" dirty="0" smtClean="0"/>
              <a:t>data </a:t>
            </a:r>
            <a:r>
              <a:rPr lang="en-US" sz="2200" dirty="0"/>
              <a:t>we need to return. In case </a:t>
            </a:r>
            <a:r>
              <a:rPr lang="en-US" sz="2200" dirty="0" err="1" smtClean="0"/>
              <a:t>limit_num</a:t>
            </a:r>
            <a:r>
              <a:rPr lang="en-US" sz="2200" dirty="0" smtClean="0"/>
              <a:t> </a:t>
            </a:r>
            <a:r>
              <a:rPr lang="en-US" sz="2200" dirty="0"/>
              <a:t>has the value zero, we return all the </a:t>
            </a:r>
            <a:r>
              <a:rPr lang="en-US" sz="2200" dirty="0" smtClean="0"/>
              <a:t>values</a:t>
            </a:r>
          </a:p>
          <a:p>
            <a:pPr lvl="2">
              <a:spcBef>
                <a:spcPts val="0"/>
              </a:spcBef>
            </a:pPr>
            <a:r>
              <a:rPr lang="en-US" sz="2200" dirty="0"/>
              <a:t>m</a:t>
            </a:r>
            <a:r>
              <a:rPr lang="en-US" sz="2200" dirty="0" smtClean="0"/>
              <a:t>ode: Sample (random, alphabetic, most frequent, etc.)  </a:t>
            </a:r>
            <a:endParaRPr lang="en-US" sz="2200" dirty="0"/>
          </a:p>
          <a:p>
            <a:pPr marL="1280088" lvl="2" indent="0">
              <a:spcBef>
                <a:spcPts val="0"/>
              </a:spcBef>
              <a:buNone/>
            </a:pPr>
            <a:r>
              <a:rPr lang="en-US" sz="2200" i="1" dirty="0"/>
              <a:t>Return Value: </a:t>
            </a:r>
            <a:r>
              <a:rPr lang="en-US" sz="2200" dirty="0"/>
              <a:t>A list which contains the </a:t>
            </a:r>
            <a:r>
              <a:rPr lang="en-US" sz="2200" dirty="0" smtClean="0"/>
              <a:t>values and frequencies </a:t>
            </a:r>
            <a:r>
              <a:rPr lang="en-US" sz="2200" dirty="0"/>
              <a:t>of the specific </a:t>
            </a:r>
            <a:r>
              <a:rPr lang="en-US" sz="2200" dirty="0" smtClean="0"/>
              <a:t>field</a:t>
            </a:r>
          </a:p>
          <a:p>
            <a:pPr marL="1280088" lvl="2" indent="0">
              <a:spcBef>
                <a:spcPts val="0"/>
              </a:spcBef>
              <a:buNone/>
            </a:pPr>
            <a:endParaRPr lang="en-US" sz="2200" i="1" dirty="0"/>
          </a:p>
          <a:p>
            <a:pPr>
              <a:spcBef>
                <a:spcPts val="0"/>
              </a:spcBef>
              <a:buFont typeface="Wingdings" panose="05000000000000000000" pitchFamily="2" charset="2"/>
              <a:buChar char="v"/>
            </a:pPr>
            <a:r>
              <a:rPr lang="en-US" sz="2200" b="1" i="1" dirty="0" err="1" smtClean="0"/>
              <a:t>getTerminologies</a:t>
            </a:r>
            <a:r>
              <a:rPr lang="en-US" sz="2200" b="1" i="1" dirty="0" smtClean="0"/>
              <a:t>()</a:t>
            </a:r>
            <a:endParaRPr lang="en-US" sz="2200" i="1" dirty="0"/>
          </a:p>
          <a:p>
            <a:pPr lvl="1" algn="just">
              <a:spcBef>
                <a:spcPts val="0"/>
              </a:spcBef>
              <a:buFont typeface="Wingdings" panose="05000000000000000000" pitchFamily="2" charset="2"/>
              <a:buChar char="Ø"/>
            </a:pPr>
            <a:r>
              <a:rPr lang="en-US" sz="2200" b="1" u="sng" dirty="0"/>
              <a:t>Functionality Description</a:t>
            </a:r>
            <a:r>
              <a:rPr lang="en-US" sz="2200" i="1" u="sng" dirty="0"/>
              <a:t>:</a:t>
            </a:r>
            <a:r>
              <a:rPr lang="en-US" sz="2200" dirty="0"/>
              <a:t> </a:t>
            </a:r>
            <a:r>
              <a:rPr lang="en-US" sz="2200" dirty="0" smtClean="0"/>
              <a:t>Return an </a:t>
            </a:r>
            <a:r>
              <a:rPr lang="en-US" sz="2200" dirty="0" smtClean="0"/>
              <a:t>XML </a:t>
            </a:r>
            <a:r>
              <a:rPr lang="en-US" sz="2200" dirty="0" smtClean="0"/>
              <a:t>file containing the terminologies of the provider.</a:t>
            </a:r>
          </a:p>
          <a:p>
            <a:pPr lvl="1" algn="just">
              <a:spcBef>
                <a:spcPts val="0"/>
              </a:spcBef>
              <a:buFont typeface="Wingdings" panose="05000000000000000000" pitchFamily="2" charset="2"/>
              <a:buChar char="Ø"/>
            </a:pPr>
            <a:r>
              <a:rPr lang="en-US" sz="2200" b="1" u="sng" dirty="0" smtClean="0"/>
              <a:t>Function </a:t>
            </a:r>
            <a:r>
              <a:rPr lang="en-US" sz="2200" b="1" u="sng" dirty="0"/>
              <a:t>Signature</a:t>
            </a:r>
            <a:r>
              <a:rPr lang="en-US" sz="2200" i="1" u="sng" dirty="0"/>
              <a:t>:</a:t>
            </a:r>
            <a:r>
              <a:rPr lang="en-US" sz="2200" dirty="0"/>
              <a:t> </a:t>
            </a:r>
            <a:r>
              <a:rPr lang="en-US" sz="2200" dirty="0" err="1"/>
              <a:t>getTerminologies</a:t>
            </a:r>
            <a:r>
              <a:rPr lang="en-US" sz="2200" dirty="0"/>
              <a:t> </a:t>
            </a:r>
            <a:r>
              <a:rPr lang="en-US" sz="2200" dirty="0" smtClean="0"/>
              <a:t>(provider</a:t>
            </a:r>
            <a:r>
              <a:rPr lang="en-US" sz="2200" dirty="0"/>
              <a:t>_ schema, </a:t>
            </a:r>
            <a:r>
              <a:rPr lang="en-US" sz="2200" dirty="0" err="1" smtClean="0"/>
              <a:t>provider_metadata</a:t>
            </a:r>
            <a:r>
              <a:rPr lang="en-US" sz="2200" dirty="0" smtClean="0"/>
              <a:t>)</a:t>
            </a:r>
            <a:endParaRPr lang="en-US" sz="2200" dirty="0"/>
          </a:p>
          <a:p>
            <a:pPr marL="1280088" lvl="2" indent="0">
              <a:spcBef>
                <a:spcPts val="0"/>
              </a:spcBef>
              <a:buNone/>
            </a:pPr>
            <a:r>
              <a:rPr lang="en-US" sz="2200" i="1" dirty="0"/>
              <a:t>Input Parameters: </a:t>
            </a:r>
            <a:endParaRPr lang="en-US" sz="2200" dirty="0"/>
          </a:p>
          <a:p>
            <a:pPr lvl="2">
              <a:spcBef>
                <a:spcPts val="0"/>
              </a:spcBef>
            </a:pPr>
            <a:r>
              <a:rPr lang="en-US" sz="2200" dirty="0" smtClean="0"/>
              <a:t>provider</a:t>
            </a:r>
            <a:r>
              <a:rPr lang="en-US" sz="2200" dirty="0"/>
              <a:t>_ schema: </a:t>
            </a:r>
            <a:r>
              <a:rPr lang="en-US" sz="2200" dirty="0" smtClean="0"/>
              <a:t>A file </a:t>
            </a:r>
            <a:r>
              <a:rPr lang="en-US" sz="2200" dirty="0"/>
              <a:t>describing the provider schema</a:t>
            </a:r>
          </a:p>
          <a:p>
            <a:pPr lvl="2">
              <a:spcBef>
                <a:spcPts val="0"/>
              </a:spcBef>
            </a:pPr>
            <a:r>
              <a:rPr lang="en-US" sz="2200" dirty="0" err="1" smtClean="0"/>
              <a:t>provider_matadata</a:t>
            </a:r>
            <a:r>
              <a:rPr lang="en-US" sz="2200" dirty="0" smtClean="0"/>
              <a:t> </a:t>
            </a:r>
            <a:r>
              <a:rPr lang="en-US" sz="2200" dirty="0"/>
              <a:t>: The file with the </a:t>
            </a:r>
            <a:r>
              <a:rPr lang="en-US" sz="2200" dirty="0" smtClean="0"/>
              <a:t>provider </a:t>
            </a:r>
            <a:r>
              <a:rPr lang="en-US" sz="2200" dirty="0"/>
              <a:t>metadata</a:t>
            </a:r>
          </a:p>
          <a:p>
            <a:pPr lvl="2">
              <a:spcBef>
                <a:spcPts val="0"/>
              </a:spcBef>
            </a:pPr>
            <a:r>
              <a:rPr lang="en-US" sz="2200" i="1" dirty="0" smtClean="0"/>
              <a:t>Return Value:</a:t>
            </a:r>
            <a:r>
              <a:rPr lang="en-US" sz="2200" dirty="0" smtClean="0"/>
              <a:t> An </a:t>
            </a:r>
            <a:r>
              <a:rPr lang="en-US" sz="2200" dirty="0" smtClean="0"/>
              <a:t>XML </a:t>
            </a:r>
            <a:r>
              <a:rPr lang="en-US" sz="2200" dirty="0"/>
              <a:t>file containing the terminologies of the provider</a:t>
            </a:r>
            <a:endParaRPr lang="en-US" sz="2400" dirty="0" smtClean="0"/>
          </a:p>
          <a:p>
            <a:pPr lvl="2">
              <a:spcBef>
                <a:spcPts val="0"/>
              </a:spcBef>
            </a:pPr>
            <a:endParaRPr lang="en-US" sz="2800" dirty="0"/>
          </a:p>
          <a:p>
            <a:pPr lvl="2">
              <a:spcBef>
                <a:spcPts val="0"/>
              </a:spcBef>
            </a:pPr>
            <a:endParaRPr lang="en-US" sz="2800" dirty="0"/>
          </a:p>
          <a:p>
            <a:pPr lvl="2">
              <a:spcBef>
                <a:spcPts val="0"/>
              </a:spcBef>
            </a:pPr>
            <a:endParaRPr lang="en-US" sz="2800" dirty="0"/>
          </a:p>
          <a:p>
            <a:pPr lvl="2">
              <a:spcBef>
                <a:spcPts val="0"/>
              </a:spcBef>
            </a:pPr>
            <a:endParaRPr lang="en-US" sz="2800" dirty="0"/>
          </a:p>
          <a:p>
            <a:pPr lvl="2">
              <a:spcBef>
                <a:spcPts val="0"/>
              </a:spcBef>
            </a:pPr>
            <a:endParaRPr lang="en-US" sz="2800" dirty="0" smtClean="0"/>
          </a:p>
          <a:p>
            <a:pPr marL="1280088" lvl="2" indent="0">
              <a:buNone/>
            </a:pPr>
            <a:endParaRPr lang="en-US" sz="2800" dirty="0"/>
          </a:p>
          <a:p>
            <a:pPr marL="0" indent="0">
              <a:buNone/>
            </a:pPr>
            <a:endParaRPr lang="en-US" sz="3600"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49</a:t>
            </a:fld>
            <a:endParaRPr lang="el-GR">
              <a:solidFill>
                <a:srgbClr val="FFFFFF"/>
              </a:solidFill>
            </a:endParaRPr>
          </a:p>
        </p:txBody>
      </p:sp>
    </p:spTree>
    <p:extLst>
      <p:ext uri="{BB962C8B-B14F-4D97-AF65-F5344CB8AC3E}">
        <p14:creationId xmlns:p14="http://schemas.microsoft.com/office/powerpoint/2010/main" xmlns="" val="1304574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23" y="163286"/>
            <a:ext cx="12488272" cy="1200159"/>
          </a:xfrm>
        </p:spPr>
        <p:txBody>
          <a:bodyPr/>
          <a:lstStyle/>
          <a:p>
            <a:r>
              <a:rPr lang="en-US" dirty="0" smtClean="0"/>
              <a:t>Introduction (2/3) </a:t>
            </a:r>
            <a:endParaRPr lang="en-US" dirty="0"/>
          </a:p>
        </p:txBody>
      </p:sp>
      <p:sp>
        <p:nvSpPr>
          <p:cNvPr id="3" name="Content Placeholder 2"/>
          <p:cNvSpPr>
            <a:spLocks noGrp="1"/>
          </p:cNvSpPr>
          <p:nvPr>
            <p:ph idx="1"/>
          </p:nvPr>
        </p:nvSpPr>
        <p:spPr>
          <a:xfrm>
            <a:off x="251148" y="1575756"/>
            <a:ext cx="12299315" cy="7559728"/>
          </a:xfrm>
        </p:spPr>
        <p:txBody>
          <a:bodyPr/>
          <a:lstStyle/>
          <a:p>
            <a:pPr algn="just">
              <a:spcBef>
                <a:spcPts val="0"/>
              </a:spcBef>
            </a:pPr>
            <a:r>
              <a:rPr lang="en-US" b="1" dirty="0"/>
              <a:t>Assumption</a:t>
            </a:r>
            <a:r>
              <a:rPr lang="en-US" dirty="0"/>
              <a:t>:</a:t>
            </a:r>
          </a:p>
          <a:p>
            <a:pPr lvl="1" algn="just">
              <a:spcBef>
                <a:spcPts val="0"/>
              </a:spcBef>
              <a:buFont typeface="Wingdings" panose="05000000000000000000" pitchFamily="2" charset="2"/>
              <a:buChar char="v"/>
            </a:pPr>
            <a:r>
              <a:rPr lang="en-US" dirty="0"/>
              <a:t> Distribution of responsibilities: </a:t>
            </a:r>
          </a:p>
          <a:p>
            <a:pPr lvl="2" algn="just">
              <a:spcBef>
                <a:spcPts val="0"/>
              </a:spcBef>
              <a:buFont typeface="Wingdings" panose="05000000000000000000" pitchFamily="2" charset="2"/>
              <a:buChar char="Ø"/>
            </a:pPr>
            <a:r>
              <a:rPr lang="en-US" sz="2800" i="1" dirty="0"/>
              <a:t>Provider</a:t>
            </a:r>
            <a:r>
              <a:rPr lang="en-US" sz="2800" dirty="0"/>
              <a:t>: </a:t>
            </a:r>
          </a:p>
          <a:p>
            <a:pPr marL="2560175" lvl="3" indent="-640044" algn="just">
              <a:spcBef>
                <a:spcPts val="0"/>
              </a:spcBef>
              <a:buFont typeface="+mj-lt"/>
              <a:buAutoNum type="arabicPeriod"/>
            </a:pPr>
            <a:r>
              <a:rPr lang="en-US" sz="2500" dirty="0"/>
              <a:t>Curates his resources</a:t>
            </a:r>
          </a:p>
          <a:p>
            <a:pPr marL="2560175" lvl="3" indent="-640044" algn="just">
              <a:spcBef>
                <a:spcPts val="0"/>
              </a:spcBef>
              <a:buFont typeface="+mj-lt"/>
              <a:buAutoNum type="arabicPeriod"/>
            </a:pPr>
            <a:r>
              <a:rPr lang="en-US" sz="2500" dirty="0" smtClean="0"/>
              <a:t>Has knowledge to verify record contents</a:t>
            </a:r>
            <a:endParaRPr lang="en-US" sz="2500" dirty="0"/>
          </a:p>
          <a:p>
            <a:pPr marL="2560175" lvl="3" indent="-640044" algn="just">
              <a:spcBef>
                <a:spcPts val="0"/>
              </a:spcBef>
              <a:buFont typeface="+mj-lt"/>
              <a:buAutoNum type="arabicPeriod"/>
            </a:pPr>
            <a:r>
              <a:rPr lang="en-US" sz="2500" dirty="0"/>
              <a:t>Provides in regular intervals </a:t>
            </a:r>
            <a:r>
              <a:rPr lang="en-US" sz="2500" dirty="0" smtClean="0"/>
              <a:t>updates (push or pull)</a:t>
            </a:r>
            <a:endParaRPr lang="en-US" sz="2500" dirty="0"/>
          </a:p>
          <a:p>
            <a:pPr lvl="2" algn="just">
              <a:spcBef>
                <a:spcPts val="0"/>
              </a:spcBef>
              <a:buFont typeface="Wingdings" panose="05000000000000000000" pitchFamily="2" charset="2"/>
              <a:buChar char="Ø"/>
            </a:pPr>
            <a:r>
              <a:rPr lang="en-US" sz="2800" i="1" dirty="0"/>
              <a:t>Aggregator</a:t>
            </a:r>
            <a:r>
              <a:rPr lang="en-US" sz="2800" dirty="0"/>
              <a:t>:</a:t>
            </a:r>
            <a:endParaRPr lang="en-US" dirty="0"/>
          </a:p>
          <a:p>
            <a:pPr marL="2560175" lvl="3" indent="-640044" algn="just">
              <a:spcBef>
                <a:spcPts val="0"/>
              </a:spcBef>
              <a:buFont typeface="+mj-lt"/>
              <a:buAutoNum type="arabicPeriod"/>
            </a:pPr>
            <a:r>
              <a:rPr lang="en-US" sz="2500" dirty="0"/>
              <a:t>Provides the homogeneous access to the integrated data</a:t>
            </a:r>
          </a:p>
          <a:p>
            <a:pPr marL="2560175" lvl="3" indent="-640044" algn="just">
              <a:spcBef>
                <a:spcPts val="0"/>
              </a:spcBef>
              <a:buFont typeface="+mj-lt"/>
              <a:buAutoNum type="arabicPeriod"/>
            </a:pPr>
            <a:r>
              <a:rPr lang="en-US" sz="2500" dirty="0"/>
              <a:t>Has mechanisms </a:t>
            </a:r>
            <a:r>
              <a:rPr lang="en-US" sz="2500" dirty="0" smtClean="0"/>
              <a:t>for recognizing (potential) co-references </a:t>
            </a:r>
            <a:r>
              <a:rPr lang="en-US" sz="2500" dirty="0"/>
              <a:t>across all provided data</a:t>
            </a:r>
          </a:p>
          <a:p>
            <a:pPr marL="2560175" lvl="3" indent="-640044" algn="just">
              <a:spcBef>
                <a:spcPts val="0"/>
              </a:spcBef>
              <a:buFont typeface="+mj-lt"/>
              <a:buAutoNum type="arabicPeriod"/>
            </a:pPr>
            <a:r>
              <a:rPr lang="en-US" sz="2500" dirty="0" smtClean="0"/>
              <a:t>Can coordinate processes of recognizing and correcting inconsistencies between all involved parties (end-user, aggregator, provider).</a:t>
            </a:r>
          </a:p>
          <a:p>
            <a:pPr marL="2560175" lvl="3" indent="-640044" algn="just">
              <a:spcBef>
                <a:spcPts val="0"/>
              </a:spcBef>
              <a:buFont typeface="+mj-lt"/>
              <a:buAutoNum type="arabicPeriod"/>
            </a:pPr>
            <a:endParaRPr lang="en-US" sz="2500" dirty="0"/>
          </a:p>
          <a:p>
            <a:pPr marL="800054" indent="-640044" algn="just">
              <a:spcBef>
                <a:spcPts val="0"/>
              </a:spcBef>
            </a:pPr>
            <a:r>
              <a:rPr lang="en-US" b="1" dirty="0"/>
              <a:t>Challenge:</a:t>
            </a:r>
          </a:p>
          <a:p>
            <a:pPr marL="1360093" lvl="1" indent="-640044" algn="just">
              <a:spcBef>
                <a:spcPts val="0"/>
              </a:spcBef>
              <a:buFont typeface="Wingdings" panose="05000000000000000000" pitchFamily="2" charset="2"/>
              <a:buChar char="v"/>
            </a:pPr>
            <a:r>
              <a:rPr lang="en-US" dirty="0"/>
              <a:t>Define a modular architecture that can be developed and optimized by different developers with minimal inter-dependencies and without hindering integrated UI development for the different user roles involved</a:t>
            </a:r>
          </a:p>
          <a:p>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5</a:t>
            </a:fld>
            <a:endParaRPr lang="el-GR">
              <a:solidFill>
                <a:srgbClr val="FFFFFF"/>
              </a:solidFill>
            </a:endParaRPr>
          </a:p>
        </p:txBody>
      </p:sp>
    </p:spTree>
    <p:extLst>
      <p:ext uri="{BB962C8B-B14F-4D97-AF65-F5344CB8AC3E}">
        <p14:creationId xmlns:p14="http://schemas.microsoft.com/office/powerpoint/2010/main" xmlns="" val="1760735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spcBef>
                <a:spcPts val="0"/>
              </a:spcBef>
              <a:buNone/>
            </a:pPr>
            <a:r>
              <a:rPr lang="en-US" sz="3200" b="1" u="sng" dirty="0" smtClean="0">
                <a:solidFill>
                  <a:schemeClr val="accent2"/>
                </a:solidFill>
              </a:rPr>
              <a:t>Source Analyzer</a:t>
            </a:r>
          </a:p>
          <a:p>
            <a:pPr marL="0" indent="0">
              <a:spcBef>
                <a:spcPts val="0"/>
              </a:spcBef>
              <a:buNone/>
            </a:pPr>
            <a:endParaRPr lang="en-US" sz="3600" b="1" u="sng" dirty="0" smtClean="0"/>
          </a:p>
          <a:p>
            <a:pPr>
              <a:spcBef>
                <a:spcPts val="0"/>
              </a:spcBef>
              <a:buFont typeface="Wingdings" panose="05000000000000000000" pitchFamily="2" charset="2"/>
              <a:buChar char="v"/>
            </a:pPr>
            <a:r>
              <a:rPr lang="en-US" sz="2600" b="1" i="1" dirty="0" err="1"/>
              <a:t>getStatistics</a:t>
            </a:r>
            <a:r>
              <a:rPr lang="en-US" sz="2600" b="1" i="1" dirty="0"/>
              <a:t>()</a:t>
            </a:r>
            <a:endParaRPr lang="en-US" sz="2600" i="1" dirty="0"/>
          </a:p>
          <a:p>
            <a:pPr lvl="1" algn="just">
              <a:spcBef>
                <a:spcPts val="0"/>
              </a:spcBef>
              <a:buFont typeface="Wingdings" panose="05000000000000000000" pitchFamily="2" charset="2"/>
              <a:buChar char="Ø"/>
            </a:pPr>
            <a:r>
              <a:rPr lang="en-US" sz="2600" b="1" u="sng" dirty="0"/>
              <a:t>Functionality Description</a:t>
            </a:r>
            <a:r>
              <a:rPr lang="en-US" sz="2600" i="1" u="sng" dirty="0"/>
              <a:t>:</a:t>
            </a:r>
            <a:r>
              <a:rPr lang="en-US" sz="2600" dirty="0"/>
              <a:t> Provide statistics for each </a:t>
            </a:r>
            <a:r>
              <a:rPr lang="en-US" sz="2600" dirty="0" smtClean="0"/>
              <a:t>field</a:t>
            </a:r>
          </a:p>
          <a:p>
            <a:pPr lvl="1" algn="just">
              <a:spcBef>
                <a:spcPts val="0"/>
              </a:spcBef>
              <a:buFont typeface="Wingdings" panose="05000000000000000000" pitchFamily="2" charset="2"/>
              <a:buChar char="Ø"/>
            </a:pPr>
            <a:r>
              <a:rPr lang="en-US" sz="2600" b="1" u="sng" dirty="0" smtClean="0"/>
              <a:t>Function </a:t>
            </a:r>
            <a:r>
              <a:rPr lang="en-US" sz="2600" b="1" u="sng" dirty="0"/>
              <a:t>Signature</a:t>
            </a:r>
            <a:r>
              <a:rPr lang="en-US" sz="2600" i="1" u="sng" dirty="0"/>
              <a:t>:</a:t>
            </a:r>
            <a:r>
              <a:rPr lang="en-US" sz="2600" dirty="0"/>
              <a:t> </a:t>
            </a:r>
            <a:r>
              <a:rPr lang="en-US" sz="2600" b="1" i="1" dirty="0" err="1" smtClean="0"/>
              <a:t>getStatistics</a:t>
            </a:r>
            <a:r>
              <a:rPr lang="en-US" sz="2600" dirty="0" smtClean="0"/>
              <a:t>(provider</a:t>
            </a:r>
            <a:r>
              <a:rPr lang="en-US" sz="2600" dirty="0"/>
              <a:t>_ schema, </a:t>
            </a:r>
            <a:r>
              <a:rPr lang="en-US" sz="2600" dirty="0" err="1" smtClean="0"/>
              <a:t>provider_metadata</a:t>
            </a:r>
            <a:r>
              <a:rPr lang="en-US" sz="2600" dirty="0"/>
              <a:t>)</a:t>
            </a:r>
          </a:p>
          <a:p>
            <a:pPr marL="1280088" lvl="2" indent="0">
              <a:spcBef>
                <a:spcPts val="0"/>
              </a:spcBef>
              <a:buNone/>
            </a:pPr>
            <a:r>
              <a:rPr lang="en-US" sz="2600" i="1" dirty="0"/>
              <a:t>Input Parameters: </a:t>
            </a:r>
            <a:endParaRPr lang="en-US" sz="2600" dirty="0"/>
          </a:p>
          <a:p>
            <a:pPr lvl="2">
              <a:spcBef>
                <a:spcPts val="0"/>
              </a:spcBef>
            </a:pPr>
            <a:r>
              <a:rPr lang="en-US" sz="2600" dirty="0" smtClean="0"/>
              <a:t>provider</a:t>
            </a:r>
            <a:r>
              <a:rPr lang="en-US" sz="2600" dirty="0"/>
              <a:t>_ schema: </a:t>
            </a:r>
            <a:r>
              <a:rPr lang="en-US" sz="2600" dirty="0" smtClean="0"/>
              <a:t>A file </a:t>
            </a:r>
            <a:r>
              <a:rPr lang="en-US" sz="2600" dirty="0"/>
              <a:t>describing the provider schema</a:t>
            </a:r>
          </a:p>
          <a:p>
            <a:pPr lvl="2">
              <a:spcBef>
                <a:spcPts val="0"/>
              </a:spcBef>
            </a:pPr>
            <a:r>
              <a:rPr lang="en-US" sz="2600" dirty="0" err="1" smtClean="0"/>
              <a:t>provider_matadata</a:t>
            </a:r>
            <a:r>
              <a:rPr lang="en-US" sz="2600" dirty="0" smtClean="0"/>
              <a:t> </a:t>
            </a:r>
            <a:r>
              <a:rPr lang="en-US" sz="2600" dirty="0"/>
              <a:t>: The file with the </a:t>
            </a:r>
            <a:r>
              <a:rPr lang="en-US" sz="2600" dirty="0" smtClean="0"/>
              <a:t>provider </a:t>
            </a:r>
            <a:r>
              <a:rPr lang="en-US" sz="2600" dirty="0"/>
              <a:t>metadata</a:t>
            </a:r>
          </a:p>
          <a:p>
            <a:pPr marL="1280088" lvl="2" indent="0">
              <a:spcBef>
                <a:spcPts val="0"/>
              </a:spcBef>
              <a:buNone/>
            </a:pPr>
            <a:r>
              <a:rPr lang="en-US" sz="2600" i="1" dirty="0"/>
              <a:t>Return Value: </a:t>
            </a:r>
            <a:r>
              <a:rPr lang="en-US" sz="2600" dirty="0"/>
              <a:t>An </a:t>
            </a:r>
            <a:r>
              <a:rPr lang="en-US" sz="2600" dirty="0" smtClean="0"/>
              <a:t>XML </a:t>
            </a:r>
            <a:r>
              <a:rPr lang="en-US" sz="2600" dirty="0"/>
              <a:t>file containing  the statistics of the source schema. </a:t>
            </a:r>
            <a:endParaRPr lang="en-US" sz="2600" b="1" u="sng" dirty="0" smtClean="0"/>
          </a:p>
          <a:p>
            <a:pPr marL="1280088" lvl="2" indent="0">
              <a:spcBef>
                <a:spcPts val="0"/>
              </a:spcBef>
              <a:buNone/>
            </a:pPr>
            <a:endParaRPr lang="en-US" sz="2400" b="1" u="sng"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50</a:t>
            </a:fld>
            <a:endParaRPr lang="el-GR">
              <a:solidFill>
                <a:srgbClr val="FFFFFF"/>
              </a:solidFill>
            </a:endParaRPr>
          </a:p>
        </p:txBody>
      </p:sp>
    </p:spTree>
    <p:extLst>
      <p:ext uri="{BB962C8B-B14F-4D97-AF65-F5344CB8AC3E}">
        <p14:creationId xmlns:p14="http://schemas.microsoft.com/office/powerpoint/2010/main" xmlns="" val="2955001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266"/>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74" name="Oval 73"/>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75" name="Group 74"/>
          <p:cNvGrpSpPr/>
          <p:nvPr/>
        </p:nvGrpSpPr>
        <p:grpSpPr>
          <a:xfrm>
            <a:off x="5648960" y="80010"/>
            <a:ext cx="184912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77" name="TextBox 76"/>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78" name="Flowchart: Process 77"/>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79" name="Flowchart: Process 78"/>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81" name="Straight Arrow Connector 80"/>
          <p:cNvCxnSpPr>
            <a:stCxn id="76" idx="2"/>
            <a:endCxn id="78"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87" name="Straight Arrow Connector 86"/>
          <p:cNvCxnSpPr>
            <a:stCxn id="74" idx="6"/>
            <a:endCxn id="86"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89" name="Oval 8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90" name="Flowchart: Process 8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91" name="Straight Arrow Connector 90"/>
          <p:cNvCxnSpPr>
            <a:stCxn id="88" idx="3"/>
            <a:endCxn id="8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93" name="Oval 92"/>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94" name="Oval 9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95" name="Oval 9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96" name="Oval 9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97" name="Oval 9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98" name="Oval 9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99" name="Oval 9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00" name="Oval 9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01" name="Straight Arrow Connector 100"/>
          <p:cNvCxnSpPr>
            <a:stCxn id="74" idx="4"/>
            <a:endCxn id="90"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05" name="Flowchart: Process 104"/>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06" name="Flowchart: Process 105"/>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10" name="Straight Arrow Connector 109"/>
          <p:cNvCxnSpPr>
            <a:stCxn id="106" idx="2"/>
            <a:endCxn id="9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8" idx="4"/>
            <a:endCxn id="140"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9" idx="6"/>
            <a:endCxn id="9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8" idx="6"/>
            <a:endCxn id="9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4" idx="1"/>
            <a:endCxn id="9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5" idx="2"/>
            <a:endCxn id="9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4" idx="6"/>
            <a:endCxn id="105"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0" name="Flowchart: Process 139"/>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42" name="Straight Arrow Connector 141"/>
          <p:cNvCxnSpPr>
            <a:stCxn id="140" idx="1"/>
            <a:endCxn id="93"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0" idx="1"/>
            <a:endCxn id="99"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89" idx="4"/>
            <a:endCxn id="9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0" idx="3"/>
            <a:endCxn id="96"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58" name="Flowchart: Process 157"/>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59" name="Straight Arrow Connector 158"/>
          <p:cNvCxnSpPr>
            <a:stCxn id="95" idx="2"/>
            <a:endCxn id="157"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2"/>
            <a:endCxn id="9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8" idx="2"/>
            <a:endCxn id="9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69" name="Straight Arrow Connector 168"/>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3"/>
            <a:endCxn id="9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85" name="Straight Arrow Connector 184"/>
          <p:cNvCxnSpPr>
            <a:stCxn id="224" idx="1"/>
            <a:endCxn id="10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189" name="Straight Arrow Connector 188"/>
          <p:cNvCxnSpPr>
            <a:stCxn id="100" idx="2"/>
            <a:endCxn id="188"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6" idx="4"/>
            <a:endCxn id="198"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00" name="Straight Arrow Connector 199"/>
          <p:cNvCxnSpPr>
            <a:stCxn id="198" idx="2"/>
            <a:endCxn id="9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7840960" y="8833048"/>
            <a:ext cx="184912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25" name="TextBox 224"/>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27" name="Straight Arrow Connector 226"/>
          <p:cNvCxnSpPr>
            <a:stCxn id="184" idx="2"/>
            <a:endCxn id="224"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90" idx="2"/>
            <a:endCxn id="9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39" name="Straight Arrow Connector 238"/>
          <p:cNvCxnSpPr>
            <a:stCxn id="88" idx="3"/>
            <a:endCxn id="23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37" idx="4"/>
            <a:endCxn id="9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0" name="Straight Arrow Connector 249"/>
          <p:cNvCxnSpPr>
            <a:stCxn id="98" idx="6"/>
            <a:endCxn id="249"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90" idx="2"/>
            <a:endCxn id="249"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107" name="Straight Arrow Connector 106"/>
          <p:cNvCxnSpPr>
            <a:stCxn id="97" idx="2"/>
            <a:endCxn id="103"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135" name="Flowchart: Process 13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54" name="Straight Connector 53"/>
          <p:cNvCxnSpPr>
            <a:stCxn id="13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9" idx="2"/>
            <a:endCxn id="105"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0" idx="6"/>
            <a:endCxn id="74"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12" name="Straight Arrow Connector 111"/>
          <p:cNvCxnSpPr>
            <a:stCxn id="111" idx="2"/>
            <a:endCxn id="130"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115" name="Straight Arrow Connector 114"/>
          <p:cNvCxnSpPr>
            <a:stCxn id="130" idx="2"/>
            <a:endCxn id="114"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8" idx="0"/>
            <a:endCxn id="8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9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433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123" name="Oval 122"/>
          <p:cNvSpPr/>
          <p:nvPr/>
        </p:nvSpPr>
        <p:spPr>
          <a:xfrm>
            <a:off x="5791200" y="3946208"/>
            <a:ext cx="1950720" cy="56007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Tree>
    <p:extLst>
      <p:ext uri="{BB962C8B-B14F-4D97-AF65-F5344CB8AC3E}">
        <p14:creationId xmlns:p14="http://schemas.microsoft.com/office/powerpoint/2010/main" xmlns="" val="198649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67"/>
                                        </p:tgtEl>
                                        <p:attrNameLst>
                                          <p:attrName>style.opacity</p:attrName>
                                        </p:attrNameLst>
                                      </p:cBhvr>
                                      <p:to>
                                        <p:strVal val="0.5"/>
                                      </p:to>
                                    </p:set>
                                    <p:animEffect filter="image" prLst="opacity: 0.5">
                                      <p:cBhvr rctx="IE">
                                        <p:cTn id="7" dur="indefinite"/>
                                        <p:tgtEl>
                                          <p:spTgt spid="267"/>
                                        </p:tgtEl>
                                      </p:cBhvr>
                                    </p:animEffect>
                                  </p:childTnLst>
                                </p:cTn>
                              </p:par>
                              <p:par>
                                <p:cTn id="8" presetID="9" presetClass="emph" presetSubtype="0" grpId="0" nodeType="withEffect">
                                  <p:stCondLst>
                                    <p:cond delay="0"/>
                                  </p:stCondLst>
                                  <p:childTnLst>
                                    <p:set>
                                      <p:cBhvr rctx="PPT">
                                        <p:cTn id="9" dur="indefinite"/>
                                        <p:tgtEl>
                                          <p:spTgt spid="74"/>
                                        </p:tgtEl>
                                        <p:attrNameLst>
                                          <p:attrName>style.opacity</p:attrName>
                                        </p:attrNameLst>
                                      </p:cBhvr>
                                      <p:to>
                                        <p:strVal val="0.5"/>
                                      </p:to>
                                    </p:set>
                                    <p:animEffect filter="image" prLst="opacity: 0.5">
                                      <p:cBhvr rctx="IE">
                                        <p:cTn id="10" dur="indefinite"/>
                                        <p:tgtEl>
                                          <p:spTgt spid="74"/>
                                        </p:tgtEl>
                                      </p:cBhvr>
                                    </p:animEffect>
                                  </p:childTnLst>
                                </p:cTn>
                              </p:par>
                              <p:par>
                                <p:cTn id="11" presetID="9" presetClass="emph" presetSubtype="0" nodeType="withEffect">
                                  <p:stCondLst>
                                    <p:cond delay="0"/>
                                  </p:stCondLst>
                                  <p:childTnLst>
                                    <p:set>
                                      <p:cBhvr rctx="PPT">
                                        <p:cTn id="12" dur="indefinite"/>
                                        <p:tgtEl>
                                          <p:spTgt spid="75"/>
                                        </p:tgtEl>
                                        <p:attrNameLst>
                                          <p:attrName>style.opacity</p:attrName>
                                        </p:attrNameLst>
                                      </p:cBhvr>
                                      <p:to>
                                        <p:strVal val="0.5"/>
                                      </p:to>
                                    </p:set>
                                    <p:animEffect filter="image" prLst="opacity: 0.5">
                                      <p:cBhvr rctx="IE">
                                        <p:cTn id="13" dur="indefinite"/>
                                        <p:tgtEl>
                                          <p:spTgt spid="75"/>
                                        </p:tgtEl>
                                      </p:cBhvr>
                                    </p:animEffect>
                                  </p:childTnLst>
                                </p:cTn>
                              </p:par>
                              <p:par>
                                <p:cTn id="14" presetID="9" presetClass="emph" presetSubtype="0" grpId="0" nodeType="withEffect">
                                  <p:stCondLst>
                                    <p:cond delay="0"/>
                                  </p:stCondLst>
                                  <p:childTnLst>
                                    <p:set>
                                      <p:cBhvr rctx="PPT">
                                        <p:cTn id="15" dur="indefinite"/>
                                        <p:tgtEl>
                                          <p:spTgt spid="78"/>
                                        </p:tgtEl>
                                        <p:attrNameLst>
                                          <p:attrName>style.opacity</p:attrName>
                                        </p:attrNameLst>
                                      </p:cBhvr>
                                      <p:to>
                                        <p:strVal val="0.5"/>
                                      </p:to>
                                    </p:set>
                                    <p:animEffect filter="image" prLst="opacity: 0.5">
                                      <p:cBhvr rctx="IE">
                                        <p:cTn id="16" dur="indefinite"/>
                                        <p:tgtEl>
                                          <p:spTgt spid="78"/>
                                        </p:tgtEl>
                                      </p:cBhvr>
                                    </p:animEffect>
                                  </p:childTnLst>
                                </p:cTn>
                              </p:par>
                              <p:par>
                                <p:cTn id="17" presetID="9" presetClass="emph" presetSubtype="0" grpId="0" nodeType="withEffect">
                                  <p:stCondLst>
                                    <p:cond delay="0"/>
                                  </p:stCondLst>
                                  <p:childTnLst>
                                    <p:set>
                                      <p:cBhvr rctx="PPT">
                                        <p:cTn id="18" dur="indefinite"/>
                                        <p:tgtEl>
                                          <p:spTgt spid="79"/>
                                        </p:tgtEl>
                                        <p:attrNameLst>
                                          <p:attrName>style.opacity</p:attrName>
                                        </p:attrNameLst>
                                      </p:cBhvr>
                                      <p:to>
                                        <p:strVal val="0.5"/>
                                      </p:to>
                                    </p:set>
                                    <p:animEffect filter="image" prLst="opacity: 0.5">
                                      <p:cBhvr rctx="IE">
                                        <p:cTn id="19" dur="indefinite"/>
                                        <p:tgtEl>
                                          <p:spTgt spid="79"/>
                                        </p:tgtEl>
                                      </p:cBhvr>
                                    </p:animEffect>
                                  </p:childTnLst>
                                </p:cTn>
                              </p:par>
                              <p:par>
                                <p:cTn id="20" presetID="9" presetClass="emph" presetSubtype="0" nodeType="withEffect">
                                  <p:stCondLst>
                                    <p:cond delay="0"/>
                                  </p:stCondLst>
                                  <p:childTnLst>
                                    <p:set>
                                      <p:cBhvr rctx="PPT">
                                        <p:cTn id="21" dur="indefinite"/>
                                        <p:tgtEl>
                                          <p:spTgt spid="81"/>
                                        </p:tgtEl>
                                        <p:attrNameLst>
                                          <p:attrName>style.opacity</p:attrName>
                                        </p:attrNameLst>
                                      </p:cBhvr>
                                      <p:to>
                                        <p:strVal val="0.5"/>
                                      </p:to>
                                    </p:set>
                                    <p:animEffect filter="image" prLst="opacity: 0.5">
                                      <p:cBhvr rctx="IE">
                                        <p:cTn id="22" dur="indefinite"/>
                                        <p:tgtEl>
                                          <p:spTgt spid="81"/>
                                        </p:tgtEl>
                                      </p:cBhvr>
                                    </p:animEffect>
                                  </p:childTnLst>
                                </p:cTn>
                              </p:par>
                              <p:par>
                                <p:cTn id="23" presetID="9" presetClass="emph" presetSubtype="0" nodeType="withEffect">
                                  <p:stCondLst>
                                    <p:cond delay="0"/>
                                  </p:stCondLst>
                                  <p:childTnLst>
                                    <p:set>
                                      <p:cBhvr rctx="PPT">
                                        <p:cTn id="24" dur="indefinite"/>
                                        <p:tgtEl>
                                          <p:spTgt spid="82"/>
                                        </p:tgtEl>
                                        <p:attrNameLst>
                                          <p:attrName>style.opacity</p:attrName>
                                        </p:attrNameLst>
                                      </p:cBhvr>
                                      <p:to>
                                        <p:strVal val="0.5"/>
                                      </p:to>
                                    </p:set>
                                    <p:animEffect filter="image" prLst="opacity: 0.5">
                                      <p:cBhvr rctx="IE">
                                        <p:cTn id="25" dur="indefinite"/>
                                        <p:tgtEl>
                                          <p:spTgt spid="82"/>
                                        </p:tgtEl>
                                      </p:cBhvr>
                                    </p:animEffect>
                                  </p:childTnLst>
                                </p:cTn>
                              </p:par>
                              <p:par>
                                <p:cTn id="26" presetID="9" presetClass="emph" presetSubtype="0" nodeType="withEffect">
                                  <p:stCondLst>
                                    <p:cond delay="0"/>
                                  </p:stCondLst>
                                  <p:childTnLst>
                                    <p:set>
                                      <p:cBhvr rctx="PPT">
                                        <p:cTn id="27" dur="indefinite"/>
                                        <p:tgtEl>
                                          <p:spTgt spid="84"/>
                                        </p:tgtEl>
                                        <p:attrNameLst>
                                          <p:attrName>style.opacity</p:attrName>
                                        </p:attrNameLst>
                                      </p:cBhvr>
                                      <p:to>
                                        <p:strVal val="0.5"/>
                                      </p:to>
                                    </p:set>
                                    <p:animEffect filter="image" prLst="opacity: 0.5">
                                      <p:cBhvr rctx="IE">
                                        <p:cTn id="28" dur="indefinite"/>
                                        <p:tgtEl>
                                          <p:spTgt spid="84"/>
                                        </p:tgtEl>
                                      </p:cBhvr>
                                    </p:animEffect>
                                  </p:childTnLst>
                                </p:cTn>
                              </p:par>
                              <p:par>
                                <p:cTn id="29" presetID="9" presetClass="emph" presetSubtype="0" nodeType="withEffect">
                                  <p:stCondLst>
                                    <p:cond delay="0"/>
                                  </p:stCondLst>
                                  <p:childTnLst>
                                    <p:set>
                                      <p:cBhvr rctx="PPT">
                                        <p:cTn id="30" dur="indefinite"/>
                                        <p:tgtEl>
                                          <p:spTgt spid="85"/>
                                        </p:tgtEl>
                                        <p:attrNameLst>
                                          <p:attrName>style.opacity</p:attrName>
                                        </p:attrNameLst>
                                      </p:cBhvr>
                                      <p:to>
                                        <p:strVal val="0.5"/>
                                      </p:to>
                                    </p:set>
                                    <p:animEffect filter="image" prLst="opacity: 0.5">
                                      <p:cBhvr rctx="IE">
                                        <p:cTn id="31" dur="indefinite"/>
                                        <p:tgtEl>
                                          <p:spTgt spid="85"/>
                                        </p:tgtEl>
                                      </p:cBhvr>
                                    </p:animEffect>
                                  </p:childTnLst>
                                </p:cTn>
                              </p:par>
                              <p:par>
                                <p:cTn id="32" presetID="9" presetClass="emph" presetSubtype="0" grpId="0" nodeType="withEffect">
                                  <p:stCondLst>
                                    <p:cond delay="0"/>
                                  </p:stCondLst>
                                  <p:childTnLst>
                                    <p:set>
                                      <p:cBhvr rctx="PPT">
                                        <p:cTn id="33" dur="indefinite"/>
                                        <p:tgtEl>
                                          <p:spTgt spid="86"/>
                                        </p:tgtEl>
                                        <p:attrNameLst>
                                          <p:attrName>style.opacity</p:attrName>
                                        </p:attrNameLst>
                                      </p:cBhvr>
                                      <p:to>
                                        <p:strVal val="0.5"/>
                                      </p:to>
                                    </p:set>
                                    <p:animEffect filter="image" prLst="opacity: 0.5">
                                      <p:cBhvr rctx="IE">
                                        <p:cTn id="34" dur="indefinite"/>
                                        <p:tgtEl>
                                          <p:spTgt spid="86"/>
                                        </p:tgtEl>
                                      </p:cBhvr>
                                    </p:animEffect>
                                  </p:childTnLst>
                                </p:cTn>
                              </p:par>
                              <p:par>
                                <p:cTn id="35" presetID="9" presetClass="emph" presetSubtype="0" nodeType="withEffect">
                                  <p:stCondLst>
                                    <p:cond delay="0"/>
                                  </p:stCondLst>
                                  <p:childTnLst>
                                    <p:set>
                                      <p:cBhvr rctx="PPT">
                                        <p:cTn id="36" dur="indefinite"/>
                                        <p:tgtEl>
                                          <p:spTgt spid="87"/>
                                        </p:tgtEl>
                                        <p:attrNameLst>
                                          <p:attrName>style.opacity</p:attrName>
                                        </p:attrNameLst>
                                      </p:cBhvr>
                                      <p:to>
                                        <p:strVal val="0.5"/>
                                      </p:to>
                                    </p:set>
                                    <p:animEffect filter="image" prLst="opacity: 0.5">
                                      <p:cBhvr rctx="IE">
                                        <p:cTn id="37" dur="indefinite"/>
                                        <p:tgtEl>
                                          <p:spTgt spid="87"/>
                                        </p:tgtEl>
                                      </p:cBhvr>
                                    </p:animEffect>
                                  </p:childTnLst>
                                </p:cTn>
                              </p:par>
                              <p:par>
                                <p:cTn id="38" presetID="9" presetClass="emph" presetSubtype="0" grpId="0" nodeType="withEffect">
                                  <p:stCondLst>
                                    <p:cond delay="0"/>
                                  </p:stCondLst>
                                  <p:childTnLst>
                                    <p:set>
                                      <p:cBhvr rctx="PPT">
                                        <p:cTn id="39" dur="indefinite"/>
                                        <p:tgtEl>
                                          <p:spTgt spid="88"/>
                                        </p:tgtEl>
                                        <p:attrNameLst>
                                          <p:attrName>style.opacity</p:attrName>
                                        </p:attrNameLst>
                                      </p:cBhvr>
                                      <p:to>
                                        <p:strVal val="0.5"/>
                                      </p:to>
                                    </p:set>
                                    <p:animEffect filter="image" prLst="opacity: 0.5">
                                      <p:cBhvr rctx="IE">
                                        <p:cTn id="40" dur="indefinite"/>
                                        <p:tgtEl>
                                          <p:spTgt spid="88"/>
                                        </p:tgtEl>
                                      </p:cBhvr>
                                    </p:animEffect>
                                  </p:childTnLst>
                                </p:cTn>
                              </p:par>
                              <p:par>
                                <p:cTn id="41" presetID="9" presetClass="emph" presetSubtype="0" grpId="0" nodeType="withEffect">
                                  <p:stCondLst>
                                    <p:cond delay="0"/>
                                  </p:stCondLst>
                                  <p:childTnLst>
                                    <p:set>
                                      <p:cBhvr rctx="PPT">
                                        <p:cTn id="42" dur="indefinite"/>
                                        <p:tgtEl>
                                          <p:spTgt spid="89"/>
                                        </p:tgtEl>
                                        <p:attrNameLst>
                                          <p:attrName>style.opacity</p:attrName>
                                        </p:attrNameLst>
                                      </p:cBhvr>
                                      <p:to>
                                        <p:strVal val="0.5"/>
                                      </p:to>
                                    </p:set>
                                    <p:animEffect filter="image" prLst="opacity: 0.5">
                                      <p:cBhvr rctx="IE">
                                        <p:cTn id="43" dur="indefinite"/>
                                        <p:tgtEl>
                                          <p:spTgt spid="89"/>
                                        </p:tgtEl>
                                      </p:cBhvr>
                                    </p:animEffect>
                                  </p:childTnLst>
                                </p:cTn>
                              </p:par>
                              <p:par>
                                <p:cTn id="44" presetID="9" presetClass="emph" presetSubtype="0" grpId="0" nodeType="withEffect">
                                  <p:stCondLst>
                                    <p:cond delay="0"/>
                                  </p:stCondLst>
                                  <p:childTnLst>
                                    <p:set>
                                      <p:cBhvr rctx="PPT">
                                        <p:cTn id="45" dur="indefinite"/>
                                        <p:tgtEl>
                                          <p:spTgt spid="90"/>
                                        </p:tgtEl>
                                        <p:attrNameLst>
                                          <p:attrName>style.opacity</p:attrName>
                                        </p:attrNameLst>
                                      </p:cBhvr>
                                      <p:to>
                                        <p:strVal val="0.5"/>
                                      </p:to>
                                    </p:set>
                                    <p:animEffect filter="image" prLst="opacity: 0.5">
                                      <p:cBhvr rctx="IE">
                                        <p:cTn id="46" dur="indefinite"/>
                                        <p:tgtEl>
                                          <p:spTgt spid="90"/>
                                        </p:tgtEl>
                                      </p:cBhvr>
                                    </p:animEffect>
                                  </p:childTnLst>
                                </p:cTn>
                              </p:par>
                              <p:par>
                                <p:cTn id="47" presetID="9" presetClass="emph" presetSubtype="0" nodeType="withEffect">
                                  <p:stCondLst>
                                    <p:cond delay="0"/>
                                  </p:stCondLst>
                                  <p:childTnLst>
                                    <p:set>
                                      <p:cBhvr rctx="PPT">
                                        <p:cTn id="48" dur="indefinite"/>
                                        <p:tgtEl>
                                          <p:spTgt spid="91"/>
                                        </p:tgtEl>
                                        <p:attrNameLst>
                                          <p:attrName>style.opacity</p:attrName>
                                        </p:attrNameLst>
                                      </p:cBhvr>
                                      <p:to>
                                        <p:strVal val="0.5"/>
                                      </p:to>
                                    </p:set>
                                    <p:animEffect filter="image" prLst="opacity: 0.5">
                                      <p:cBhvr rctx="IE">
                                        <p:cTn id="49" dur="indefinite"/>
                                        <p:tgtEl>
                                          <p:spTgt spid="91"/>
                                        </p:tgtEl>
                                      </p:cBhvr>
                                    </p:animEffect>
                                  </p:childTnLst>
                                </p:cTn>
                              </p:par>
                              <p:par>
                                <p:cTn id="50" presetID="9" presetClass="emph" presetSubtype="0" grpId="0" nodeType="withEffect">
                                  <p:stCondLst>
                                    <p:cond delay="0"/>
                                  </p:stCondLst>
                                  <p:childTnLst>
                                    <p:set>
                                      <p:cBhvr rctx="PPT">
                                        <p:cTn id="51" dur="indefinite"/>
                                        <p:tgtEl>
                                          <p:spTgt spid="92"/>
                                        </p:tgtEl>
                                        <p:attrNameLst>
                                          <p:attrName>style.opacity</p:attrName>
                                        </p:attrNameLst>
                                      </p:cBhvr>
                                      <p:to>
                                        <p:strVal val="0.5"/>
                                      </p:to>
                                    </p:set>
                                    <p:animEffect filter="image" prLst="opacity: 0.5">
                                      <p:cBhvr rctx="IE">
                                        <p:cTn id="52" dur="indefinite"/>
                                        <p:tgtEl>
                                          <p:spTgt spid="92"/>
                                        </p:tgtEl>
                                      </p:cBhvr>
                                    </p:animEffect>
                                  </p:childTnLst>
                                </p:cTn>
                              </p:par>
                              <p:par>
                                <p:cTn id="53" presetID="9" presetClass="emph" presetSubtype="0" grpId="0" nodeType="withEffect">
                                  <p:stCondLst>
                                    <p:cond delay="0"/>
                                  </p:stCondLst>
                                  <p:childTnLst>
                                    <p:set>
                                      <p:cBhvr rctx="PPT">
                                        <p:cTn id="54" dur="indefinite"/>
                                        <p:tgtEl>
                                          <p:spTgt spid="93"/>
                                        </p:tgtEl>
                                        <p:attrNameLst>
                                          <p:attrName>style.opacity</p:attrName>
                                        </p:attrNameLst>
                                      </p:cBhvr>
                                      <p:to>
                                        <p:strVal val="0.5"/>
                                      </p:to>
                                    </p:set>
                                    <p:animEffect filter="image" prLst="opacity: 0.5">
                                      <p:cBhvr rctx="IE">
                                        <p:cTn id="55" dur="indefinite"/>
                                        <p:tgtEl>
                                          <p:spTgt spid="93"/>
                                        </p:tgtEl>
                                      </p:cBhvr>
                                    </p:animEffect>
                                  </p:childTnLst>
                                </p:cTn>
                              </p:par>
                              <p:par>
                                <p:cTn id="56" presetID="9" presetClass="emph" presetSubtype="0" grpId="0" nodeType="withEffect">
                                  <p:stCondLst>
                                    <p:cond delay="0"/>
                                  </p:stCondLst>
                                  <p:childTnLst>
                                    <p:set>
                                      <p:cBhvr rctx="PPT">
                                        <p:cTn id="57" dur="indefinite"/>
                                        <p:tgtEl>
                                          <p:spTgt spid="94"/>
                                        </p:tgtEl>
                                        <p:attrNameLst>
                                          <p:attrName>style.opacity</p:attrName>
                                        </p:attrNameLst>
                                      </p:cBhvr>
                                      <p:to>
                                        <p:strVal val="0.5"/>
                                      </p:to>
                                    </p:set>
                                    <p:animEffect filter="image" prLst="opacity: 0.5">
                                      <p:cBhvr rctx="IE">
                                        <p:cTn id="58" dur="indefinite"/>
                                        <p:tgtEl>
                                          <p:spTgt spid="94"/>
                                        </p:tgtEl>
                                      </p:cBhvr>
                                    </p:animEffect>
                                  </p:childTnLst>
                                </p:cTn>
                              </p:par>
                              <p:par>
                                <p:cTn id="59" presetID="9" presetClass="emph" presetSubtype="0" grpId="0" nodeType="withEffect">
                                  <p:stCondLst>
                                    <p:cond delay="0"/>
                                  </p:stCondLst>
                                  <p:childTnLst>
                                    <p:set>
                                      <p:cBhvr rctx="PPT">
                                        <p:cTn id="60" dur="indefinite"/>
                                        <p:tgtEl>
                                          <p:spTgt spid="95"/>
                                        </p:tgtEl>
                                        <p:attrNameLst>
                                          <p:attrName>style.opacity</p:attrName>
                                        </p:attrNameLst>
                                      </p:cBhvr>
                                      <p:to>
                                        <p:strVal val="0.5"/>
                                      </p:to>
                                    </p:set>
                                    <p:animEffect filter="image" prLst="opacity: 0.5">
                                      <p:cBhvr rctx="IE">
                                        <p:cTn id="61" dur="indefinite"/>
                                        <p:tgtEl>
                                          <p:spTgt spid="95"/>
                                        </p:tgtEl>
                                      </p:cBhvr>
                                    </p:animEffect>
                                  </p:childTnLst>
                                </p:cTn>
                              </p:par>
                              <p:par>
                                <p:cTn id="62" presetID="9" presetClass="emph" presetSubtype="0" grpId="0" nodeType="withEffect">
                                  <p:stCondLst>
                                    <p:cond delay="0"/>
                                  </p:stCondLst>
                                  <p:childTnLst>
                                    <p:set>
                                      <p:cBhvr rctx="PPT">
                                        <p:cTn id="63" dur="indefinite"/>
                                        <p:tgtEl>
                                          <p:spTgt spid="96"/>
                                        </p:tgtEl>
                                        <p:attrNameLst>
                                          <p:attrName>style.opacity</p:attrName>
                                        </p:attrNameLst>
                                      </p:cBhvr>
                                      <p:to>
                                        <p:strVal val="0.5"/>
                                      </p:to>
                                    </p:set>
                                    <p:animEffect filter="image" prLst="opacity: 0.5">
                                      <p:cBhvr rctx="IE">
                                        <p:cTn id="64" dur="indefinite"/>
                                        <p:tgtEl>
                                          <p:spTgt spid="96"/>
                                        </p:tgtEl>
                                      </p:cBhvr>
                                    </p:animEffect>
                                  </p:childTnLst>
                                </p:cTn>
                              </p:par>
                              <p:par>
                                <p:cTn id="65" presetID="9" presetClass="emph" presetSubtype="0" grpId="0" nodeType="withEffect">
                                  <p:stCondLst>
                                    <p:cond delay="0"/>
                                  </p:stCondLst>
                                  <p:childTnLst>
                                    <p:set>
                                      <p:cBhvr rctx="PPT">
                                        <p:cTn id="66" dur="indefinite"/>
                                        <p:tgtEl>
                                          <p:spTgt spid="97"/>
                                        </p:tgtEl>
                                        <p:attrNameLst>
                                          <p:attrName>style.opacity</p:attrName>
                                        </p:attrNameLst>
                                      </p:cBhvr>
                                      <p:to>
                                        <p:strVal val="0.5"/>
                                      </p:to>
                                    </p:set>
                                    <p:animEffect filter="image" prLst="opacity: 0.5">
                                      <p:cBhvr rctx="IE">
                                        <p:cTn id="67" dur="indefinite"/>
                                        <p:tgtEl>
                                          <p:spTgt spid="97"/>
                                        </p:tgtEl>
                                      </p:cBhvr>
                                    </p:animEffect>
                                  </p:childTnLst>
                                </p:cTn>
                              </p:par>
                              <p:par>
                                <p:cTn id="68" presetID="9" presetClass="emph" presetSubtype="0" grpId="0" nodeType="withEffect">
                                  <p:stCondLst>
                                    <p:cond delay="0"/>
                                  </p:stCondLst>
                                  <p:childTnLst>
                                    <p:set>
                                      <p:cBhvr rctx="PPT">
                                        <p:cTn id="69" dur="indefinite"/>
                                        <p:tgtEl>
                                          <p:spTgt spid="98"/>
                                        </p:tgtEl>
                                        <p:attrNameLst>
                                          <p:attrName>style.opacity</p:attrName>
                                        </p:attrNameLst>
                                      </p:cBhvr>
                                      <p:to>
                                        <p:strVal val="0.5"/>
                                      </p:to>
                                    </p:set>
                                    <p:animEffect filter="image" prLst="opacity: 0.5">
                                      <p:cBhvr rctx="IE">
                                        <p:cTn id="70" dur="indefinite"/>
                                        <p:tgtEl>
                                          <p:spTgt spid="98"/>
                                        </p:tgtEl>
                                      </p:cBhvr>
                                    </p:animEffect>
                                  </p:childTnLst>
                                </p:cTn>
                              </p:par>
                              <p:par>
                                <p:cTn id="71" presetID="9" presetClass="emph" presetSubtype="0" grpId="0" nodeType="withEffect">
                                  <p:stCondLst>
                                    <p:cond delay="0"/>
                                  </p:stCondLst>
                                  <p:childTnLst>
                                    <p:set>
                                      <p:cBhvr rctx="PPT">
                                        <p:cTn id="72" dur="indefinite"/>
                                        <p:tgtEl>
                                          <p:spTgt spid="99"/>
                                        </p:tgtEl>
                                        <p:attrNameLst>
                                          <p:attrName>style.opacity</p:attrName>
                                        </p:attrNameLst>
                                      </p:cBhvr>
                                      <p:to>
                                        <p:strVal val="0.5"/>
                                      </p:to>
                                    </p:set>
                                    <p:animEffect filter="image" prLst="opacity: 0.5">
                                      <p:cBhvr rctx="IE">
                                        <p:cTn id="73" dur="indefinite"/>
                                        <p:tgtEl>
                                          <p:spTgt spid="99"/>
                                        </p:tgtEl>
                                      </p:cBhvr>
                                    </p:animEffect>
                                  </p:childTnLst>
                                </p:cTn>
                              </p:par>
                              <p:par>
                                <p:cTn id="74" presetID="9" presetClass="emph" presetSubtype="0" grpId="0" nodeType="withEffect">
                                  <p:stCondLst>
                                    <p:cond delay="0"/>
                                  </p:stCondLst>
                                  <p:childTnLst>
                                    <p:set>
                                      <p:cBhvr rctx="PPT">
                                        <p:cTn id="75" dur="indefinite"/>
                                        <p:tgtEl>
                                          <p:spTgt spid="100"/>
                                        </p:tgtEl>
                                        <p:attrNameLst>
                                          <p:attrName>style.opacity</p:attrName>
                                        </p:attrNameLst>
                                      </p:cBhvr>
                                      <p:to>
                                        <p:strVal val="0.5"/>
                                      </p:to>
                                    </p:set>
                                    <p:animEffect filter="image" prLst="opacity: 0.5">
                                      <p:cBhvr rctx="IE">
                                        <p:cTn id="76" dur="indefinite"/>
                                        <p:tgtEl>
                                          <p:spTgt spid="100"/>
                                        </p:tgtEl>
                                      </p:cBhvr>
                                    </p:animEffect>
                                  </p:childTnLst>
                                </p:cTn>
                              </p:par>
                              <p:par>
                                <p:cTn id="77" presetID="9" presetClass="emph" presetSubtype="0" nodeType="withEffect">
                                  <p:stCondLst>
                                    <p:cond delay="0"/>
                                  </p:stCondLst>
                                  <p:childTnLst>
                                    <p:set>
                                      <p:cBhvr rctx="PPT">
                                        <p:cTn id="78" dur="indefinite"/>
                                        <p:tgtEl>
                                          <p:spTgt spid="101"/>
                                        </p:tgtEl>
                                        <p:attrNameLst>
                                          <p:attrName>style.opacity</p:attrName>
                                        </p:attrNameLst>
                                      </p:cBhvr>
                                      <p:to>
                                        <p:strVal val="0.5"/>
                                      </p:to>
                                    </p:set>
                                    <p:animEffect filter="image" prLst="opacity: 0.5">
                                      <p:cBhvr rctx="IE">
                                        <p:cTn id="79" dur="indefinite"/>
                                        <p:tgtEl>
                                          <p:spTgt spid="101"/>
                                        </p:tgtEl>
                                      </p:cBhvr>
                                    </p:animEffect>
                                  </p:childTnLst>
                                </p:cTn>
                              </p:par>
                              <p:par>
                                <p:cTn id="80" presetID="9" presetClass="emph" presetSubtype="0" nodeType="withEffect">
                                  <p:stCondLst>
                                    <p:cond delay="0"/>
                                  </p:stCondLst>
                                  <p:childTnLst>
                                    <p:set>
                                      <p:cBhvr rctx="PPT">
                                        <p:cTn id="81" dur="indefinite"/>
                                        <p:tgtEl>
                                          <p:spTgt spid="102"/>
                                        </p:tgtEl>
                                        <p:attrNameLst>
                                          <p:attrName>style.opacity</p:attrName>
                                        </p:attrNameLst>
                                      </p:cBhvr>
                                      <p:to>
                                        <p:strVal val="0.5"/>
                                      </p:to>
                                    </p:set>
                                    <p:animEffect filter="image" prLst="opacity: 0.5">
                                      <p:cBhvr rctx="IE">
                                        <p:cTn id="82" dur="indefinite"/>
                                        <p:tgtEl>
                                          <p:spTgt spid="102"/>
                                        </p:tgtEl>
                                      </p:cBhvr>
                                    </p:animEffect>
                                  </p:childTnLst>
                                </p:cTn>
                              </p:par>
                              <p:par>
                                <p:cTn id="83" presetID="9" presetClass="emph" presetSubtype="0" grpId="0" nodeType="withEffect">
                                  <p:stCondLst>
                                    <p:cond delay="0"/>
                                  </p:stCondLst>
                                  <p:childTnLst>
                                    <p:set>
                                      <p:cBhvr rctx="PPT">
                                        <p:cTn id="84" dur="indefinite"/>
                                        <p:tgtEl>
                                          <p:spTgt spid="104"/>
                                        </p:tgtEl>
                                        <p:attrNameLst>
                                          <p:attrName>style.opacity</p:attrName>
                                        </p:attrNameLst>
                                      </p:cBhvr>
                                      <p:to>
                                        <p:strVal val="0.5"/>
                                      </p:to>
                                    </p:set>
                                    <p:animEffect filter="image" prLst="opacity: 0.5">
                                      <p:cBhvr rctx="IE">
                                        <p:cTn id="85" dur="indefinite"/>
                                        <p:tgtEl>
                                          <p:spTgt spid="104"/>
                                        </p:tgtEl>
                                      </p:cBhvr>
                                    </p:animEffect>
                                  </p:childTnLst>
                                </p:cTn>
                              </p:par>
                              <p:par>
                                <p:cTn id="86" presetID="9" presetClass="emph" presetSubtype="0" grpId="0" nodeType="withEffect">
                                  <p:stCondLst>
                                    <p:cond delay="0"/>
                                  </p:stCondLst>
                                  <p:childTnLst>
                                    <p:set>
                                      <p:cBhvr rctx="PPT">
                                        <p:cTn id="87" dur="indefinite"/>
                                        <p:tgtEl>
                                          <p:spTgt spid="105"/>
                                        </p:tgtEl>
                                        <p:attrNameLst>
                                          <p:attrName>style.opacity</p:attrName>
                                        </p:attrNameLst>
                                      </p:cBhvr>
                                      <p:to>
                                        <p:strVal val="0.5"/>
                                      </p:to>
                                    </p:set>
                                    <p:animEffect filter="image" prLst="opacity: 0.5">
                                      <p:cBhvr rctx="IE">
                                        <p:cTn id="88" dur="indefinite"/>
                                        <p:tgtEl>
                                          <p:spTgt spid="105"/>
                                        </p:tgtEl>
                                      </p:cBhvr>
                                    </p:animEffect>
                                  </p:childTnLst>
                                </p:cTn>
                              </p:par>
                              <p:par>
                                <p:cTn id="89" presetID="9" presetClass="emph" presetSubtype="0" grpId="0" nodeType="withEffect">
                                  <p:stCondLst>
                                    <p:cond delay="0"/>
                                  </p:stCondLst>
                                  <p:childTnLst>
                                    <p:set>
                                      <p:cBhvr rctx="PPT">
                                        <p:cTn id="90" dur="indefinite"/>
                                        <p:tgtEl>
                                          <p:spTgt spid="106"/>
                                        </p:tgtEl>
                                        <p:attrNameLst>
                                          <p:attrName>style.opacity</p:attrName>
                                        </p:attrNameLst>
                                      </p:cBhvr>
                                      <p:to>
                                        <p:strVal val="0.5"/>
                                      </p:to>
                                    </p:set>
                                    <p:animEffect filter="image" prLst="opacity: 0.5">
                                      <p:cBhvr rctx="IE">
                                        <p:cTn id="91" dur="indefinite"/>
                                        <p:tgtEl>
                                          <p:spTgt spid="106"/>
                                        </p:tgtEl>
                                      </p:cBhvr>
                                    </p:animEffect>
                                  </p:childTnLst>
                                </p:cTn>
                              </p:par>
                              <p:par>
                                <p:cTn id="92" presetID="9" presetClass="emph" presetSubtype="0" nodeType="withEffect">
                                  <p:stCondLst>
                                    <p:cond delay="0"/>
                                  </p:stCondLst>
                                  <p:childTnLst>
                                    <p:set>
                                      <p:cBhvr rctx="PPT">
                                        <p:cTn id="93" dur="indefinite"/>
                                        <p:tgtEl>
                                          <p:spTgt spid="110"/>
                                        </p:tgtEl>
                                        <p:attrNameLst>
                                          <p:attrName>style.opacity</p:attrName>
                                        </p:attrNameLst>
                                      </p:cBhvr>
                                      <p:to>
                                        <p:strVal val="0.5"/>
                                      </p:to>
                                    </p:set>
                                    <p:animEffect filter="image" prLst="opacity: 0.5">
                                      <p:cBhvr rctx="IE">
                                        <p:cTn id="94" dur="indefinite"/>
                                        <p:tgtEl>
                                          <p:spTgt spid="110"/>
                                        </p:tgtEl>
                                      </p:cBhvr>
                                    </p:animEffect>
                                  </p:childTnLst>
                                </p:cTn>
                              </p:par>
                              <p:par>
                                <p:cTn id="95" presetID="9" presetClass="emph" presetSubtype="0" nodeType="withEffect">
                                  <p:stCondLst>
                                    <p:cond delay="0"/>
                                  </p:stCondLst>
                                  <p:childTnLst>
                                    <p:set>
                                      <p:cBhvr rctx="PPT">
                                        <p:cTn id="96" dur="indefinite"/>
                                        <p:tgtEl>
                                          <p:spTgt spid="113"/>
                                        </p:tgtEl>
                                        <p:attrNameLst>
                                          <p:attrName>style.opacity</p:attrName>
                                        </p:attrNameLst>
                                      </p:cBhvr>
                                      <p:to>
                                        <p:strVal val="0.5"/>
                                      </p:to>
                                    </p:set>
                                    <p:animEffect filter="image" prLst="opacity: 0.5">
                                      <p:cBhvr rctx="IE">
                                        <p:cTn id="97" dur="indefinite"/>
                                        <p:tgtEl>
                                          <p:spTgt spid="113"/>
                                        </p:tgtEl>
                                      </p:cBhvr>
                                    </p:animEffect>
                                  </p:childTnLst>
                                </p:cTn>
                              </p:par>
                              <p:par>
                                <p:cTn id="98" presetID="9" presetClass="emph" presetSubtype="0" nodeType="withEffect">
                                  <p:stCondLst>
                                    <p:cond delay="0"/>
                                  </p:stCondLst>
                                  <p:childTnLst>
                                    <p:set>
                                      <p:cBhvr rctx="PPT">
                                        <p:cTn id="99" dur="indefinite"/>
                                        <p:tgtEl>
                                          <p:spTgt spid="116"/>
                                        </p:tgtEl>
                                        <p:attrNameLst>
                                          <p:attrName>style.opacity</p:attrName>
                                        </p:attrNameLst>
                                      </p:cBhvr>
                                      <p:to>
                                        <p:strVal val="0.5"/>
                                      </p:to>
                                    </p:set>
                                    <p:animEffect filter="image" prLst="opacity: 0.5">
                                      <p:cBhvr rctx="IE">
                                        <p:cTn id="100" dur="indefinite"/>
                                        <p:tgtEl>
                                          <p:spTgt spid="116"/>
                                        </p:tgtEl>
                                      </p:cBhvr>
                                    </p:animEffect>
                                  </p:childTnLst>
                                </p:cTn>
                              </p:par>
                              <p:par>
                                <p:cTn id="101" presetID="9" presetClass="emph" presetSubtype="0" nodeType="withEffect">
                                  <p:stCondLst>
                                    <p:cond delay="0"/>
                                  </p:stCondLst>
                                  <p:childTnLst>
                                    <p:set>
                                      <p:cBhvr rctx="PPT">
                                        <p:cTn id="102" dur="indefinite"/>
                                        <p:tgtEl>
                                          <p:spTgt spid="121"/>
                                        </p:tgtEl>
                                        <p:attrNameLst>
                                          <p:attrName>style.opacity</p:attrName>
                                        </p:attrNameLst>
                                      </p:cBhvr>
                                      <p:to>
                                        <p:strVal val="0.5"/>
                                      </p:to>
                                    </p:set>
                                    <p:animEffect filter="image" prLst="opacity: 0.5">
                                      <p:cBhvr rctx="IE">
                                        <p:cTn id="103" dur="indefinite"/>
                                        <p:tgtEl>
                                          <p:spTgt spid="121"/>
                                        </p:tgtEl>
                                      </p:cBhvr>
                                    </p:animEffect>
                                  </p:childTnLst>
                                </p:cTn>
                              </p:par>
                              <p:par>
                                <p:cTn id="104" presetID="9" presetClass="emph" presetSubtype="0" nodeType="withEffect">
                                  <p:stCondLst>
                                    <p:cond delay="0"/>
                                  </p:stCondLst>
                                  <p:childTnLst>
                                    <p:set>
                                      <p:cBhvr rctx="PPT">
                                        <p:cTn id="105" dur="indefinite"/>
                                        <p:tgtEl>
                                          <p:spTgt spid="124"/>
                                        </p:tgtEl>
                                        <p:attrNameLst>
                                          <p:attrName>style.opacity</p:attrName>
                                        </p:attrNameLst>
                                      </p:cBhvr>
                                      <p:to>
                                        <p:strVal val="0.5"/>
                                      </p:to>
                                    </p:set>
                                    <p:animEffect filter="image" prLst="opacity: 0.5">
                                      <p:cBhvr rctx="IE">
                                        <p:cTn id="106" dur="indefinite"/>
                                        <p:tgtEl>
                                          <p:spTgt spid="124"/>
                                        </p:tgtEl>
                                      </p:cBhvr>
                                    </p:animEffect>
                                  </p:childTnLst>
                                </p:cTn>
                              </p:par>
                              <p:par>
                                <p:cTn id="107" presetID="9" presetClass="emph" presetSubtype="0" nodeType="withEffect">
                                  <p:stCondLst>
                                    <p:cond delay="0"/>
                                  </p:stCondLst>
                                  <p:childTnLst>
                                    <p:set>
                                      <p:cBhvr rctx="PPT">
                                        <p:cTn id="108" dur="indefinite"/>
                                        <p:tgtEl>
                                          <p:spTgt spid="128"/>
                                        </p:tgtEl>
                                        <p:attrNameLst>
                                          <p:attrName>style.opacity</p:attrName>
                                        </p:attrNameLst>
                                      </p:cBhvr>
                                      <p:to>
                                        <p:strVal val="0.5"/>
                                      </p:to>
                                    </p:set>
                                    <p:animEffect filter="image" prLst="opacity: 0.5">
                                      <p:cBhvr rctx="IE">
                                        <p:cTn id="109" dur="indefinite"/>
                                        <p:tgtEl>
                                          <p:spTgt spid="128"/>
                                        </p:tgtEl>
                                      </p:cBhvr>
                                    </p:animEffect>
                                  </p:childTnLst>
                                </p:cTn>
                              </p:par>
                              <p:par>
                                <p:cTn id="110" presetID="9" presetClass="emph" presetSubtype="0" nodeType="withEffect">
                                  <p:stCondLst>
                                    <p:cond delay="0"/>
                                  </p:stCondLst>
                                  <p:childTnLst>
                                    <p:set>
                                      <p:cBhvr rctx="PPT">
                                        <p:cTn id="111" dur="indefinite"/>
                                        <p:tgtEl>
                                          <p:spTgt spid="133"/>
                                        </p:tgtEl>
                                        <p:attrNameLst>
                                          <p:attrName>style.opacity</p:attrName>
                                        </p:attrNameLst>
                                      </p:cBhvr>
                                      <p:to>
                                        <p:strVal val="0.5"/>
                                      </p:to>
                                    </p:set>
                                    <p:animEffect filter="image" prLst="opacity: 0.5">
                                      <p:cBhvr rctx="IE">
                                        <p:cTn id="112" dur="indefinite"/>
                                        <p:tgtEl>
                                          <p:spTgt spid="133"/>
                                        </p:tgtEl>
                                      </p:cBhvr>
                                    </p:animEffect>
                                  </p:childTnLst>
                                </p:cTn>
                              </p:par>
                              <p:par>
                                <p:cTn id="113" presetID="9" presetClass="emph" presetSubtype="0" nodeType="withEffect">
                                  <p:stCondLst>
                                    <p:cond delay="0"/>
                                  </p:stCondLst>
                                  <p:childTnLst>
                                    <p:set>
                                      <p:cBhvr rctx="PPT">
                                        <p:cTn id="114" dur="indefinite"/>
                                        <p:tgtEl>
                                          <p:spTgt spid="136"/>
                                        </p:tgtEl>
                                        <p:attrNameLst>
                                          <p:attrName>style.opacity</p:attrName>
                                        </p:attrNameLst>
                                      </p:cBhvr>
                                      <p:to>
                                        <p:strVal val="0.5"/>
                                      </p:to>
                                    </p:set>
                                    <p:animEffect filter="image" prLst="opacity: 0.5">
                                      <p:cBhvr rctx="IE">
                                        <p:cTn id="115" dur="indefinite"/>
                                        <p:tgtEl>
                                          <p:spTgt spid="136"/>
                                        </p:tgtEl>
                                      </p:cBhvr>
                                    </p:animEffect>
                                  </p:childTnLst>
                                </p:cTn>
                              </p:par>
                              <p:par>
                                <p:cTn id="116" presetID="9" presetClass="emph" presetSubtype="0" grpId="0" nodeType="withEffect">
                                  <p:stCondLst>
                                    <p:cond delay="0"/>
                                  </p:stCondLst>
                                  <p:childTnLst>
                                    <p:set>
                                      <p:cBhvr rctx="PPT">
                                        <p:cTn id="117" dur="indefinite"/>
                                        <p:tgtEl>
                                          <p:spTgt spid="140"/>
                                        </p:tgtEl>
                                        <p:attrNameLst>
                                          <p:attrName>style.opacity</p:attrName>
                                        </p:attrNameLst>
                                      </p:cBhvr>
                                      <p:to>
                                        <p:strVal val="0.5"/>
                                      </p:to>
                                    </p:set>
                                    <p:animEffect filter="image" prLst="opacity: 0.5">
                                      <p:cBhvr rctx="IE">
                                        <p:cTn id="118" dur="indefinite"/>
                                        <p:tgtEl>
                                          <p:spTgt spid="140"/>
                                        </p:tgtEl>
                                      </p:cBhvr>
                                    </p:animEffect>
                                  </p:childTnLst>
                                </p:cTn>
                              </p:par>
                              <p:par>
                                <p:cTn id="119" presetID="9" presetClass="emph" presetSubtype="0" nodeType="withEffect">
                                  <p:stCondLst>
                                    <p:cond delay="0"/>
                                  </p:stCondLst>
                                  <p:childTnLst>
                                    <p:set>
                                      <p:cBhvr rctx="PPT">
                                        <p:cTn id="120" dur="indefinite"/>
                                        <p:tgtEl>
                                          <p:spTgt spid="142"/>
                                        </p:tgtEl>
                                        <p:attrNameLst>
                                          <p:attrName>style.opacity</p:attrName>
                                        </p:attrNameLst>
                                      </p:cBhvr>
                                      <p:to>
                                        <p:strVal val="0.5"/>
                                      </p:to>
                                    </p:set>
                                    <p:animEffect filter="image" prLst="opacity: 0.5">
                                      <p:cBhvr rctx="IE">
                                        <p:cTn id="121" dur="indefinite"/>
                                        <p:tgtEl>
                                          <p:spTgt spid="142"/>
                                        </p:tgtEl>
                                      </p:cBhvr>
                                    </p:animEffect>
                                  </p:childTnLst>
                                </p:cTn>
                              </p:par>
                              <p:par>
                                <p:cTn id="122" presetID="9" presetClass="emph" presetSubtype="0" nodeType="withEffect">
                                  <p:stCondLst>
                                    <p:cond delay="0"/>
                                  </p:stCondLst>
                                  <p:childTnLst>
                                    <p:set>
                                      <p:cBhvr rctx="PPT">
                                        <p:cTn id="123" dur="indefinite"/>
                                        <p:tgtEl>
                                          <p:spTgt spid="145"/>
                                        </p:tgtEl>
                                        <p:attrNameLst>
                                          <p:attrName>style.opacity</p:attrName>
                                        </p:attrNameLst>
                                      </p:cBhvr>
                                      <p:to>
                                        <p:strVal val="0.5"/>
                                      </p:to>
                                    </p:set>
                                    <p:animEffect filter="image" prLst="opacity: 0.5">
                                      <p:cBhvr rctx="IE">
                                        <p:cTn id="124" dur="indefinite"/>
                                        <p:tgtEl>
                                          <p:spTgt spid="145"/>
                                        </p:tgtEl>
                                      </p:cBhvr>
                                    </p:animEffect>
                                  </p:childTnLst>
                                </p:cTn>
                              </p:par>
                              <p:par>
                                <p:cTn id="125" presetID="9" presetClass="emph" presetSubtype="0" nodeType="withEffect">
                                  <p:stCondLst>
                                    <p:cond delay="0"/>
                                  </p:stCondLst>
                                  <p:childTnLst>
                                    <p:set>
                                      <p:cBhvr rctx="PPT">
                                        <p:cTn id="126" dur="indefinite"/>
                                        <p:tgtEl>
                                          <p:spTgt spid="148"/>
                                        </p:tgtEl>
                                        <p:attrNameLst>
                                          <p:attrName>style.opacity</p:attrName>
                                        </p:attrNameLst>
                                      </p:cBhvr>
                                      <p:to>
                                        <p:strVal val="0.5"/>
                                      </p:to>
                                    </p:set>
                                    <p:animEffect filter="image" prLst="opacity: 0.5">
                                      <p:cBhvr rctx="IE">
                                        <p:cTn id="127" dur="indefinite"/>
                                        <p:tgtEl>
                                          <p:spTgt spid="148"/>
                                        </p:tgtEl>
                                      </p:cBhvr>
                                    </p:animEffect>
                                  </p:childTnLst>
                                </p:cTn>
                              </p:par>
                              <p:par>
                                <p:cTn id="128" presetID="9" presetClass="emph" presetSubtype="0" nodeType="withEffect">
                                  <p:stCondLst>
                                    <p:cond delay="0"/>
                                  </p:stCondLst>
                                  <p:childTnLst>
                                    <p:set>
                                      <p:cBhvr rctx="PPT">
                                        <p:cTn id="129" dur="indefinite"/>
                                        <p:tgtEl>
                                          <p:spTgt spid="151"/>
                                        </p:tgtEl>
                                        <p:attrNameLst>
                                          <p:attrName>style.opacity</p:attrName>
                                        </p:attrNameLst>
                                      </p:cBhvr>
                                      <p:to>
                                        <p:strVal val="0.5"/>
                                      </p:to>
                                    </p:set>
                                    <p:animEffect filter="image" prLst="opacity: 0.5">
                                      <p:cBhvr rctx="IE">
                                        <p:cTn id="130" dur="indefinite"/>
                                        <p:tgtEl>
                                          <p:spTgt spid="151"/>
                                        </p:tgtEl>
                                      </p:cBhvr>
                                    </p:animEffect>
                                  </p:childTnLst>
                                </p:cTn>
                              </p:par>
                              <p:par>
                                <p:cTn id="131" presetID="9" presetClass="emph" presetSubtype="0" grpId="0" nodeType="withEffect">
                                  <p:stCondLst>
                                    <p:cond delay="0"/>
                                  </p:stCondLst>
                                  <p:childTnLst>
                                    <p:set>
                                      <p:cBhvr rctx="PPT">
                                        <p:cTn id="132" dur="indefinite"/>
                                        <p:tgtEl>
                                          <p:spTgt spid="157"/>
                                        </p:tgtEl>
                                        <p:attrNameLst>
                                          <p:attrName>style.opacity</p:attrName>
                                        </p:attrNameLst>
                                      </p:cBhvr>
                                      <p:to>
                                        <p:strVal val="0.5"/>
                                      </p:to>
                                    </p:set>
                                    <p:animEffect filter="image" prLst="opacity: 0.5">
                                      <p:cBhvr rctx="IE">
                                        <p:cTn id="133" dur="indefinite"/>
                                        <p:tgtEl>
                                          <p:spTgt spid="157"/>
                                        </p:tgtEl>
                                      </p:cBhvr>
                                    </p:animEffect>
                                  </p:childTnLst>
                                </p:cTn>
                              </p:par>
                              <p:par>
                                <p:cTn id="134" presetID="9" presetClass="emph" presetSubtype="0" grpId="0" nodeType="withEffect">
                                  <p:stCondLst>
                                    <p:cond delay="0"/>
                                  </p:stCondLst>
                                  <p:childTnLst>
                                    <p:set>
                                      <p:cBhvr rctx="PPT">
                                        <p:cTn id="135" dur="indefinite"/>
                                        <p:tgtEl>
                                          <p:spTgt spid="158"/>
                                        </p:tgtEl>
                                        <p:attrNameLst>
                                          <p:attrName>style.opacity</p:attrName>
                                        </p:attrNameLst>
                                      </p:cBhvr>
                                      <p:to>
                                        <p:strVal val="0.5"/>
                                      </p:to>
                                    </p:set>
                                    <p:animEffect filter="image" prLst="opacity: 0.5">
                                      <p:cBhvr rctx="IE">
                                        <p:cTn id="136" dur="indefinite"/>
                                        <p:tgtEl>
                                          <p:spTgt spid="158"/>
                                        </p:tgtEl>
                                      </p:cBhvr>
                                    </p:animEffect>
                                  </p:childTnLst>
                                </p:cTn>
                              </p:par>
                              <p:par>
                                <p:cTn id="137" presetID="9" presetClass="emph" presetSubtype="0" nodeType="withEffect">
                                  <p:stCondLst>
                                    <p:cond delay="0"/>
                                  </p:stCondLst>
                                  <p:childTnLst>
                                    <p:set>
                                      <p:cBhvr rctx="PPT">
                                        <p:cTn id="138" dur="indefinite"/>
                                        <p:tgtEl>
                                          <p:spTgt spid="159"/>
                                        </p:tgtEl>
                                        <p:attrNameLst>
                                          <p:attrName>style.opacity</p:attrName>
                                        </p:attrNameLst>
                                      </p:cBhvr>
                                      <p:to>
                                        <p:strVal val="0.5"/>
                                      </p:to>
                                    </p:set>
                                    <p:animEffect filter="image" prLst="opacity: 0.5">
                                      <p:cBhvr rctx="IE">
                                        <p:cTn id="139" dur="indefinite"/>
                                        <p:tgtEl>
                                          <p:spTgt spid="159"/>
                                        </p:tgtEl>
                                      </p:cBhvr>
                                    </p:animEffect>
                                  </p:childTnLst>
                                </p:cTn>
                              </p:par>
                              <p:par>
                                <p:cTn id="140" presetID="9" presetClass="emph" presetSubtype="0" nodeType="withEffect">
                                  <p:stCondLst>
                                    <p:cond delay="0"/>
                                  </p:stCondLst>
                                  <p:childTnLst>
                                    <p:set>
                                      <p:cBhvr rctx="PPT">
                                        <p:cTn id="141" dur="indefinite"/>
                                        <p:tgtEl>
                                          <p:spTgt spid="162"/>
                                        </p:tgtEl>
                                        <p:attrNameLst>
                                          <p:attrName>style.opacity</p:attrName>
                                        </p:attrNameLst>
                                      </p:cBhvr>
                                      <p:to>
                                        <p:strVal val="0.5"/>
                                      </p:to>
                                    </p:set>
                                    <p:animEffect filter="image" prLst="opacity: 0.5">
                                      <p:cBhvr rctx="IE">
                                        <p:cTn id="142" dur="indefinite"/>
                                        <p:tgtEl>
                                          <p:spTgt spid="162"/>
                                        </p:tgtEl>
                                      </p:cBhvr>
                                    </p:animEffect>
                                  </p:childTnLst>
                                </p:cTn>
                              </p:par>
                              <p:par>
                                <p:cTn id="143" presetID="9" presetClass="emph" presetSubtype="0" nodeType="withEffect">
                                  <p:stCondLst>
                                    <p:cond delay="0"/>
                                  </p:stCondLst>
                                  <p:childTnLst>
                                    <p:set>
                                      <p:cBhvr rctx="PPT">
                                        <p:cTn id="144" dur="indefinite"/>
                                        <p:tgtEl>
                                          <p:spTgt spid="165"/>
                                        </p:tgtEl>
                                        <p:attrNameLst>
                                          <p:attrName>style.opacity</p:attrName>
                                        </p:attrNameLst>
                                      </p:cBhvr>
                                      <p:to>
                                        <p:strVal val="0.5"/>
                                      </p:to>
                                    </p:set>
                                    <p:animEffect filter="image" prLst="opacity: 0.5">
                                      <p:cBhvr rctx="IE">
                                        <p:cTn id="145" dur="indefinite"/>
                                        <p:tgtEl>
                                          <p:spTgt spid="165"/>
                                        </p:tgtEl>
                                      </p:cBhvr>
                                    </p:animEffect>
                                  </p:childTnLst>
                                </p:cTn>
                              </p:par>
                              <p:par>
                                <p:cTn id="146" presetID="9" presetClass="emph" presetSubtype="0" grpId="0" nodeType="withEffect">
                                  <p:stCondLst>
                                    <p:cond delay="0"/>
                                  </p:stCondLst>
                                  <p:childTnLst>
                                    <p:set>
                                      <p:cBhvr rctx="PPT">
                                        <p:cTn id="147" dur="indefinite"/>
                                        <p:tgtEl>
                                          <p:spTgt spid="168"/>
                                        </p:tgtEl>
                                        <p:attrNameLst>
                                          <p:attrName>style.opacity</p:attrName>
                                        </p:attrNameLst>
                                      </p:cBhvr>
                                      <p:to>
                                        <p:strVal val="0.5"/>
                                      </p:to>
                                    </p:set>
                                    <p:animEffect filter="image" prLst="opacity: 0.5">
                                      <p:cBhvr rctx="IE">
                                        <p:cTn id="148" dur="indefinite"/>
                                        <p:tgtEl>
                                          <p:spTgt spid="168"/>
                                        </p:tgtEl>
                                      </p:cBhvr>
                                    </p:animEffect>
                                  </p:childTnLst>
                                </p:cTn>
                              </p:par>
                              <p:par>
                                <p:cTn id="149" presetID="9" presetClass="emph" presetSubtype="0" nodeType="withEffect">
                                  <p:stCondLst>
                                    <p:cond delay="0"/>
                                  </p:stCondLst>
                                  <p:childTnLst>
                                    <p:set>
                                      <p:cBhvr rctx="PPT">
                                        <p:cTn id="150" dur="indefinite"/>
                                        <p:tgtEl>
                                          <p:spTgt spid="169"/>
                                        </p:tgtEl>
                                        <p:attrNameLst>
                                          <p:attrName>style.opacity</p:attrName>
                                        </p:attrNameLst>
                                      </p:cBhvr>
                                      <p:to>
                                        <p:strVal val="0.5"/>
                                      </p:to>
                                    </p:set>
                                    <p:animEffect filter="image" prLst="opacity: 0.5">
                                      <p:cBhvr rctx="IE">
                                        <p:cTn id="151" dur="indefinite"/>
                                        <p:tgtEl>
                                          <p:spTgt spid="169"/>
                                        </p:tgtEl>
                                      </p:cBhvr>
                                    </p:animEffect>
                                  </p:childTnLst>
                                </p:cTn>
                              </p:par>
                              <p:par>
                                <p:cTn id="152" presetID="9" presetClass="emph" presetSubtype="0" nodeType="withEffect">
                                  <p:stCondLst>
                                    <p:cond delay="0"/>
                                  </p:stCondLst>
                                  <p:childTnLst>
                                    <p:set>
                                      <p:cBhvr rctx="PPT">
                                        <p:cTn id="153" dur="indefinite"/>
                                        <p:tgtEl>
                                          <p:spTgt spid="172"/>
                                        </p:tgtEl>
                                        <p:attrNameLst>
                                          <p:attrName>style.opacity</p:attrName>
                                        </p:attrNameLst>
                                      </p:cBhvr>
                                      <p:to>
                                        <p:strVal val="0.5"/>
                                      </p:to>
                                    </p:set>
                                    <p:animEffect filter="image" prLst="opacity: 0.5">
                                      <p:cBhvr rctx="IE">
                                        <p:cTn id="154" dur="indefinite"/>
                                        <p:tgtEl>
                                          <p:spTgt spid="172"/>
                                        </p:tgtEl>
                                      </p:cBhvr>
                                    </p:animEffect>
                                  </p:childTnLst>
                                </p:cTn>
                              </p:par>
                              <p:par>
                                <p:cTn id="155" presetID="9" presetClass="emph" presetSubtype="0" nodeType="withEffect">
                                  <p:stCondLst>
                                    <p:cond delay="0"/>
                                  </p:stCondLst>
                                  <p:childTnLst>
                                    <p:set>
                                      <p:cBhvr rctx="PPT">
                                        <p:cTn id="156" dur="indefinite"/>
                                        <p:tgtEl>
                                          <p:spTgt spid="176"/>
                                        </p:tgtEl>
                                        <p:attrNameLst>
                                          <p:attrName>style.opacity</p:attrName>
                                        </p:attrNameLst>
                                      </p:cBhvr>
                                      <p:to>
                                        <p:strVal val="0.5"/>
                                      </p:to>
                                    </p:set>
                                    <p:animEffect filter="image" prLst="opacity: 0.5">
                                      <p:cBhvr rctx="IE">
                                        <p:cTn id="157" dur="indefinite"/>
                                        <p:tgtEl>
                                          <p:spTgt spid="176"/>
                                        </p:tgtEl>
                                      </p:cBhvr>
                                    </p:animEffect>
                                  </p:childTnLst>
                                </p:cTn>
                              </p:par>
                              <p:par>
                                <p:cTn id="158" presetID="9" presetClass="emph" presetSubtype="0" grpId="0" nodeType="withEffect">
                                  <p:stCondLst>
                                    <p:cond delay="0"/>
                                  </p:stCondLst>
                                  <p:childTnLst>
                                    <p:set>
                                      <p:cBhvr rctx="PPT">
                                        <p:cTn id="159" dur="indefinite"/>
                                        <p:tgtEl>
                                          <p:spTgt spid="184"/>
                                        </p:tgtEl>
                                        <p:attrNameLst>
                                          <p:attrName>style.opacity</p:attrName>
                                        </p:attrNameLst>
                                      </p:cBhvr>
                                      <p:to>
                                        <p:strVal val="0.5"/>
                                      </p:to>
                                    </p:set>
                                    <p:animEffect filter="image" prLst="opacity: 0.5">
                                      <p:cBhvr rctx="IE">
                                        <p:cTn id="160" dur="indefinite"/>
                                        <p:tgtEl>
                                          <p:spTgt spid="184"/>
                                        </p:tgtEl>
                                      </p:cBhvr>
                                    </p:animEffect>
                                  </p:childTnLst>
                                </p:cTn>
                              </p:par>
                              <p:par>
                                <p:cTn id="161" presetID="9" presetClass="emph" presetSubtype="0" nodeType="withEffect">
                                  <p:stCondLst>
                                    <p:cond delay="0"/>
                                  </p:stCondLst>
                                  <p:childTnLst>
                                    <p:set>
                                      <p:cBhvr rctx="PPT">
                                        <p:cTn id="162" dur="indefinite"/>
                                        <p:tgtEl>
                                          <p:spTgt spid="185"/>
                                        </p:tgtEl>
                                        <p:attrNameLst>
                                          <p:attrName>style.opacity</p:attrName>
                                        </p:attrNameLst>
                                      </p:cBhvr>
                                      <p:to>
                                        <p:strVal val="0.5"/>
                                      </p:to>
                                    </p:set>
                                    <p:animEffect filter="image" prLst="opacity: 0.5">
                                      <p:cBhvr rctx="IE">
                                        <p:cTn id="163" dur="indefinite"/>
                                        <p:tgtEl>
                                          <p:spTgt spid="185"/>
                                        </p:tgtEl>
                                      </p:cBhvr>
                                    </p:animEffect>
                                  </p:childTnLst>
                                </p:cTn>
                              </p:par>
                              <p:par>
                                <p:cTn id="164" presetID="9" presetClass="emph" presetSubtype="0" grpId="0" nodeType="withEffect">
                                  <p:stCondLst>
                                    <p:cond delay="0"/>
                                  </p:stCondLst>
                                  <p:childTnLst>
                                    <p:set>
                                      <p:cBhvr rctx="PPT">
                                        <p:cTn id="165" dur="indefinite"/>
                                        <p:tgtEl>
                                          <p:spTgt spid="188"/>
                                        </p:tgtEl>
                                        <p:attrNameLst>
                                          <p:attrName>style.opacity</p:attrName>
                                        </p:attrNameLst>
                                      </p:cBhvr>
                                      <p:to>
                                        <p:strVal val="0.5"/>
                                      </p:to>
                                    </p:set>
                                    <p:animEffect filter="image" prLst="opacity: 0.5">
                                      <p:cBhvr rctx="IE">
                                        <p:cTn id="166" dur="indefinite"/>
                                        <p:tgtEl>
                                          <p:spTgt spid="188"/>
                                        </p:tgtEl>
                                      </p:cBhvr>
                                    </p:animEffect>
                                  </p:childTnLst>
                                </p:cTn>
                              </p:par>
                              <p:par>
                                <p:cTn id="167" presetID="9" presetClass="emph" presetSubtype="0" nodeType="withEffect">
                                  <p:stCondLst>
                                    <p:cond delay="0"/>
                                  </p:stCondLst>
                                  <p:childTnLst>
                                    <p:set>
                                      <p:cBhvr rctx="PPT">
                                        <p:cTn id="168" dur="indefinite"/>
                                        <p:tgtEl>
                                          <p:spTgt spid="189"/>
                                        </p:tgtEl>
                                        <p:attrNameLst>
                                          <p:attrName>style.opacity</p:attrName>
                                        </p:attrNameLst>
                                      </p:cBhvr>
                                      <p:to>
                                        <p:strVal val="0.5"/>
                                      </p:to>
                                    </p:set>
                                    <p:animEffect filter="image" prLst="opacity: 0.5">
                                      <p:cBhvr rctx="IE">
                                        <p:cTn id="169" dur="indefinite"/>
                                        <p:tgtEl>
                                          <p:spTgt spid="189"/>
                                        </p:tgtEl>
                                      </p:cBhvr>
                                    </p:animEffect>
                                  </p:childTnLst>
                                </p:cTn>
                              </p:par>
                              <p:par>
                                <p:cTn id="170" presetID="9" presetClass="emph" presetSubtype="0" nodeType="withEffect">
                                  <p:stCondLst>
                                    <p:cond delay="0"/>
                                  </p:stCondLst>
                                  <p:childTnLst>
                                    <p:set>
                                      <p:cBhvr rctx="PPT">
                                        <p:cTn id="171" dur="indefinite"/>
                                        <p:tgtEl>
                                          <p:spTgt spid="192"/>
                                        </p:tgtEl>
                                        <p:attrNameLst>
                                          <p:attrName>style.opacity</p:attrName>
                                        </p:attrNameLst>
                                      </p:cBhvr>
                                      <p:to>
                                        <p:strVal val="0.5"/>
                                      </p:to>
                                    </p:set>
                                    <p:animEffect filter="image" prLst="opacity: 0.5">
                                      <p:cBhvr rctx="IE">
                                        <p:cTn id="172" dur="indefinite"/>
                                        <p:tgtEl>
                                          <p:spTgt spid="192"/>
                                        </p:tgtEl>
                                      </p:cBhvr>
                                    </p:animEffect>
                                  </p:childTnLst>
                                </p:cTn>
                              </p:par>
                              <p:par>
                                <p:cTn id="173" presetID="9" presetClass="emph" presetSubtype="0" nodeType="withEffect">
                                  <p:stCondLst>
                                    <p:cond delay="0"/>
                                  </p:stCondLst>
                                  <p:childTnLst>
                                    <p:set>
                                      <p:cBhvr rctx="PPT">
                                        <p:cTn id="174" dur="indefinite"/>
                                        <p:tgtEl>
                                          <p:spTgt spid="195"/>
                                        </p:tgtEl>
                                        <p:attrNameLst>
                                          <p:attrName>style.opacity</p:attrName>
                                        </p:attrNameLst>
                                      </p:cBhvr>
                                      <p:to>
                                        <p:strVal val="0.5"/>
                                      </p:to>
                                    </p:set>
                                    <p:animEffect filter="image" prLst="opacity: 0.5">
                                      <p:cBhvr rctx="IE">
                                        <p:cTn id="175" dur="indefinite"/>
                                        <p:tgtEl>
                                          <p:spTgt spid="195"/>
                                        </p:tgtEl>
                                      </p:cBhvr>
                                    </p:animEffect>
                                  </p:childTnLst>
                                </p:cTn>
                              </p:par>
                              <p:par>
                                <p:cTn id="176" presetID="9" presetClass="emph" presetSubtype="0" grpId="0" nodeType="withEffect">
                                  <p:stCondLst>
                                    <p:cond delay="0"/>
                                  </p:stCondLst>
                                  <p:childTnLst>
                                    <p:set>
                                      <p:cBhvr rctx="PPT">
                                        <p:cTn id="177" dur="indefinite"/>
                                        <p:tgtEl>
                                          <p:spTgt spid="198"/>
                                        </p:tgtEl>
                                        <p:attrNameLst>
                                          <p:attrName>style.opacity</p:attrName>
                                        </p:attrNameLst>
                                      </p:cBhvr>
                                      <p:to>
                                        <p:strVal val="0.5"/>
                                      </p:to>
                                    </p:set>
                                    <p:animEffect filter="image" prLst="opacity: 0.5">
                                      <p:cBhvr rctx="IE">
                                        <p:cTn id="178" dur="indefinite"/>
                                        <p:tgtEl>
                                          <p:spTgt spid="198"/>
                                        </p:tgtEl>
                                      </p:cBhvr>
                                    </p:animEffect>
                                  </p:childTnLst>
                                </p:cTn>
                              </p:par>
                              <p:par>
                                <p:cTn id="179" presetID="9" presetClass="emph" presetSubtype="0" nodeType="withEffect">
                                  <p:stCondLst>
                                    <p:cond delay="0"/>
                                  </p:stCondLst>
                                  <p:childTnLst>
                                    <p:set>
                                      <p:cBhvr rctx="PPT">
                                        <p:cTn id="180" dur="indefinite"/>
                                        <p:tgtEl>
                                          <p:spTgt spid="200"/>
                                        </p:tgtEl>
                                        <p:attrNameLst>
                                          <p:attrName>style.opacity</p:attrName>
                                        </p:attrNameLst>
                                      </p:cBhvr>
                                      <p:to>
                                        <p:strVal val="0.5"/>
                                      </p:to>
                                    </p:set>
                                    <p:animEffect filter="image" prLst="opacity: 0.5">
                                      <p:cBhvr rctx="IE">
                                        <p:cTn id="181" dur="indefinite"/>
                                        <p:tgtEl>
                                          <p:spTgt spid="200"/>
                                        </p:tgtEl>
                                      </p:cBhvr>
                                    </p:animEffect>
                                  </p:childTnLst>
                                </p:cTn>
                              </p:par>
                              <p:par>
                                <p:cTn id="182" presetID="9" presetClass="emph" presetSubtype="0" nodeType="withEffect">
                                  <p:stCondLst>
                                    <p:cond delay="0"/>
                                  </p:stCondLst>
                                  <p:childTnLst>
                                    <p:set>
                                      <p:cBhvr rctx="PPT">
                                        <p:cTn id="183" dur="indefinite"/>
                                        <p:tgtEl>
                                          <p:spTgt spid="223"/>
                                        </p:tgtEl>
                                        <p:attrNameLst>
                                          <p:attrName>style.opacity</p:attrName>
                                        </p:attrNameLst>
                                      </p:cBhvr>
                                      <p:to>
                                        <p:strVal val="0.5"/>
                                      </p:to>
                                    </p:set>
                                    <p:animEffect filter="image" prLst="opacity: 0.5">
                                      <p:cBhvr rctx="IE">
                                        <p:cTn id="184" dur="indefinite"/>
                                        <p:tgtEl>
                                          <p:spTgt spid="223"/>
                                        </p:tgtEl>
                                      </p:cBhvr>
                                    </p:animEffect>
                                  </p:childTnLst>
                                </p:cTn>
                              </p:par>
                              <p:par>
                                <p:cTn id="185" presetID="9" presetClass="emph" presetSubtype="0" nodeType="withEffect">
                                  <p:stCondLst>
                                    <p:cond delay="0"/>
                                  </p:stCondLst>
                                  <p:childTnLst>
                                    <p:set>
                                      <p:cBhvr rctx="PPT">
                                        <p:cTn id="186" dur="indefinite"/>
                                        <p:tgtEl>
                                          <p:spTgt spid="227"/>
                                        </p:tgtEl>
                                        <p:attrNameLst>
                                          <p:attrName>style.opacity</p:attrName>
                                        </p:attrNameLst>
                                      </p:cBhvr>
                                      <p:to>
                                        <p:strVal val="0.5"/>
                                      </p:to>
                                    </p:set>
                                    <p:animEffect filter="image" prLst="opacity: 0.5">
                                      <p:cBhvr rctx="IE">
                                        <p:cTn id="187" dur="indefinite"/>
                                        <p:tgtEl>
                                          <p:spTgt spid="227"/>
                                        </p:tgtEl>
                                      </p:cBhvr>
                                    </p:animEffect>
                                  </p:childTnLst>
                                </p:cTn>
                              </p:par>
                              <p:par>
                                <p:cTn id="188" presetID="9" presetClass="emph" presetSubtype="0" nodeType="withEffect">
                                  <p:stCondLst>
                                    <p:cond delay="0"/>
                                  </p:stCondLst>
                                  <p:childTnLst>
                                    <p:set>
                                      <p:cBhvr rctx="PPT">
                                        <p:cTn id="189" dur="indefinite"/>
                                        <p:tgtEl>
                                          <p:spTgt spid="234"/>
                                        </p:tgtEl>
                                        <p:attrNameLst>
                                          <p:attrName>style.opacity</p:attrName>
                                        </p:attrNameLst>
                                      </p:cBhvr>
                                      <p:to>
                                        <p:strVal val="0.5"/>
                                      </p:to>
                                    </p:set>
                                    <p:animEffect filter="image" prLst="opacity: 0.5">
                                      <p:cBhvr rctx="IE">
                                        <p:cTn id="190" dur="indefinite"/>
                                        <p:tgtEl>
                                          <p:spTgt spid="234"/>
                                        </p:tgtEl>
                                      </p:cBhvr>
                                    </p:animEffect>
                                  </p:childTnLst>
                                </p:cTn>
                              </p:par>
                              <p:par>
                                <p:cTn id="191" presetID="9" presetClass="emph" presetSubtype="0" grpId="0" nodeType="withEffect">
                                  <p:stCondLst>
                                    <p:cond delay="0"/>
                                  </p:stCondLst>
                                  <p:childTnLst>
                                    <p:set>
                                      <p:cBhvr rctx="PPT">
                                        <p:cTn id="192" dur="indefinite"/>
                                        <p:tgtEl>
                                          <p:spTgt spid="237"/>
                                        </p:tgtEl>
                                        <p:attrNameLst>
                                          <p:attrName>style.opacity</p:attrName>
                                        </p:attrNameLst>
                                      </p:cBhvr>
                                      <p:to>
                                        <p:strVal val="0.5"/>
                                      </p:to>
                                    </p:set>
                                    <p:animEffect filter="image" prLst="opacity: 0.5">
                                      <p:cBhvr rctx="IE">
                                        <p:cTn id="193" dur="indefinite"/>
                                        <p:tgtEl>
                                          <p:spTgt spid="237"/>
                                        </p:tgtEl>
                                      </p:cBhvr>
                                    </p:animEffect>
                                  </p:childTnLst>
                                </p:cTn>
                              </p:par>
                              <p:par>
                                <p:cTn id="194" presetID="9" presetClass="emph" presetSubtype="0" nodeType="withEffect">
                                  <p:stCondLst>
                                    <p:cond delay="0"/>
                                  </p:stCondLst>
                                  <p:childTnLst>
                                    <p:set>
                                      <p:cBhvr rctx="PPT">
                                        <p:cTn id="195" dur="indefinite"/>
                                        <p:tgtEl>
                                          <p:spTgt spid="239"/>
                                        </p:tgtEl>
                                        <p:attrNameLst>
                                          <p:attrName>style.opacity</p:attrName>
                                        </p:attrNameLst>
                                      </p:cBhvr>
                                      <p:to>
                                        <p:strVal val="0.5"/>
                                      </p:to>
                                    </p:set>
                                    <p:animEffect filter="image" prLst="opacity: 0.5">
                                      <p:cBhvr rctx="IE">
                                        <p:cTn id="196" dur="indefinite"/>
                                        <p:tgtEl>
                                          <p:spTgt spid="239"/>
                                        </p:tgtEl>
                                      </p:cBhvr>
                                    </p:animEffect>
                                  </p:childTnLst>
                                </p:cTn>
                              </p:par>
                              <p:par>
                                <p:cTn id="197" presetID="9" presetClass="emph" presetSubtype="0" nodeType="withEffect">
                                  <p:stCondLst>
                                    <p:cond delay="0"/>
                                  </p:stCondLst>
                                  <p:childTnLst>
                                    <p:set>
                                      <p:cBhvr rctx="PPT">
                                        <p:cTn id="198" dur="indefinite"/>
                                        <p:tgtEl>
                                          <p:spTgt spid="244"/>
                                        </p:tgtEl>
                                        <p:attrNameLst>
                                          <p:attrName>style.opacity</p:attrName>
                                        </p:attrNameLst>
                                      </p:cBhvr>
                                      <p:to>
                                        <p:strVal val="0.5"/>
                                      </p:to>
                                    </p:set>
                                    <p:animEffect filter="image" prLst="opacity: 0.5">
                                      <p:cBhvr rctx="IE">
                                        <p:cTn id="199" dur="indefinite"/>
                                        <p:tgtEl>
                                          <p:spTgt spid="244"/>
                                        </p:tgtEl>
                                      </p:cBhvr>
                                    </p:animEffect>
                                  </p:childTnLst>
                                </p:cTn>
                              </p:par>
                              <p:par>
                                <p:cTn id="200" presetID="9" presetClass="emph" presetSubtype="0" grpId="0" nodeType="withEffect">
                                  <p:stCondLst>
                                    <p:cond delay="0"/>
                                  </p:stCondLst>
                                  <p:childTnLst>
                                    <p:set>
                                      <p:cBhvr rctx="PPT">
                                        <p:cTn id="201" dur="indefinite"/>
                                        <p:tgtEl>
                                          <p:spTgt spid="249"/>
                                        </p:tgtEl>
                                        <p:attrNameLst>
                                          <p:attrName>style.opacity</p:attrName>
                                        </p:attrNameLst>
                                      </p:cBhvr>
                                      <p:to>
                                        <p:strVal val="0.5"/>
                                      </p:to>
                                    </p:set>
                                    <p:animEffect filter="image" prLst="opacity: 0.5">
                                      <p:cBhvr rctx="IE">
                                        <p:cTn id="202" dur="indefinite"/>
                                        <p:tgtEl>
                                          <p:spTgt spid="249"/>
                                        </p:tgtEl>
                                      </p:cBhvr>
                                    </p:animEffect>
                                  </p:childTnLst>
                                </p:cTn>
                              </p:par>
                              <p:par>
                                <p:cTn id="203" presetID="9" presetClass="emph" presetSubtype="0" nodeType="withEffect">
                                  <p:stCondLst>
                                    <p:cond delay="0"/>
                                  </p:stCondLst>
                                  <p:childTnLst>
                                    <p:set>
                                      <p:cBhvr rctx="PPT">
                                        <p:cTn id="204" dur="indefinite"/>
                                        <p:tgtEl>
                                          <p:spTgt spid="250"/>
                                        </p:tgtEl>
                                        <p:attrNameLst>
                                          <p:attrName>style.opacity</p:attrName>
                                        </p:attrNameLst>
                                      </p:cBhvr>
                                      <p:to>
                                        <p:strVal val="0.5"/>
                                      </p:to>
                                    </p:set>
                                    <p:animEffect filter="image" prLst="opacity: 0.5">
                                      <p:cBhvr rctx="IE">
                                        <p:cTn id="205" dur="indefinite"/>
                                        <p:tgtEl>
                                          <p:spTgt spid="250"/>
                                        </p:tgtEl>
                                      </p:cBhvr>
                                    </p:animEffect>
                                  </p:childTnLst>
                                </p:cTn>
                              </p:par>
                              <p:par>
                                <p:cTn id="206" presetID="9" presetClass="emph" presetSubtype="0" nodeType="withEffect">
                                  <p:stCondLst>
                                    <p:cond delay="0"/>
                                  </p:stCondLst>
                                  <p:childTnLst>
                                    <p:set>
                                      <p:cBhvr rctx="PPT">
                                        <p:cTn id="207" dur="indefinite"/>
                                        <p:tgtEl>
                                          <p:spTgt spid="253"/>
                                        </p:tgtEl>
                                        <p:attrNameLst>
                                          <p:attrName>style.opacity</p:attrName>
                                        </p:attrNameLst>
                                      </p:cBhvr>
                                      <p:to>
                                        <p:strVal val="0.5"/>
                                      </p:to>
                                    </p:set>
                                    <p:animEffect filter="image" prLst="opacity: 0.5">
                                      <p:cBhvr rctx="IE">
                                        <p:cTn id="208" dur="indefinite"/>
                                        <p:tgtEl>
                                          <p:spTgt spid="253"/>
                                        </p:tgtEl>
                                      </p:cBhvr>
                                    </p:animEffect>
                                  </p:childTnLst>
                                </p:cTn>
                              </p:par>
                              <p:par>
                                <p:cTn id="209" presetID="9" presetClass="emph" presetSubtype="0" grpId="0" nodeType="withEffect">
                                  <p:stCondLst>
                                    <p:cond delay="0"/>
                                  </p:stCondLst>
                                  <p:childTnLst>
                                    <p:set>
                                      <p:cBhvr rctx="PPT">
                                        <p:cTn id="210" dur="indefinite"/>
                                        <p:tgtEl>
                                          <p:spTgt spid="103"/>
                                        </p:tgtEl>
                                        <p:attrNameLst>
                                          <p:attrName>style.opacity</p:attrName>
                                        </p:attrNameLst>
                                      </p:cBhvr>
                                      <p:to>
                                        <p:strVal val="0.5"/>
                                      </p:to>
                                    </p:set>
                                    <p:animEffect filter="image" prLst="opacity: 0.5">
                                      <p:cBhvr rctx="IE">
                                        <p:cTn id="211" dur="indefinite"/>
                                        <p:tgtEl>
                                          <p:spTgt spid="103"/>
                                        </p:tgtEl>
                                      </p:cBhvr>
                                    </p:animEffect>
                                  </p:childTnLst>
                                </p:cTn>
                              </p:par>
                              <p:par>
                                <p:cTn id="212" presetID="9" presetClass="emph" presetSubtype="0" nodeType="withEffect">
                                  <p:stCondLst>
                                    <p:cond delay="0"/>
                                  </p:stCondLst>
                                  <p:childTnLst>
                                    <p:set>
                                      <p:cBhvr rctx="PPT">
                                        <p:cTn id="213" dur="indefinite"/>
                                        <p:tgtEl>
                                          <p:spTgt spid="107"/>
                                        </p:tgtEl>
                                        <p:attrNameLst>
                                          <p:attrName>style.opacity</p:attrName>
                                        </p:attrNameLst>
                                      </p:cBhvr>
                                      <p:to>
                                        <p:strVal val="0.5"/>
                                      </p:to>
                                    </p:set>
                                    <p:animEffect filter="image" prLst="opacity: 0.5">
                                      <p:cBhvr rctx="IE">
                                        <p:cTn id="214" dur="indefinite"/>
                                        <p:tgtEl>
                                          <p:spTgt spid="107"/>
                                        </p:tgtEl>
                                      </p:cBhvr>
                                    </p:animEffect>
                                  </p:childTnLst>
                                </p:cTn>
                              </p:par>
                              <p:par>
                                <p:cTn id="215" presetID="9" presetClass="emph" presetSubtype="0" nodeType="withEffect">
                                  <p:stCondLst>
                                    <p:cond delay="0"/>
                                  </p:stCondLst>
                                  <p:childTnLst>
                                    <p:set>
                                      <p:cBhvr rctx="PPT">
                                        <p:cTn id="216" dur="indefinite"/>
                                        <p:tgtEl>
                                          <p:spTgt spid="13"/>
                                        </p:tgtEl>
                                        <p:attrNameLst>
                                          <p:attrName>style.opacity</p:attrName>
                                        </p:attrNameLst>
                                      </p:cBhvr>
                                      <p:to>
                                        <p:strVal val="0.5"/>
                                      </p:to>
                                    </p:set>
                                    <p:animEffect filter="image" prLst="opacity: 0.5">
                                      <p:cBhvr rctx="IE">
                                        <p:cTn id="217" dur="indefinite"/>
                                        <p:tgtEl>
                                          <p:spTgt spid="13"/>
                                        </p:tgtEl>
                                      </p:cBhvr>
                                    </p:animEffect>
                                  </p:childTnLst>
                                </p:cTn>
                              </p:par>
                              <p:par>
                                <p:cTn id="218" presetID="9" presetClass="emph" presetSubtype="0" nodeType="withEffect">
                                  <p:stCondLst>
                                    <p:cond delay="0"/>
                                  </p:stCondLst>
                                  <p:childTnLst>
                                    <p:set>
                                      <p:cBhvr rctx="PPT">
                                        <p:cTn id="219" dur="indefinite"/>
                                        <p:tgtEl>
                                          <p:spTgt spid="34"/>
                                        </p:tgtEl>
                                        <p:attrNameLst>
                                          <p:attrName>style.opacity</p:attrName>
                                        </p:attrNameLst>
                                      </p:cBhvr>
                                      <p:to>
                                        <p:strVal val="0.5"/>
                                      </p:to>
                                    </p:set>
                                    <p:animEffect filter="image" prLst="opacity: 0.5">
                                      <p:cBhvr rctx="IE">
                                        <p:cTn id="220" dur="indefinite"/>
                                        <p:tgtEl>
                                          <p:spTgt spid="34"/>
                                        </p:tgtEl>
                                      </p:cBhvr>
                                    </p:animEffect>
                                  </p:childTnLst>
                                </p:cTn>
                              </p:par>
                              <p:par>
                                <p:cTn id="221" presetID="9" presetClass="emph" presetSubtype="0" grpId="0" nodeType="withEffect">
                                  <p:stCondLst>
                                    <p:cond delay="0"/>
                                  </p:stCondLst>
                                  <p:childTnLst>
                                    <p:set>
                                      <p:cBhvr rctx="PPT">
                                        <p:cTn id="222" dur="indefinite"/>
                                        <p:tgtEl>
                                          <p:spTgt spid="130"/>
                                        </p:tgtEl>
                                        <p:attrNameLst>
                                          <p:attrName>style.opacity</p:attrName>
                                        </p:attrNameLst>
                                      </p:cBhvr>
                                      <p:to>
                                        <p:strVal val="0.5"/>
                                      </p:to>
                                    </p:set>
                                    <p:animEffect filter="image" prLst="opacity: 0.5">
                                      <p:cBhvr rctx="IE">
                                        <p:cTn id="223" dur="indefinite"/>
                                        <p:tgtEl>
                                          <p:spTgt spid="130"/>
                                        </p:tgtEl>
                                      </p:cBhvr>
                                    </p:animEffect>
                                  </p:childTnLst>
                                </p:cTn>
                              </p:par>
                              <p:par>
                                <p:cTn id="224" presetID="9" presetClass="emph" presetSubtype="0" grpId="0" nodeType="withEffect">
                                  <p:stCondLst>
                                    <p:cond delay="0"/>
                                  </p:stCondLst>
                                  <p:childTnLst>
                                    <p:set>
                                      <p:cBhvr rctx="PPT">
                                        <p:cTn id="225" dur="indefinite"/>
                                        <p:tgtEl>
                                          <p:spTgt spid="135"/>
                                        </p:tgtEl>
                                        <p:attrNameLst>
                                          <p:attrName>style.opacity</p:attrName>
                                        </p:attrNameLst>
                                      </p:cBhvr>
                                      <p:to>
                                        <p:strVal val="0.5"/>
                                      </p:to>
                                    </p:set>
                                    <p:animEffect filter="image" prLst="opacity: 0.5">
                                      <p:cBhvr rctx="IE">
                                        <p:cTn id="226" dur="indefinite"/>
                                        <p:tgtEl>
                                          <p:spTgt spid="135"/>
                                        </p:tgtEl>
                                      </p:cBhvr>
                                    </p:animEffect>
                                  </p:childTnLst>
                                </p:cTn>
                              </p:par>
                              <p:par>
                                <p:cTn id="227" presetID="9" presetClass="emph" presetSubtype="0" nodeType="withEffect">
                                  <p:stCondLst>
                                    <p:cond delay="0"/>
                                  </p:stCondLst>
                                  <p:childTnLst>
                                    <p:set>
                                      <p:cBhvr rctx="PPT">
                                        <p:cTn id="228" dur="indefinite"/>
                                        <p:tgtEl>
                                          <p:spTgt spid="54"/>
                                        </p:tgtEl>
                                        <p:attrNameLst>
                                          <p:attrName>style.opacity</p:attrName>
                                        </p:attrNameLst>
                                      </p:cBhvr>
                                      <p:to>
                                        <p:strVal val="0.5"/>
                                      </p:to>
                                    </p:set>
                                    <p:animEffect filter="image" prLst="opacity: 0.5">
                                      <p:cBhvr rctx="IE">
                                        <p:cTn id="229" dur="indefinite"/>
                                        <p:tgtEl>
                                          <p:spTgt spid="54"/>
                                        </p:tgtEl>
                                      </p:cBhvr>
                                    </p:animEffect>
                                  </p:childTnLst>
                                </p:cTn>
                              </p:par>
                              <p:par>
                                <p:cTn id="230" presetID="9" presetClass="emph" presetSubtype="0" nodeType="withEffect">
                                  <p:stCondLst>
                                    <p:cond delay="0"/>
                                  </p:stCondLst>
                                  <p:childTnLst>
                                    <p:set>
                                      <p:cBhvr rctx="PPT">
                                        <p:cTn id="231" dur="indefinite"/>
                                        <p:tgtEl>
                                          <p:spTgt spid="58"/>
                                        </p:tgtEl>
                                        <p:attrNameLst>
                                          <p:attrName>style.opacity</p:attrName>
                                        </p:attrNameLst>
                                      </p:cBhvr>
                                      <p:to>
                                        <p:strVal val="0.5"/>
                                      </p:to>
                                    </p:set>
                                    <p:animEffect filter="image" prLst="opacity: 0.5">
                                      <p:cBhvr rctx="IE">
                                        <p:cTn id="232" dur="indefinite"/>
                                        <p:tgtEl>
                                          <p:spTgt spid="58"/>
                                        </p:tgtEl>
                                      </p:cBhvr>
                                    </p:animEffect>
                                  </p:childTnLst>
                                </p:cTn>
                              </p:par>
                              <p:par>
                                <p:cTn id="233" presetID="9" presetClass="emph" presetSubtype="0" nodeType="withEffect">
                                  <p:stCondLst>
                                    <p:cond delay="0"/>
                                  </p:stCondLst>
                                  <p:childTnLst>
                                    <p:set>
                                      <p:cBhvr rctx="PPT">
                                        <p:cTn id="234" dur="indefinite"/>
                                        <p:tgtEl>
                                          <p:spTgt spid="11"/>
                                        </p:tgtEl>
                                        <p:attrNameLst>
                                          <p:attrName>style.opacity</p:attrName>
                                        </p:attrNameLst>
                                      </p:cBhvr>
                                      <p:to>
                                        <p:strVal val="0.5"/>
                                      </p:to>
                                    </p:set>
                                    <p:animEffect filter="image" prLst="opacity: 0.5">
                                      <p:cBhvr rctx="IE">
                                        <p:cTn id="235" dur="indefinite"/>
                                        <p:tgtEl>
                                          <p:spTgt spid="11"/>
                                        </p:tgtEl>
                                      </p:cBhvr>
                                    </p:animEffect>
                                  </p:childTnLst>
                                </p:cTn>
                              </p:par>
                              <p:par>
                                <p:cTn id="236" presetID="9" presetClass="emph" presetSubtype="0" nodeType="withEffect">
                                  <p:stCondLst>
                                    <p:cond delay="0"/>
                                  </p:stCondLst>
                                  <p:childTnLst>
                                    <p:set>
                                      <p:cBhvr rctx="PPT">
                                        <p:cTn id="237" dur="indefinite"/>
                                        <p:tgtEl>
                                          <p:spTgt spid="109"/>
                                        </p:tgtEl>
                                        <p:attrNameLst>
                                          <p:attrName>style.opacity</p:attrName>
                                        </p:attrNameLst>
                                      </p:cBhvr>
                                      <p:to>
                                        <p:strVal val="0.5"/>
                                      </p:to>
                                    </p:set>
                                    <p:animEffect filter="image" prLst="opacity: 0.5">
                                      <p:cBhvr rctx="IE">
                                        <p:cTn id="238" dur="indefinite"/>
                                        <p:tgtEl>
                                          <p:spTgt spid="109"/>
                                        </p:tgtEl>
                                      </p:cBhvr>
                                    </p:animEffect>
                                  </p:childTnLst>
                                </p:cTn>
                              </p:par>
                              <p:par>
                                <p:cTn id="239" presetID="9" presetClass="emph" presetSubtype="0" grpId="0" nodeType="withEffect">
                                  <p:stCondLst>
                                    <p:cond delay="0"/>
                                  </p:stCondLst>
                                  <p:childTnLst>
                                    <p:set>
                                      <p:cBhvr rctx="PPT">
                                        <p:cTn id="240" dur="indefinite"/>
                                        <p:tgtEl>
                                          <p:spTgt spid="111"/>
                                        </p:tgtEl>
                                        <p:attrNameLst>
                                          <p:attrName>style.opacity</p:attrName>
                                        </p:attrNameLst>
                                      </p:cBhvr>
                                      <p:to>
                                        <p:strVal val="0.5"/>
                                      </p:to>
                                    </p:set>
                                    <p:animEffect filter="image" prLst="opacity: 0.5">
                                      <p:cBhvr rctx="IE">
                                        <p:cTn id="241" dur="indefinite"/>
                                        <p:tgtEl>
                                          <p:spTgt spid="111"/>
                                        </p:tgtEl>
                                      </p:cBhvr>
                                    </p:animEffect>
                                  </p:childTnLst>
                                </p:cTn>
                              </p:par>
                              <p:par>
                                <p:cTn id="242" presetID="9" presetClass="emph" presetSubtype="0" nodeType="withEffect">
                                  <p:stCondLst>
                                    <p:cond delay="0"/>
                                  </p:stCondLst>
                                  <p:childTnLst>
                                    <p:set>
                                      <p:cBhvr rctx="PPT">
                                        <p:cTn id="243" dur="indefinite"/>
                                        <p:tgtEl>
                                          <p:spTgt spid="112"/>
                                        </p:tgtEl>
                                        <p:attrNameLst>
                                          <p:attrName>style.opacity</p:attrName>
                                        </p:attrNameLst>
                                      </p:cBhvr>
                                      <p:to>
                                        <p:strVal val="0.5"/>
                                      </p:to>
                                    </p:set>
                                    <p:animEffect filter="image" prLst="opacity: 0.5">
                                      <p:cBhvr rctx="IE">
                                        <p:cTn id="244" dur="indefinite"/>
                                        <p:tgtEl>
                                          <p:spTgt spid="112"/>
                                        </p:tgtEl>
                                      </p:cBhvr>
                                    </p:animEffect>
                                  </p:childTnLst>
                                </p:cTn>
                              </p:par>
                              <p:par>
                                <p:cTn id="245" presetID="9" presetClass="emph" presetSubtype="0" grpId="0" nodeType="withEffect">
                                  <p:stCondLst>
                                    <p:cond delay="0"/>
                                  </p:stCondLst>
                                  <p:childTnLst>
                                    <p:set>
                                      <p:cBhvr rctx="PPT">
                                        <p:cTn id="246" dur="indefinite"/>
                                        <p:tgtEl>
                                          <p:spTgt spid="114"/>
                                        </p:tgtEl>
                                        <p:attrNameLst>
                                          <p:attrName>style.opacity</p:attrName>
                                        </p:attrNameLst>
                                      </p:cBhvr>
                                      <p:to>
                                        <p:strVal val="0.5"/>
                                      </p:to>
                                    </p:set>
                                    <p:animEffect filter="image" prLst="opacity: 0.5">
                                      <p:cBhvr rctx="IE">
                                        <p:cTn id="247" dur="indefinite"/>
                                        <p:tgtEl>
                                          <p:spTgt spid="114"/>
                                        </p:tgtEl>
                                      </p:cBhvr>
                                    </p:animEffect>
                                  </p:childTnLst>
                                </p:cTn>
                              </p:par>
                              <p:par>
                                <p:cTn id="248" presetID="9" presetClass="emph" presetSubtype="0" nodeType="withEffect">
                                  <p:stCondLst>
                                    <p:cond delay="0"/>
                                  </p:stCondLst>
                                  <p:childTnLst>
                                    <p:set>
                                      <p:cBhvr rctx="PPT">
                                        <p:cTn id="249" dur="indefinite"/>
                                        <p:tgtEl>
                                          <p:spTgt spid="115"/>
                                        </p:tgtEl>
                                        <p:attrNameLst>
                                          <p:attrName>style.opacity</p:attrName>
                                        </p:attrNameLst>
                                      </p:cBhvr>
                                      <p:to>
                                        <p:strVal val="0.5"/>
                                      </p:to>
                                    </p:set>
                                    <p:animEffect filter="image" prLst="opacity: 0.5">
                                      <p:cBhvr rctx="IE">
                                        <p:cTn id="250" dur="indefinite"/>
                                        <p:tgtEl>
                                          <p:spTgt spid="115"/>
                                        </p:tgtEl>
                                      </p:cBhvr>
                                    </p:animEffect>
                                  </p:childTnLst>
                                </p:cTn>
                              </p:par>
                              <p:par>
                                <p:cTn id="251" presetID="9" presetClass="emph" presetSubtype="0" nodeType="withEffect">
                                  <p:stCondLst>
                                    <p:cond delay="0"/>
                                  </p:stCondLst>
                                  <p:childTnLst>
                                    <p:set>
                                      <p:cBhvr rctx="PPT">
                                        <p:cTn id="252" dur="indefinite"/>
                                        <p:tgtEl>
                                          <p:spTgt spid="108"/>
                                        </p:tgtEl>
                                        <p:attrNameLst>
                                          <p:attrName>style.opacity</p:attrName>
                                        </p:attrNameLst>
                                      </p:cBhvr>
                                      <p:to>
                                        <p:strVal val="0.5"/>
                                      </p:to>
                                    </p:set>
                                    <p:animEffect filter="image" prLst="opacity: 0.5">
                                      <p:cBhvr rctx="IE">
                                        <p:cTn id="253" dur="indefinite"/>
                                        <p:tgtEl>
                                          <p:spTgt spid="108"/>
                                        </p:tgtEl>
                                      </p:cBhvr>
                                    </p:animEffect>
                                  </p:childTnLst>
                                </p:cTn>
                              </p:par>
                              <p:par>
                                <p:cTn id="254" presetID="9" presetClass="emph" presetSubtype="0" nodeType="withEffect">
                                  <p:stCondLst>
                                    <p:cond delay="0"/>
                                  </p:stCondLst>
                                  <p:childTnLst>
                                    <p:set>
                                      <p:cBhvr rctx="PPT">
                                        <p:cTn id="255" dur="indefinite"/>
                                        <p:tgtEl>
                                          <p:spTgt spid="117"/>
                                        </p:tgtEl>
                                        <p:attrNameLst>
                                          <p:attrName>style.opacity</p:attrName>
                                        </p:attrNameLst>
                                      </p:cBhvr>
                                      <p:to>
                                        <p:strVal val="0.5"/>
                                      </p:to>
                                    </p:set>
                                    <p:animEffect filter="image" prLst="opacity: 0.5">
                                      <p:cBhvr rctx="IE">
                                        <p:cTn id="256" dur="indefinite"/>
                                        <p:tgtEl>
                                          <p:spTgt spid="117"/>
                                        </p:tgtEl>
                                      </p:cBhvr>
                                    </p:animEffect>
                                  </p:childTnLst>
                                </p:cTn>
                              </p:par>
                              <p:par>
                                <p:cTn id="257" presetID="9" presetClass="emph" presetSubtype="0" nodeType="withEffect">
                                  <p:stCondLst>
                                    <p:cond delay="0"/>
                                  </p:stCondLst>
                                  <p:childTnLst>
                                    <p:set>
                                      <p:cBhvr rctx="PPT">
                                        <p:cTn id="258" dur="indefinite"/>
                                        <p:tgtEl>
                                          <p:spTgt spid="14339"/>
                                        </p:tgtEl>
                                        <p:attrNameLst>
                                          <p:attrName>style.opacity</p:attrName>
                                        </p:attrNameLst>
                                      </p:cBhvr>
                                      <p:to>
                                        <p:strVal val="0.5"/>
                                      </p:to>
                                    </p:set>
                                    <p:animEffect filter="image" prLst="opacity: 0.5">
                                      <p:cBhvr rctx="IE">
                                        <p:cTn id="259" dur="indefinite"/>
                                        <p:tgtEl>
                                          <p:spTgt spid="14339"/>
                                        </p:tgtEl>
                                      </p:cBhvr>
                                    </p:animEffect>
                                  </p:childTnLst>
                                </p:cTn>
                              </p:par>
                              <p:par>
                                <p:cTn id="260" presetID="9" presetClass="emph" presetSubtype="0" nodeType="withEffect">
                                  <p:stCondLst>
                                    <p:cond delay="0"/>
                                  </p:stCondLst>
                                  <p:childTnLst>
                                    <p:set>
                                      <p:cBhvr rctx="PPT">
                                        <p:cTn id="261" dur="indefinite"/>
                                        <p:tgtEl>
                                          <p:spTgt spid="118"/>
                                        </p:tgtEl>
                                        <p:attrNameLst>
                                          <p:attrName>style.opacity</p:attrName>
                                        </p:attrNameLst>
                                      </p:cBhvr>
                                      <p:to>
                                        <p:strVal val="0.5"/>
                                      </p:to>
                                    </p:set>
                                    <p:animEffect filter="image" prLst="opacity: 0.5">
                                      <p:cBhvr rctx="IE">
                                        <p:cTn id="262" dur="indefinite"/>
                                        <p:tgtEl>
                                          <p:spTgt spid="118"/>
                                        </p:tgtEl>
                                      </p:cBhvr>
                                    </p:animEffect>
                                  </p:childTnLst>
                                </p:cTn>
                              </p:par>
                              <p:par>
                                <p:cTn id="263" presetID="9" presetClass="emph" presetSubtype="0" nodeType="withEffect">
                                  <p:stCondLst>
                                    <p:cond delay="0"/>
                                  </p:stCondLst>
                                  <p:childTnLst>
                                    <p:set>
                                      <p:cBhvr rctx="PPT">
                                        <p:cTn id="264" dur="indefinite"/>
                                        <p:tgtEl>
                                          <p:spTgt spid="119"/>
                                        </p:tgtEl>
                                        <p:attrNameLst>
                                          <p:attrName>style.opacity</p:attrName>
                                        </p:attrNameLst>
                                      </p:cBhvr>
                                      <p:to>
                                        <p:strVal val="0.5"/>
                                      </p:to>
                                    </p:set>
                                    <p:animEffect filter="image" prLst="opacity: 0.5">
                                      <p:cBhvr rctx="IE">
                                        <p:cTn id="265" dur="indefinite"/>
                                        <p:tgtEl>
                                          <p:spTgt spid="119"/>
                                        </p:tgtEl>
                                      </p:cBhvr>
                                    </p:animEffect>
                                  </p:childTnLst>
                                </p:cTn>
                              </p:par>
                              <p:par>
                                <p:cTn id="266" presetID="9" presetClass="emph" presetSubtype="0" nodeType="withEffect">
                                  <p:stCondLst>
                                    <p:cond delay="0"/>
                                  </p:stCondLst>
                                  <p:childTnLst>
                                    <p:set>
                                      <p:cBhvr rctx="PPT">
                                        <p:cTn id="267" dur="indefinite"/>
                                        <p:tgtEl>
                                          <p:spTgt spid="120"/>
                                        </p:tgtEl>
                                        <p:attrNameLst>
                                          <p:attrName>style.opacity</p:attrName>
                                        </p:attrNameLst>
                                      </p:cBhvr>
                                      <p:to>
                                        <p:strVal val="0.5"/>
                                      </p:to>
                                    </p:set>
                                    <p:animEffect filter="image" prLst="opacity: 0.5">
                                      <p:cBhvr rctx="IE">
                                        <p:cTn id="268" dur="indefinite"/>
                                        <p:tgtEl>
                                          <p:spTgt spid="120"/>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74" grpId="0" animBg="1"/>
      <p:bldP spid="78" grpId="0" animBg="1"/>
      <p:bldP spid="79" grpId="0" animBg="1"/>
      <p:bldP spid="86"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4" grpId="0" animBg="1"/>
      <p:bldP spid="105" grpId="0" animBg="1"/>
      <p:bldP spid="106" grpId="0" animBg="1"/>
      <p:bldP spid="140" grpId="0" animBg="1"/>
      <p:bldP spid="157" grpId="0" animBg="1"/>
      <p:bldP spid="158" grpId="0" animBg="1"/>
      <p:bldP spid="168" grpId="0" animBg="1"/>
      <p:bldP spid="184" grpId="0" animBg="1"/>
      <p:bldP spid="188" grpId="0" animBg="1"/>
      <p:bldP spid="198" grpId="0" animBg="1"/>
      <p:bldP spid="237" grpId="0" animBg="1"/>
      <p:bldP spid="249" grpId="0" animBg="1"/>
      <p:bldP spid="103" grpId="0" animBg="1"/>
      <p:bldP spid="130" grpId="0" animBg="1"/>
      <p:bldP spid="135" grpId="0" animBg="1"/>
      <p:bldP spid="111" grpId="0" animBg="1"/>
      <p:bldP spid="114" grpId="0" animBg="1"/>
      <p:bldP spid="1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lgn="just">
              <a:spcBef>
                <a:spcPts val="0"/>
              </a:spcBef>
              <a:buNone/>
            </a:pPr>
            <a:r>
              <a:rPr lang="en-US" sz="3200" b="1" u="sng" dirty="0" smtClean="0">
                <a:solidFill>
                  <a:schemeClr val="accent2"/>
                </a:solidFill>
              </a:rPr>
              <a:t>Source Visualizer:</a:t>
            </a:r>
            <a:r>
              <a:rPr lang="en-US" sz="3200" b="1" dirty="0" smtClean="0">
                <a:solidFill>
                  <a:schemeClr val="accent2"/>
                </a:solidFill>
              </a:rPr>
              <a:t> </a:t>
            </a:r>
            <a:r>
              <a:rPr lang="en-US" sz="2800" dirty="0" smtClean="0">
                <a:solidFill>
                  <a:schemeClr val="accent2"/>
                </a:solidFill>
              </a:rPr>
              <a:t>Visualize the source </a:t>
            </a:r>
            <a:r>
              <a:rPr lang="en-US" sz="2800" dirty="0">
                <a:solidFill>
                  <a:schemeClr val="accent2"/>
                </a:solidFill>
              </a:rPr>
              <a:t>schema </a:t>
            </a:r>
            <a:r>
              <a:rPr lang="en-US" sz="2800" dirty="0" smtClean="0">
                <a:solidFill>
                  <a:schemeClr val="accent2"/>
                </a:solidFill>
              </a:rPr>
              <a:t>definition file </a:t>
            </a:r>
            <a:r>
              <a:rPr lang="en-US" sz="2800" dirty="0">
                <a:solidFill>
                  <a:schemeClr val="accent2"/>
                </a:solidFill>
              </a:rPr>
              <a:t>and </a:t>
            </a:r>
            <a:r>
              <a:rPr lang="en-US" sz="2800" dirty="0" smtClean="0">
                <a:solidFill>
                  <a:schemeClr val="accent2"/>
                </a:solidFill>
              </a:rPr>
              <a:t>the source </a:t>
            </a:r>
            <a:r>
              <a:rPr lang="en-US" sz="2800" dirty="0">
                <a:solidFill>
                  <a:schemeClr val="accent2"/>
                </a:solidFill>
              </a:rPr>
              <a:t>metadata records</a:t>
            </a:r>
            <a:endParaRPr lang="en-US" sz="2800" b="1" u="sng" dirty="0" smtClean="0">
              <a:solidFill>
                <a:schemeClr val="accent2"/>
              </a:solidFill>
            </a:endParaRPr>
          </a:p>
          <a:p>
            <a:pPr marL="0" indent="0">
              <a:spcBef>
                <a:spcPts val="0"/>
              </a:spcBef>
              <a:buNone/>
            </a:pPr>
            <a:endParaRPr lang="en-US" sz="3200" b="1" u="sng" dirty="0" smtClean="0"/>
          </a:p>
          <a:p>
            <a:pPr>
              <a:spcBef>
                <a:spcPts val="0"/>
              </a:spcBef>
              <a:buFont typeface="Wingdings" panose="05000000000000000000" pitchFamily="2" charset="2"/>
              <a:buChar char="v"/>
            </a:pPr>
            <a:r>
              <a:rPr lang="en-US" sz="2400" b="1" i="1" dirty="0" err="1"/>
              <a:t>i</a:t>
            </a:r>
            <a:r>
              <a:rPr lang="en-US" sz="2400" b="1" i="1" dirty="0" err="1" smtClean="0"/>
              <a:t>nit</a:t>
            </a:r>
            <a:r>
              <a:rPr lang="en-US" sz="2400" b="1" i="1" dirty="0" smtClean="0"/>
              <a:t>()</a:t>
            </a:r>
          </a:p>
          <a:p>
            <a:pPr lvl="1">
              <a:spcBef>
                <a:spcPts val="0"/>
              </a:spcBef>
              <a:buFont typeface="Wingdings" panose="05000000000000000000" pitchFamily="2" charset="2"/>
              <a:buChar char="Ø"/>
            </a:pPr>
            <a:r>
              <a:rPr lang="en-US" sz="2400" b="1" u="sng" dirty="0" smtClean="0"/>
              <a:t>Functionality Description</a:t>
            </a:r>
            <a:r>
              <a:rPr lang="en-US" sz="2400" i="1" u="sng" dirty="0" smtClean="0"/>
              <a:t>:</a:t>
            </a:r>
            <a:r>
              <a:rPr lang="en-US" sz="2400" dirty="0" smtClean="0"/>
              <a:t> Loads the provider’s schema definition file. </a:t>
            </a:r>
          </a:p>
          <a:p>
            <a:pPr lvl="1">
              <a:spcBef>
                <a:spcPts val="0"/>
              </a:spcBef>
              <a:buFont typeface="Wingdings" panose="05000000000000000000" pitchFamily="2" charset="2"/>
              <a:buChar char="Ø"/>
            </a:pPr>
            <a:r>
              <a:rPr lang="en-US" sz="2400" b="1" u="sng" dirty="0" smtClean="0"/>
              <a:t>Function Signature</a:t>
            </a:r>
            <a:r>
              <a:rPr lang="en-US" sz="2400" i="1" u="sng" dirty="0" smtClean="0"/>
              <a:t>:</a:t>
            </a:r>
            <a:r>
              <a:rPr lang="en-US" sz="2400" dirty="0" smtClean="0"/>
              <a:t> </a:t>
            </a:r>
            <a:r>
              <a:rPr lang="en-US" sz="2400" dirty="0" err="1" smtClean="0"/>
              <a:t>init</a:t>
            </a:r>
            <a:r>
              <a:rPr lang="en-US" sz="2400" dirty="0" smtClean="0"/>
              <a:t>(</a:t>
            </a:r>
            <a:r>
              <a:rPr lang="en-US" sz="2400" dirty="0" err="1" smtClean="0"/>
              <a:t>provider_schema</a:t>
            </a:r>
            <a:r>
              <a:rPr lang="en-US" sz="2400" dirty="0" smtClean="0"/>
              <a:t>)</a:t>
            </a:r>
          </a:p>
          <a:p>
            <a:pPr marL="1280088" lvl="2" indent="0">
              <a:spcBef>
                <a:spcPts val="0"/>
              </a:spcBef>
              <a:buNone/>
            </a:pPr>
            <a:r>
              <a:rPr lang="en-US" sz="2400" i="1" dirty="0" smtClean="0"/>
              <a:t>Input </a:t>
            </a:r>
            <a:r>
              <a:rPr lang="en-US" sz="2400" i="1" dirty="0"/>
              <a:t>Parameters: </a:t>
            </a:r>
            <a:endParaRPr lang="en-US" sz="2400" dirty="0"/>
          </a:p>
          <a:p>
            <a:pPr lvl="2">
              <a:spcBef>
                <a:spcPts val="0"/>
              </a:spcBef>
            </a:pPr>
            <a:r>
              <a:rPr lang="en-US" sz="2400" dirty="0" smtClean="0"/>
              <a:t>provider_ schema: A file describing the provider schema</a:t>
            </a:r>
          </a:p>
          <a:p>
            <a:pPr marL="1280088" lvl="2" indent="0">
              <a:spcBef>
                <a:spcPts val="0"/>
              </a:spcBef>
              <a:buNone/>
            </a:pPr>
            <a:r>
              <a:rPr lang="en-US" sz="2400" i="1" dirty="0" smtClean="0"/>
              <a:t>Return </a:t>
            </a:r>
            <a:r>
              <a:rPr lang="en-US" sz="2400" i="1" dirty="0"/>
              <a:t>Value: </a:t>
            </a:r>
            <a:r>
              <a:rPr lang="en-US" sz="2400" dirty="0" smtClean="0"/>
              <a:t>void</a:t>
            </a:r>
          </a:p>
          <a:p>
            <a:pPr marL="1280088" lvl="2" indent="0">
              <a:spcBef>
                <a:spcPts val="0"/>
              </a:spcBef>
              <a:buNone/>
            </a:pPr>
            <a:endParaRPr lang="en-US" sz="2400" b="1" i="1" dirty="0" smtClean="0"/>
          </a:p>
          <a:p>
            <a:pPr>
              <a:spcBef>
                <a:spcPts val="0"/>
              </a:spcBef>
              <a:buFont typeface="Wingdings" panose="05000000000000000000" pitchFamily="2" charset="2"/>
              <a:buChar char="v"/>
            </a:pPr>
            <a:r>
              <a:rPr lang="en-US" sz="2400" b="1" i="1" dirty="0" err="1" smtClean="0"/>
              <a:t>getPath</a:t>
            </a:r>
            <a:r>
              <a:rPr lang="en-US" sz="2400" b="1" i="1" dirty="0" smtClean="0"/>
              <a:t>()</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dirty="0"/>
              <a:t> </a:t>
            </a:r>
            <a:r>
              <a:rPr lang="en-US" sz="2400" dirty="0" smtClean="0"/>
              <a:t>This is a blocking routine. It returns on each user click the path in focus. </a:t>
            </a:r>
            <a:endParaRPr lang="en-US" sz="2400" dirty="0"/>
          </a:p>
          <a:p>
            <a:pPr marL="1017237" lvl="1" indent="-457200">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err="1" smtClean="0"/>
              <a:t>getPath</a:t>
            </a:r>
            <a:r>
              <a:rPr lang="en-US" sz="2400" dirty="0" smtClean="0"/>
              <a:t>()</a:t>
            </a:r>
            <a:endParaRPr lang="en-US" sz="2400" dirty="0"/>
          </a:p>
          <a:p>
            <a:pPr marL="1280088" lvl="2" indent="0">
              <a:spcBef>
                <a:spcPts val="0"/>
              </a:spcBef>
              <a:buNone/>
            </a:pPr>
            <a:r>
              <a:rPr lang="en-US" sz="2400" i="1" dirty="0"/>
              <a:t>Input Parameters: </a:t>
            </a:r>
            <a:r>
              <a:rPr lang="en-US" sz="2400" i="1" dirty="0" smtClean="0"/>
              <a:t>-</a:t>
            </a:r>
            <a:endParaRPr lang="en-US" sz="2400" dirty="0"/>
          </a:p>
          <a:p>
            <a:pPr marL="1280088" lvl="2" indent="0">
              <a:spcBef>
                <a:spcPts val="0"/>
              </a:spcBef>
              <a:buNone/>
            </a:pPr>
            <a:r>
              <a:rPr lang="en-US" sz="2400" i="1" dirty="0" smtClean="0"/>
              <a:t>Return </a:t>
            </a:r>
            <a:r>
              <a:rPr lang="en-US" sz="2400" i="1" dirty="0"/>
              <a:t>Value: </a:t>
            </a:r>
            <a:r>
              <a:rPr lang="en-US" sz="2400" dirty="0"/>
              <a:t>A </a:t>
            </a:r>
            <a:r>
              <a:rPr lang="en-US" sz="2400" dirty="0" smtClean="0"/>
              <a:t>string representing the path of the current field.</a:t>
            </a:r>
          </a:p>
          <a:p>
            <a:pPr marL="1280088" lvl="2" indent="0">
              <a:spcBef>
                <a:spcPts val="0"/>
              </a:spcBef>
              <a:buNone/>
            </a:pPr>
            <a:endParaRPr lang="en-US" sz="2400" dirty="0" smtClean="0"/>
          </a:p>
          <a:p>
            <a:pPr marL="1280088" lvl="2" indent="0">
              <a:spcBef>
                <a:spcPts val="0"/>
              </a:spcBef>
              <a:buNone/>
            </a:pPr>
            <a:endParaRPr lang="en-US" sz="2400" b="1" u="sng" dirty="0" smtClean="0"/>
          </a:p>
          <a:p>
            <a:pPr marL="1280088" lvl="2" indent="0">
              <a:spcBef>
                <a:spcPts val="0"/>
              </a:spcBef>
              <a:buNone/>
            </a:pPr>
            <a:endParaRPr lang="en-US" sz="2400" b="1" u="sng" dirty="0" smtClean="0"/>
          </a:p>
          <a:p>
            <a:pPr marL="1280088" lvl="2" indent="0">
              <a:spcBef>
                <a:spcPts val="0"/>
              </a:spcBef>
              <a:buNone/>
            </a:pPr>
            <a:endParaRPr lang="en-US" sz="2400" dirty="0" smtClean="0"/>
          </a:p>
          <a:p>
            <a:pPr>
              <a:spcBef>
                <a:spcPts val="0"/>
              </a:spcBef>
              <a:buFont typeface="Wingdings" panose="05000000000000000000" pitchFamily="2" charset="2"/>
              <a:buChar char="v"/>
            </a:pPr>
            <a:endParaRPr lang="en-US" sz="2200" b="1" i="1" dirty="0" smtClean="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52</a:t>
            </a:fld>
            <a:endParaRPr lang="el-GR">
              <a:solidFill>
                <a:srgbClr val="FFFFFF"/>
              </a:solidFill>
            </a:endParaRPr>
          </a:p>
        </p:txBody>
      </p:sp>
    </p:spTree>
    <p:extLst>
      <p:ext uri="{BB962C8B-B14F-4D97-AF65-F5344CB8AC3E}">
        <p14:creationId xmlns:p14="http://schemas.microsoft.com/office/powerpoint/2010/main" xmlns="" val="14720238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spcBef>
                <a:spcPts val="0"/>
              </a:spcBef>
              <a:buNone/>
            </a:pPr>
            <a:r>
              <a:rPr lang="en-US" sz="3200" b="1" u="sng" dirty="0" smtClean="0">
                <a:solidFill>
                  <a:schemeClr val="accent2"/>
                </a:solidFill>
              </a:rPr>
              <a:t>Source Schema Visualizer</a:t>
            </a:r>
          </a:p>
          <a:p>
            <a:pPr>
              <a:spcBef>
                <a:spcPts val="0"/>
              </a:spcBef>
              <a:buFont typeface="Wingdings" panose="05000000000000000000" pitchFamily="2" charset="2"/>
              <a:buChar char="v"/>
            </a:pPr>
            <a:endParaRPr lang="en-US" sz="2000" b="1" i="1" dirty="0" smtClean="0"/>
          </a:p>
          <a:p>
            <a:pPr>
              <a:spcBef>
                <a:spcPts val="0"/>
              </a:spcBef>
              <a:buFont typeface="Wingdings" panose="05000000000000000000" pitchFamily="2" charset="2"/>
              <a:buChar char="v"/>
            </a:pPr>
            <a:r>
              <a:rPr lang="en-US" sz="2400" b="1" i="1" dirty="0" err="1" smtClean="0"/>
              <a:t>enableGet</a:t>
            </a:r>
            <a:r>
              <a:rPr lang="en-US" sz="2400" b="1" i="1" dirty="0"/>
              <a:t>()</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dirty="0"/>
              <a:t> It enables and disables the communication of the source visualizer, with external tools. </a:t>
            </a:r>
          </a:p>
          <a:p>
            <a:pPr lvl="1" algn="just">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err="1" smtClean="0"/>
              <a:t>enableGet</a:t>
            </a:r>
            <a:r>
              <a:rPr lang="en-US" sz="2400" dirty="0" smtClean="0"/>
              <a:t>(mode)</a:t>
            </a:r>
          </a:p>
          <a:p>
            <a:pPr marL="1280088" lvl="2" indent="0" algn="just">
              <a:spcBef>
                <a:spcPts val="0"/>
              </a:spcBef>
              <a:buNone/>
            </a:pPr>
            <a:r>
              <a:rPr lang="en-US" sz="2400" i="1" dirty="0"/>
              <a:t>Input Parameters: </a:t>
            </a:r>
            <a:endParaRPr lang="en-US" sz="2400" dirty="0"/>
          </a:p>
          <a:p>
            <a:pPr lvl="2" algn="just">
              <a:spcBef>
                <a:spcPts val="0"/>
              </a:spcBef>
            </a:pPr>
            <a:r>
              <a:rPr lang="en-US" sz="2400" dirty="0" smtClean="0"/>
              <a:t>mode: 0-disable , 1-enable</a:t>
            </a:r>
            <a:endParaRPr lang="en-US" sz="2400" dirty="0"/>
          </a:p>
          <a:p>
            <a:pPr marL="1280088" lvl="2" indent="0">
              <a:spcBef>
                <a:spcPts val="0"/>
              </a:spcBef>
              <a:buNone/>
            </a:pPr>
            <a:r>
              <a:rPr lang="en-US" sz="2400" i="1" dirty="0" smtClean="0"/>
              <a:t>Return </a:t>
            </a:r>
            <a:r>
              <a:rPr lang="en-US" sz="2400" i="1" dirty="0"/>
              <a:t>Value: </a:t>
            </a:r>
            <a:r>
              <a:rPr lang="en-US" sz="2400" dirty="0" smtClean="0"/>
              <a:t>void</a:t>
            </a:r>
          </a:p>
          <a:p>
            <a:pPr lvl="2" algn="just">
              <a:spcBef>
                <a:spcPts val="0"/>
              </a:spcBef>
            </a:pPr>
            <a:endParaRPr lang="en-US" sz="2400" dirty="0"/>
          </a:p>
          <a:p>
            <a:pPr algn="just">
              <a:spcBef>
                <a:spcPts val="0"/>
              </a:spcBef>
              <a:buFont typeface="Wingdings" panose="05000000000000000000" pitchFamily="2" charset="2"/>
              <a:buChar char="v"/>
            </a:pPr>
            <a:r>
              <a:rPr lang="en-US" sz="2400" b="1" i="1" dirty="0" err="1" smtClean="0"/>
              <a:t>setFocus</a:t>
            </a:r>
            <a:r>
              <a:rPr lang="en-US" sz="2400" b="1" i="1" dirty="0" smtClean="0"/>
              <a:t>()</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dirty="0"/>
              <a:t> </a:t>
            </a:r>
            <a:r>
              <a:rPr lang="en-US" sz="2400" dirty="0" smtClean="0"/>
              <a:t>Set focus to the specified field path</a:t>
            </a:r>
          </a:p>
          <a:p>
            <a:pPr lvl="1" algn="just">
              <a:spcBef>
                <a:spcPts val="0"/>
              </a:spcBef>
              <a:buFont typeface="Wingdings" panose="05000000000000000000" pitchFamily="2" charset="2"/>
              <a:buChar char="Ø"/>
            </a:pPr>
            <a:r>
              <a:rPr lang="en-US" sz="2400" b="1" u="sng" dirty="0" smtClean="0"/>
              <a:t>Function </a:t>
            </a:r>
            <a:r>
              <a:rPr lang="en-US" sz="2400" b="1" u="sng" dirty="0"/>
              <a:t>Signature</a:t>
            </a:r>
            <a:r>
              <a:rPr lang="en-US" sz="2400" i="1" u="sng" dirty="0"/>
              <a:t>:</a:t>
            </a:r>
            <a:r>
              <a:rPr lang="en-US" sz="2400" dirty="0"/>
              <a:t> </a:t>
            </a:r>
            <a:r>
              <a:rPr lang="en-US" sz="2400" dirty="0" err="1" smtClean="0"/>
              <a:t>setFocus</a:t>
            </a:r>
            <a:r>
              <a:rPr lang="en-US" sz="2400" dirty="0" smtClean="0"/>
              <a:t>(</a:t>
            </a:r>
            <a:r>
              <a:rPr lang="en-US" sz="2400" dirty="0" err="1" smtClean="0"/>
              <a:t>field_path,mode</a:t>
            </a:r>
            <a:r>
              <a:rPr lang="en-US" sz="2400" dirty="0" smtClean="0"/>
              <a:t>)</a:t>
            </a:r>
            <a:endParaRPr lang="en-US" sz="2400" dirty="0"/>
          </a:p>
          <a:p>
            <a:pPr marL="1280088" lvl="2" indent="0" algn="just">
              <a:spcBef>
                <a:spcPts val="0"/>
              </a:spcBef>
              <a:buNone/>
            </a:pPr>
            <a:r>
              <a:rPr lang="en-US" sz="2400" i="1" dirty="0"/>
              <a:t>Input Parameters: </a:t>
            </a:r>
            <a:endParaRPr lang="en-US" sz="2400" dirty="0"/>
          </a:p>
          <a:p>
            <a:pPr lvl="2" algn="just">
              <a:spcBef>
                <a:spcPts val="0"/>
              </a:spcBef>
            </a:pPr>
            <a:r>
              <a:rPr lang="en-US" sz="2400" dirty="0" err="1" smtClean="0"/>
              <a:t>field_path</a:t>
            </a:r>
            <a:r>
              <a:rPr lang="en-US" sz="2400" dirty="0" smtClean="0"/>
              <a:t>: </a:t>
            </a:r>
            <a:r>
              <a:rPr lang="en-US" sz="2400" dirty="0"/>
              <a:t>The </a:t>
            </a:r>
            <a:r>
              <a:rPr lang="en-US" sz="2400" dirty="0" smtClean="0"/>
              <a:t>path we need to set focus on</a:t>
            </a:r>
          </a:p>
          <a:p>
            <a:pPr lvl="2" algn="just">
              <a:spcBef>
                <a:spcPts val="0"/>
              </a:spcBef>
            </a:pPr>
            <a:r>
              <a:rPr lang="en-US" sz="2400" dirty="0" smtClean="0"/>
              <a:t>mode:</a:t>
            </a:r>
            <a:endParaRPr lang="en-US" sz="2400" dirty="0"/>
          </a:p>
          <a:p>
            <a:pPr marL="1280088" lvl="2" indent="0" algn="just">
              <a:spcBef>
                <a:spcPts val="0"/>
              </a:spcBef>
              <a:buNone/>
            </a:pPr>
            <a:r>
              <a:rPr lang="en-US" sz="2400" i="1" dirty="0"/>
              <a:t>Return value: </a:t>
            </a:r>
            <a:r>
              <a:rPr lang="en-US" sz="2400" dirty="0" smtClean="0"/>
              <a:t>Return false if path is invalid or true otherwise</a:t>
            </a:r>
            <a:endParaRPr lang="en-US" sz="2400" dirty="0"/>
          </a:p>
          <a:p>
            <a:pPr marL="0" indent="0">
              <a:spcBef>
                <a:spcPts val="0"/>
              </a:spcBef>
              <a:buNone/>
            </a:pPr>
            <a:endParaRPr lang="en-US" sz="3200" b="1" u="sng" dirty="0" smtClean="0"/>
          </a:p>
          <a:p>
            <a:pPr lvl="2">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53</a:t>
            </a:fld>
            <a:endParaRPr lang="el-GR">
              <a:solidFill>
                <a:srgbClr val="FFFFFF"/>
              </a:solidFill>
            </a:endParaRPr>
          </a:p>
        </p:txBody>
      </p:sp>
    </p:spTree>
    <p:extLst>
      <p:ext uri="{BB962C8B-B14F-4D97-AF65-F5344CB8AC3E}">
        <p14:creationId xmlns:p14="http://schemas.microsoft.com/office/powerpoint/2010/main" xmlns="" val="6515130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spcBef>
                <a:spcPts val="0"/>
              </a:spcBef>
              <a:buNone/>
            </a:pPr>
            <a:r>
              <a:rPr lang="en-US" sz="3200" b="1" u="sng" dirty="0" smtClean="0">
                <a:solidFill>
                  <a:schemeClr val="accent2"/>
                </a:solidFill>
              </a:rPr>
              <a:t>Source Schema Visualizer</a:t>
            </a:r>
            <a:endParaRPr lang="en-US" sz="3200" b="1" u="sng" dirty="0"/>
          </a:p>
          <a:p>
            <a:pPr marL="0" indent="0">
              <a:spcBef>
                <a:spcPts val="0"/>
              </a:spcBef>
              <a:buNone/>
            </a:pPr>
            <a:endParaRPr lang="en-US" sz="3200" b="1" u="sng" dirty="0" smtClean="0"/>
          </a:p>
          <a:p>
            <a:pPr>
              <a:spcBef>
                <a:spcPts val="0"/>
              </a:spcBef>
              <a:buFont typeface="Wingdings" panose="05000000000000000000" pitchFamily="2" charset="2"/>
              <a:buChar char="v"/>
            </a:pPr>
            <a:r>
              <a:rPr lang="en-US" sz="2400" b="1" i="1" dirty="0" err="1" smtClean="0"/>
              <a:t>getDescription</a:t>
            </a:r>
            <a:r>
              <a:rPr lang="en-US" sz="2400" b="1" i="1" dirty="0" smtClean="0"/>
              <a:t>()</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dirty="0"/>
              <a:t> Return the annotations provided with the source schema for a specific </a:t>
            </a:r>
            <a:r>
              <a:rPr lang="en-US" sz="2400" dirty="0" smtClean="0"/>
              <a:t>field path. </a:t>
            </a:r>
            <a:endParaRPr lang="en-US" sz="2400" dirty="0"/>
          </a:p>
          <a:p>
            <a:pPr marL="1017237" lvl="1" indent="-457200">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err="1" smtClean="0"/>
              <a:t>getDescription</a:t>
            </a:r>
            <a:r>
              <a:rPr lang="en-US" sz="2400" dirty="0" smtClean="0"/>
              <a:t>(</a:t>
            </a:r>
            <a:r>
              <a:rPr lang="en-US" sz="2400" dirty="0" err="1" smtClean="0"/>
              <a:t>field_path</a:t>
            </a:r>
            <a:r>
              <a:rPr lang="en-US" sz="2400" dirty="0"/>
              <a:t>)</a:t>
            </a:r>
          </a:p>
          <a:p>
            <a:pPr marL="1280088" lvl="2" indent="0">
              <a:spcBef>
                <a:spcPts val="0"/>
              </a:spcBef>
              <a:buNone/>
            </a:pPr>
            <a:r>
              <a:rPr lang="en-US" sz="2400" i="1" dirty="0"/>
              <a:t>Input Parameters: </a:t>
            </a:r>
            <a:endParaRPr lang="en-US" sz="2400" dirty="0"/>
          </a:p>
          <a:p>
            <a:pPr lvl="2">
              <a:spcBef>
                <a:spcPts val="0"/>
              </a:spcBef>
            </a:pPr>
            <a:r>
              <a:rPr lang="en-US" sz="2400" dirty="0" err="1"/>
              <a:t>f</a:t>
            </a:r>
            <a:r>
              <a:rPr lang="en-US" sz="2400" dirty="0" err="1" smtClean="0"/>
              <a:t>ield_path</a:t>
            </a:r>
            <a:r>
              <a:rPr lang="en-US" sz="2400" dirty="0" smtClean="0"/>
              <a:t>: </a:t>
            </a:r>
            <a:r>
              <a:rPr lang="en-US" sz="2400" dirty="0"/>
              <a:t>The current field we are processing</a:t>
            </a:r>
          </a:p>
          <a:p>
            <a:pPr marL="1280088" lvl="2" indent="0">
              <a:spcBef>
                <a:spcPts val="0"/>
              </a:spcBef>
              <a:buNone/>
            </a:pPr>
            <a:r>
              <a:rPr lang="en-US" sz="2400" i="1" dirty="0"/>
              <a:t>Return value: </a:t>
            </a:r>
            <a:r>
              <a:rPr lang="en-US" sz="2400" dirty="0"/>
              <a:t>A string with the annotations provided for the specific </a:t>
            </a:r>
            <a:r>
              <a:rPr lang="en-US" sz="2400" dirty="0" smtClean="0"/>
              <a:t>field</a:t>
            </a:r>
            <a:endParaRPr lang="en-US" sz="2400" b="1" u="sng" dirty="0" smtClean="0"/>
          </a:p>
          <a:p>
            <a:pPr marL="0" indent="0">
              <a:spcBef>
                <a:spcPts val="0"/>
              </a:spcBef>
              <a:buNone/>
            </a:pPr>
            <a:endParaRPr lang="en-US" sz="3200" b="1" u="sng" dirty="0" smtClean="0"/>
          </a:p>
          <a:p>
            <a:pPr lvl="2">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54</a:t>
            </a:fld>
            <a:endParaRPr lang="el-GR">
              <a:solidFill>
                <a:srgbClr val="FFFFFF"/>
              </a:solidFill>
            </a:endParaRPr>
          </a:p>
        </p:txBody>
      </p:sp>
    </p:spTree>
    <p:extLst>
      <p:ext uri="{BB962C8B-B14F-4D97-AF65-F5344CB8AC3E}">
        <p14:creationId xmlns:p14="http://schemas.microsoft.com/office/powerpoint/2010/main" xmlns="" val="34989095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266"/>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74" name="Oval 73"/>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75" name="Group 74"/>
          <p:cNvGrpSpPr/>
          <p:nvPr/>
        </p:nvGrpSpPr>
        <p:grpSpPr>
          <a:xfrm>
            <a:off x="5648960" y="80010"/>
            <a:ext cx="184912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77" name="TextBox 76"/>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78" name="Flowchart: Process 77"/>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79" name="Flowchart: Process 78"/>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81" name="Straight Arrow Connector 80"/>
          <p:cNvCxnSpPr>
            <a:stCxn id="76" idx="2"/>
            <a:endCxn id="78"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87" name="Straight Arrow Connector 86"/>
          <p:cNvCxnSpPr>
            <a:stCxn id="74" idx="6"/>
            <a:endCxn id="86"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89" name="Oval 8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90" name="Flowchart: Process 8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91" name="Straight Arrow Connector 90"/>
          <p:cNvCxnSpPr>
            <a:stCxn id="88" idx="3"/>
            <a:endCxn id="8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93" name="Oval 92"/>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94" name="Oval 9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95" name="Oval 9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96" name="Oval 9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97" name="Oval 9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98" name="Oval 9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99" name="Oval 9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00" name="Oval 9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01" name="Straight Arrow Connector 100"/>
          <p:cNvCxnSpPr>
            <a:stCxn id="74" idx="4"/>
            <a:endCxn id="90"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05" name="Flowchart: Process 104"/>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06" name="Flowchart: Process 105"/>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10" name="Straight Arrow Connector 109"/>
          <p:cNvCxnSpPr>
            <a:stCxn id="106" idx="2"/>
            <a:endCxn id="9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8" idx="4"/>
            <a:endCxn id="140"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9" idx="6"/>
            <a:endCxn id="9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8" idx="6"/>
            <a:endCxn id="9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4" idx="1"/>
            <a:endCxn id="9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5" idx="2"/>
            <a:endCxn id="9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4" idx="6"/>
            <a:endCxn id="105"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0" name="Flowchart: Process 139"/>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42" name="Straight Arrow Connector 141"/>
          <p:cNvCxnSpPr>
            <a:stCxn id="140" idx="1"/>
            <a:endCxn id="93"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0" idx="1"/>
            <a:endCxn id="99"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89" idx="4"/>
            <a:endCxn id="9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0" idx="3"/>
            <a:endCxn id="96"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58" name="Flowchart: Process 157"/>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59" name="Straight Arrow Connector 158"/>
          <p:cNvCxnSpPr>
            <a:stCxn id="95" idx="2"/>
            <a:endCxn id="157"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2"/>
            <a:endCxn id="9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8" idx="2"/>
            <a:endCxn id="9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69" name="Straight Arrow Connector 168"/>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3"/>
            <a:endCxn id="9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85" name="Straight Arrow Connector 184"/>
          <p:cNvCxnSpPr>
            <a:stCxn id="224" idx="1"/>
            <a:endCxn id="10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189" name="Straight Arrow Connector 188"/>
          <p:cNvCxnSpPr>
            <a:stCxn id="100" idx="2"/>
            <a:endCxn id="188"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6" idx="4"/>
            <a:endCxn id="198"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00" name="Straight Arrow Connector 199"/>
          <p:cNvCxnSpPr>
            <a:stCxn id="198" idx="2"/>
            <a:endCxn id="9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7840960" y="8833048"/>
            <a:ext cx="184912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25" name="TextBox 224"/>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27" name="Straight Arrow Connector 226"/>
          <p:cNvCxnSpPr>
            <a:stCxn id="184" idx="2"/>
            <a:endCxn id="224"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90" idx="2"/>
            <a:endCxn id="9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39" name="Straight Arrow Connector 238"/>
          <p:cNvCxnSpPr>
            <a:stCxn id="88" idx="3"/>
            <a:endCxn id="23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37" idx="4"/>
            <a:endCxn id="9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0" name="Straight Arrow Connector 249"/>
          <p:cNvCxnSpPr>
            <a:stCxn id="98" idx="6"/>
            <a:endCxn id="249"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90" idx="2"/>
            <a:endCxn id="249"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107" name="Straight Arrow Connector 106"/>
          <p:cNvCxnSpPr>
            <a:stCxn id="97" idx="2"/>
            <a:endCxn id="103"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135" name="Flowchart: Process 13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54" name="Straight Connector 53"/>
          <p:cNvCxnSpPr>
            <a:stCxn id="13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9" idx="2"/>
            <a:endCxn id="105"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0" idx="6"/>
            <a:endCxn id="74"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12" name="Straight Arrow Connector 111"/>
          <p:cNvCxnSpPr>
            <a:stCxn id="111" idx="2"/>
            <a:endCxn id="130"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115" name="Straight Arrow Connector 114"/>
          <p:cNvCxnSpPr>
            <a:stCxn id="130" idx="2"/>
            <a:endCxn id="114"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8" idx="0"/>
            <a:endCxn id="8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9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433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123" name="Oval 122"/>
          <p:cNvSpPr/>
          <p:nvPr/>
        </p:nvSpPr>
        <p:spPr>
          <a:xfrm>
            <a:off x="4384576" y="3239549"/>
            <a:ext cx="2133600" cy="56007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spTree>
    <p:extLst>
      <p:ext uri="{BB962C8B-B14F-4D97-AF65-F5344CB8AC3E}">
        <p14:creationId xmlns:p14="http://schemas.microsoft.com/office/powerpoint/2010/main" xmlns="" val="22207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67"/>
                                        </p:tgtEl>
                                        <p:attrNameLst>
                                          <p:attrName>style.opacity</p:attrName>
                                        </p:attrNameLst>
                                      </p:cBhvr>
                                      <p:to>
                                        <p:strVal val="0.5"/>
                                      </p:to>
                                    </p:set>
                                    <p:animEffect filter="image" prLst="opacity: 0.5">
                                      <p:cBhvr rctx="IE">
                                        <p:cTn id="7" dur="indefinite"/>
                                        <p:tgtEl>
                                          <p:spTgt spid="267"/>
                                        </p:tgtEl>
                                      </p:cBhvr>
                                    </p:animEffect>
                                  </p:childTnLst>
                                </p:cTn>
                              </p:par>
                              <p:par>
                                <p:cTn id="8" presetID="9" presetClass="emph" presetSubtype="0" grpId="0" nodeType="withEffect">
                                  <p:stCondLst>
                                    <p:cond delay="0"/>
                                  </p:stCondLst>
                                  <p:childTnLst>
                                    <p:set>
                                      <p:cBhvr rctx="PPT">
                                        <p:cTn id="9" dur="indefinite"/>
                                        <p:tgtEl>
                                          <p:spTgt spid="74"/>
                                        </p:tgtEl>
                                        <p:attrNameLst>
                                          <p:attrName>style.opacity</p:attrName>
                                        </p:attrNameLst>
                                      </p:cBhvr>
                                      <p:to>
                                        <p:strVal val="0.5"/>
                                      </p:to>
                                    </p:set>
                                    <p:animEffect filter="image" prLst="opacity: 0.5">
                                      <p:cBhvr rctx="IE">
                                        <p:cTn id="10" dur="indefinite"/>
                                        <p:tgtEl>
                                          <p:spTgt spid="74"/>
                                        </p:tgtEl>
                                      </p:cBhvr>
                                    </p:animEffect>
                                  </p:childTnLst>
                                </p:cTn>
                              </p:par>
                              <p:par>
                                <p:cTn id="11" presetID="9" presetClass="emph" presetSubtype="0" nodeType="withEffect">
                                  <p:stCondLst>
                                    <p:cond delay="0"/>
                                  </p:stCondLst>
                                  <p:childTnLst>
                                    <p:set>
                                      <p:cBhvr rctx="PPT">
                                        <p:cTn id="12" dur="indefinite"/>
                                        <p:tgtEl>
                                          <p:spTgt spid="75"/>
                                        </p:tgtEl>
                                        <p:attrNameLst>
                                          <p:attrName>style.opacity</p:attrName>
                                        </p:attrNameLst>
                                      </p:cBhvr>
                                      <p:to>
                                        <p:strVal val="0.5"/>
                                      </p:to>
                                    </p:set>
                                    <p:animEffect filter="image" prLst="opacity: 0.5">
                                      <p:cBhvr rctx="IE">
                                        <p:cTn id="13" dur="indefinite"/>
                                        <p:tgtEl>
                                          <p:spTgt spid="75"/>
                                        </p:tgtEl>
                                      </p:cBhvr>
                                    </p:animEffect>
                                  </p:childTnLst>
                                </p:cTn>
                              </p:par>
                              <p:par>
                                <p:cTn id="14" presetID="9" presetClass="emph" presetSubtype="0" grpId="0" nodeType="withEffect">
                                  <p:stCondLst>
                                    <p:cond delay="0"/>
                                  </p:stCondLst>
                                  <p:childTnLst>
                                    <p:set>
                                      <p:cBhvr rctx="PPT">
                                        <p:cTn id="15" dur="indefinite"/>
                                        <p:tgtEl>
                                          <p:spTgt spid="78"/>
                                        </p:tgtEl>
                                        <p:attrNameLst>
                                          <p:attrName>style.opacity</p:attrName>
                                        </p:attrNameLst>
                                      </p:cBhvr>
                                      <p:to>
                                        <p:strVal val="0.5"/>
                                      </p:to>
                                    </p:set>
                                    <p:animEffect filter="image" prLst="opacity: 0.5">
                                      <p:cBhvr rctx="IE">
                                        <p:cTn id="16" dur="indefinite"/>
                                        <p:tgtEl>
                                          <p:spTgt spid="78"/>
                                        </p:tgtEl>
                                      </p:cBhvr>
                                    </p:animEffect>
                                  </p:childTnLst>
                                </p:cTn>
                              </p:par>
                              <p:par>
                                <p:cTn id="17" presetID="9" presetClass="emph" presetSubtype="0" grpId="0" nodeType="withEffect">
                                  <p:stCondLst>
                                    <p:cond delay="0"/>
                                  </p:stCondLst>
                                  <p:childTnLst>
                                    <p:set>
                                      <p:cBhvr rctx="PPT">
                                        <p:cTn id="18" dur="indefinite"/>
                                        <p:tgtEl>
                                          <p:spTgt spid="79"/>
                                        </p:tgtEl>
                                        <p:attrNameLst>
                                          <p:attrName>style.opacity</p:attrName>
                                        </p:attrNameLst>
                                      </p:cBhvr>
                                      <p:to>
                                        <p:strVal val="0.5"/>
                                      </p:to>
                                    </p:set>
                                    <p:animEffect filter="image" prLst="opacity: 0.5">
                                      <p:cBhvr rctx="IE">
                                        <p:cTn id="19" dur="indefinite"/>
                                        <p:tgtEl>
                                          <p:spTgt spid="79"/>
                                        </p:tgtEl>
                                      </p:cBhvr>
                                    </p:animEffect>
                                  </p:childTnLst>
                                </p:cTn>
                              </p:par>
                              <p:par>
                                <p:cTn id="20" presetID="9" presetClass="emph" presetSubtype="0" nodeType="withEffect">
                                  <p:stCondLst>
                                    <p:cond delay="0"/>
                                  </p:stCondLst>
                                  <p:childTnLst>
                                    <p:set>
                                      <p:cBhvr rctx="PPT">
                                        <p:cTn id="21" dur="indefinite"/>
                                        <p:tgtEl>
                                          <p:spTgt spid="81"/>
                                        </p:tgtEl>
                                        <p:attrNameLst>
                                          <p:attrName>style.opacity</p:attrName>
                                        </p:attrNameLst>
                                      </p:cBhvr>
                                      <p:to>
                                        <p:strVal val="0.5"/>
                                      </p:to>
                                    </p:set>
                                    <p:animEffect filter="image" prLst="opacity: 0.5">
                                      <p:cBhvr rctx="IE">
                                        <p:cTn id="22" dur="indefinite"/>
                                        <p:tgtEl>
                                          <p:spTgt spid="81"/>
                                        </p:tgtEl>
                                      </p:cBhvr>
                                    </p:animEffect>
                                  </p:childTnLst>
                                </p:cTn>
                              </p:par>
                              <p:par>
                                <p:cTn id="23" presetID="9" presetClass="emph" presetSubtype="0" nodeType="withEffect">
                                  <p:stCondLst>
                                    <p:cond delay="0"/>
                                  </p:stCondLst>
                                  <p:childTnLst>
                                    <p:set>
                                      <p:cBhvr rctx="PPT">
                                        <p:cTn id="24" dur="indefinite"/>
                                        <p:tgtEl>
                                          <p:spTgt spid="82"/>
                                        </p:tgtEl>
                                        <p:attrNameLst>
                                          <p:attrName>style.opacity</p:attrName>
                                        </p:attrNameLst>
                                      </p:cBhvr>
                                      <p:to>
                                        <p:strVal val="0.5"/>
                                      </p:to>
                                    </p:set>
                                    <p:animEffect filter="image" prLst="opacity: 0.5">
                                      <p:cBhvr rctx="IE">
                                        <p:cTn id="25" dur="indefinite"/>
                                        <p:tgtEl>
                                          <p:spTgt spid="82"/>
                                        </p:tgtEl>
                                      </p:cBhvr>
                                    </p:animEffect>
                                  </p:childTnLst>
                                </p:cTn>
                              </p:par>
                              <p:par>
                                <p:cTn id="26" presetID="9" presetClass="emph" presetSubtype="0" nodeType="withEffect">
                                  <p:stCondLst>
                                    <p:cond delay="0"/>
                                  </p:stCondLst>
                                  <p:childTnLst>
                                    <p:set>
                                      <p:cBhvr rctx="PPT">
                                        <p:cTn id="27" dur="indefinite"/>
                                        <p:tgtEl>
                                          <p:spTgt spid="84"/>
                                        </p:tgtEl>
                                        <p:attrNameLst>
                                          <p:attrName>style.opacity</p:attrName>
                                        </p:attrNameLst>
                                      </p:cBhvr>
                                      <p:to>
                                        <p:strVal val="0.5"/>
                                      </p:to>
                                    </p:set>
                                    <p:animEffect filter="image" prLst="opacity: 0.5">
                                      <p:cBhvr rctx="IE">
                                        <p:cTn id="28" dur="indefinite"/>
                                        <p:tgtEl>
                                          <p:spTgt spid="84"/>
                                        </p:tgtEl>
                                      </p:cBhvr>
                                    </p:animEffect>
                                  </p:childTnLst>
                                </p:cTn>
                              </p:par>
                              <p:par>
                                <p:cTn id="29" presetID="9" presetClass="emph" presetSubtype="0" nodeType="withEffect">
                                  <p:stCondLst>
                                    <p:cond delay="0"/>
                                  </p:stCondLst>
                                  <p:childTnLst>
                                    <p:set>
                                      <p:cBhvr rctx="PPT">
                                        <p:cTn id="30" dur="indefinite"/>
                                        <p:tgtEl>
                                          <p:spTgt spid="85"/>
                                        </p:tgtEl>
                                        <p:attrNameLst>
                                          <p:attrName>style.opacity</p:attrName>
                                        </p:attrNameLst>
                                      </p:cBhvr>
                                      <p:to>
                                        <p:strVal val="0.5"/>
                                      </p:to>
                                    </p:set>
                                    <p:animEffect filter="image" prLst="opacity: 0.5">
                                      <p:cBhvr rctx="IE">
                                        <p:cTn id="31" dur="indefinite"/>
                                        <p:tgtEl>
                                          <p:spTgt spid="85"/>
                                        </p:tgtEl>
                                      </p:cBhvr>
                                    </p:animEffect>
                                  </p:childTnLst>
                                </p:cTn>
                              </p:par>
                              <p:par>
                                <p:cTn id="32" presetID="9" presetClass="emph" presetSubtype="0" grpId="0" nodeType="withEffect">
                                  <p:stCondLst>
                                    <p:cond delay="0"/>
                                  </p:stCondLst>
                                  <p:childTnLst>
                                    <p:set>
                                      <p:cBhvr rctx="PPT">
                                        <p:cTn id="33" dur="indefinite"/>
                                        <p:tgtEl>
                                          <p:spTgt spid="86"/>
                                        </p:tgtEl>
                                        <p:attrNameLst>
                                          <p:attrName>style.opacity</p:attrName>
                                        </p:attrNameLst>
                                      </p:cBhvr>
                                      <p:to>
                                        <p:strVal val="0.5"/>
                                      </p:to>
                                    </p:set>
                                    <p:animEffect filter="image" prLst="opacity: 0.5">
                                      <p:cBhvr rctx="IE">
                                        <p:cTn id="34" dur="indefinite"/>
                                        <p:tgtEl>
                                          <p:spTgt spid="86"/>
                                        </p:tgtEl>
                                      </p:cBhvr>
                                    </p:animEffect>
                                  </p:childTnLst>
                                </p:cTn>
                              </p:par>
                              <p:par>
                                <p:cTn id="35" presetID="9" presetClass="emph" presetSubtype="0" nodeType="withEffect">
                                  <p:stCondLst>
                                    <p:cond delay="0"/>
                                  </p:stCondLst>
                                  <p:childTnLst>
                                    <p:set>
                                      <p:cBhvr rctx="PPT">
                                        <p:cTn id="36" dur="indefinite"/>
                                        <p:tgtEl>
                                          <p:spTgt spid="87"/>
                                        </p:tgtEl>
                                        <p:attrNameLst>
                                          <p:attrName>style.opacity</p:attrName>
                                        </p:attrNameLst>
                                      </p:cBhvr>
                                      <p:to>
                                        <p:strVal val="0.5"/>
                                      </p:to>
                                    </p:set>
                                    <p:animEffect filter="image" prLst="opacity: 0.5">
                                      <p:cBhvr rctx="IE">
                                        <p:cTn id="37" dur="indefinite"/>
                                        <p:tgtEl>
                                          <p:spTgt spid="87"/>
                                        </p:tgtEl>
                                      </p:cBhvr>
                                    </p:animEffect>
                                  </p:childTnLst>
                                </p:cTn>
                              </p:par>
                              <p:par>
                                <p:cTn id="38" presetID="9" presetClass="emph" presetSubtype="0" grpId="0" nodeType="withEffect">
                                  <p:stCondLst>
                                    <p:cond delay="0"/>
                                  </p:stCondLst>
                                  <p:childTnLst>
                                    <p:set>
                                      <p:cBhvr rctx="PPT">
                                        <p:cTn id="39" dur="indefinite"/>
                                        <p:tgtEl>
                                          <p:spTgt spid="88"/>
                                        </p:tgtEl>
                                        <p:attrNameLst>
                                          <p:attrName>style.opacity</p:attrName>
                                        </p:attrNameLst>
                                      </p:cBhvr>
                                      <p:to>
                                        <p:strVal val="0.5"/>
                                      </p:to>
                                    </p:set>
                                    <p:animEffect filter="image" prLst="opacity: 0.5">
                                      <p:cBhvr rctx="IE">
                                        <p:cTn id="40" dur="indefinite"/>
                                        <p:tgtEl>
                                          <p:spTgt spid="88"/>
                                        </p:tgtEl>
                                      </p:cBhvr>
                                    </p:animEffect>
                                  </p:childTnLst>
                                </p:cTn>
                              </p:par>
                              <p:par>
                                <p:cTn id="41" presetID="9" presetClass="emph" presetSubtype="0" grpId="0" nodeType="withEffect">
                                  <p:stCondLst>
                                    <p:cond delay="0"/>
                                  </p:stCondLst>
                                  <p:childTnLst>
                                    <p:set>
                                      <p:cBhvr rctx="PPT">
                                        <p:cTn id="42" dur="indefinite"/>
                                        <p:tgtEl>
                                          <p:spTgt spid="89"/>
                                        </p:tgtEl>
                                        <p:attrNameLst>
                                          <p:attrName>style.opacity</p:attrName>
                                        </p:attrNameLst>
                                      </p:cBhvr>
                                      <p:to>
                                        <p:strVal val="0.5"/>
                                      </p:to>
                                    </p:set>
                                    <p:animEffect filter="image" prLst="opacity: 0.5">
                                      <p:cBhvr rctx="IE">
                                        <p:cTn id="43" dur="indefinite"/>
                                        <p:tgtEl>
                                          <p:spTgt spid="89"/>
                                        </p:tgtEl>
                                      </p:cBhvr>
                                    </p:animEffect>
                                  </p:childTnLst>
                                </p:cTn>
                              </p:par>
                              <p:par>
                                <p:cTn id="44" presetID="9" presetClass="emph" presetSubtype="0" grpId="0" nodeType="withEffect">
                                  <p:stCondLst>
                                    <p:cond delay="0"/>
                                  </p:stCondLst>
                                  <p:childTnLst>
                                    <p:set>
                                      <p:cBhvr rctx="PPT">
                                        <p:cTn id="45" dur="indefinite"/>
                                        <p:tgtEl>
                                          <p:spTgt spid="90"/>
                                        </p:tgtEl>
                                        <p:attrNameLst>
                                          <p:attrName>style.opacity</p:attrName>
                                        </p:attrNameLst>
                                      </p:cBhvr>
                                      <p:to>
                                        <p:strVal val="0.5"/>
                                      </p:to>
                                    </p:set>
                                    <p:animEffect filter="image" prLst="opacity: 0.5">
                                      <p:cBhvr rctx="IE">
                                        <p:cTn id="46" dur="indefinite"/>
                                        <p:tgtEl>
                                          <p:spTgt spid="90"/>
                                        </p:tgtEl>
                                      </p:cBhvr>
                                    </p:animEffect>
                                  </p:childTnLst>
                                </p:cTn>
                              </p:par>
                              <p:par>
                                <p:cTn id="47" presetID="9" presetClass="emph" presetSubtype="0" nodeType="withEffect">
                                  <p:stCondLst>
                                    <p:cond delay="0"/>
                                  </p:stCondLst>
                                  <p:childTnLst>
                                    <p:set>
                                      <p:cBhvr rctx="PPT">
                                        <p:cTn id="48" dur="indefinite"/>
                                        <p:tgtEl>
                                          <p:spTgt spid="91"/>
                                        </p:tgtEl>
                                        <p:attrNameLst>
                                          <p:attrName>style.opacity</p:attrName>
                                        </p:attrNameLst>
                                      </p:cBhvr>
                                      <p:to>
                                        <p:strVal val="0.5"/>
                                      </p:to>
                                    </p:set>
                                    <p:animEffect filter="image" prLst="opacity: 0.5">
                                      <p:cBhvr rctx="IE">
                                        <p:cTn id="49" dur="indefinite"/>
                                        <p:tgtEl>
                                          <p:spTgt spid="91"/>
                                        </p:tgtEl>
                                      </p:cBhvr>
                                    </p:animEffect>
                                  </p:childTnLst>
                                </p:cTn>
                              </p:par>
                              <p:par>
                                <p:cTn id="50" presetID="9" presetClass="emph" presetSubtype="0" grpId="0" nodeType="withEffect">
                                  <p:stCondLst>
                                    <p:cond delay="0"/>
                                  </p:stCondLst>
                                  <p:childTnLst>
                                    <p:set>
                                      <p:cBhvr rctx="PPT">
                                        <p:cTn id="51" dur="indefinite"/>
                                        <p:tgtEl>
                                          <p:spTgt spid="92"/>
                                        </p:tgtEl>
                                        <p:attrNameLst>
                                          <p:attrName>style.opacity</p:attrName>
                                        </p:attrNameLst>
                                      </p:cBhvr>
                                      <p:to>
                                        <p:strVal val="0.5"/>
                                      </p:to>
                                    </p:set>
                                    <p:animEffect filter="image" prLst="opacity: 0.5">
                                      <p:cBhvr rctx="IE">
                                        <p:cTn id="52" dur="indefinite"/>
                                        <p:tgtEl>
                                          <p:spTgt spid="92"/>
                                        </p:tgtEl>
                                      </p:cBhvr>
                                    </p:animEffect>
                                  </p:childTnLst>
                                </p:cTn>
                              </p:par>
                              <p:par>
                                <p:cTn id="53" presetID="9" presetClass="emph" presetSubtype="0" grpId="0" nodeType="withEffect">
                                  <p:stCondLst>
                                    <p:cond delay="0"/>
                                  </p:stCondLst>
                                  <p:childTnLst>
                                    <p:set>
                                      <p:cBhvr rctx="PPT">
                                        <p:cTn id="54" dur="indefinite"/>
                                        <p:tgtEl>
                                          <p:spTgt spid="93"/>
                                        </p:tgtEl>
                                        <p:attrNameLst>
                                          <p:attrName>style.opacity</p:attrName>
                                        </p:attrNameLst>
                                      </p:cBhvr>
                                      <p:to>
                                        <p:strVal val="0.5"/>
                                      </p:to>
                                    </p:set>
                                    <p:animEffect filter="image" prLst="opacity: 0.5">
                                      <p:cBhvr rctx="IE">
                                        <p:cTn id="55" dur="indefinite"/>
                                        <p:tgtEl>
                                          <p:spTgt spid="93"/>
                                        </p:tgtEl>
                                      </p:cBhvr>
                                    </p:animEffect>
                                  </p:childTnLst>
                                </p:cTn>
                              </p:par>
                              <p:par>
                                <p:cTn id="56" presetID="9" presetClass="emph" presetSubtype="0" grpId="0" nodeType="withEffect">
                                  <p:stCondLst>
                                    <p:cond delay="0"/>
                                  </p:stCondLst>
                                  <p:childTnLst>
                                    <p:set>
                                      <p:cBhvr rctx="PPT">
                                        <p:cTn id="57" dur="indefinite"/>
                                        <p:tgtEl>
                                          <p:spTgt spid="94"/>
                                        </p:tgtEl>
                                        <p:attrNameLst>
                                          <p:attrName>style.opacity</p:attrName>
                                        </p:attrNameLst>
                                      </p:cBhvr>
                                      <p:to>
                                        <p:strVal val="0.5"/>
                                      </p:to>
                                    </p:set>
                                    <p:animEffect filter="image" prLst="opacity: 0.5">
                                      <p:cBhvr rctx="IE">
                                        <p:cTn id="58" dur="indefinite"/>
                                        <p:tgtEl>
                                          <p:spTgt spid="94"/>
                                        </p:tgtEl>
                                      </p:cBhvr>
                                    </p:animEffect>
                                  </p:childTnLst>
                                </p:cTn>
                              </p:par>
                              <p:par>
                                <p:cTn id="59" presetID="9" presetClass="emph" presetSubtype="0" grpId="0" nodeType="withEffect">
                                  <p:stCondLst>
                                    <p:cond delay="0"/>
                                  </p:stCondLst>
                                  <p:childTnLst>
                                    <p:set>
                                      <p:cBhvr rctx="PPT">
                                        <p:cTn id="60" dur="indefinite"/>
                                        <p:tgtEl>
                                          <p:spTgt spid="95"/>
                                        </p:tgtEl>
                                        <p:attrNameLst>
                                          <p:attrName>style.opacity</p:attrName>
                                        </p:attrNameLst>
                                      </p:cBhvr>
                                      <p:to>
                                        <p:strVal val="0.5"/>
                                      </p:to>
                                    </p:set>
                                    <p:animEffect filter="image" prLst="opacity: 0.5">
                                      <p:cBhvr rctx="IE">
                                        <p:cTn id="61" dur="indefinite"/>
                                        <p:tgtEl>
                                          <p:spTgt spid="95"/>
                                        </p:tgtEl>
                                      </p:cBhvr>
                                    </p:animEffect>
                                  </p:childTnLst>
                                </p:cTn>
                              </p:par>
                              <p:par>
                                <p:cTn id="62" presetID="9" presetClass="emph" presetSubtype="0" grpId="0" nodeType="withEffect">
                                  <p:stCondLst>
                                    <p:cond delay="0"/>
                                  </p:stCondLst>
                                  <p:childTnLst>
                                    <p:set>
                                      <p:cBhvr rctx="PPT">
                                        <p:cTn id="63" dur="indefinite"/>
                                        <p:tgtEl>
                                          <p:spTgt spid="96"/>
                                        </p:tgtEl>
                                        <p:attrNameLst>
                                          <p:attrName>style.opacity</p:attrName>
                                        </p:attrNameLst>
                                      </p:cBhvr>
                                      <p:to>
                                        <p:strVal val="0.5"/>
                                      </p:to>
                                    </p:set>
                                    <p:animEffect filter="image" prLst="opacity: 0.5">
                                      <p:cBhvr rctx="IE">
                                        <p:cTn id="64" dur="indefinite"/>
                                        <p:tgtEl>
                                          <p:spTgt spid="96"/>
                                        </p:tgtEl>
                                      </p:cBhvr>
                                    </p:animEffect>
                                  </p:childTnLst>
                                </p:cTn>
                              </p:par>
                              <p:par>
                                <p:cTn id="65" presetID="9" presetClass="emph" presetSubtype="0" grpId="0" nodeType="withEffect">
                                  <p:stCondLst>
                                    <p:cond delay="0"/>
                                  </p:stCondLst>
                                  <p:childTnLst>
                                    <p:set>
                                      <p:cBhvr rctx="PPT">
                                        <p:cTn id="66" dur="indefinite"/>
                                        <p:tgtEl>
                                          <p:spTgt spid="97"/>
                                        </p:tgtEl>
                                        <p:attrNameLst>
                                          <p:attrName>style.opacity</p:attrName>
                                        </p:attrNameLst>
                                      </p:cBhvr>
                                      <p:to>
                                        <p:strVal val="0.5"/>
                                      </p:to>
                                    </p:set>
                                    <p:animEffect filter="image" prLst="opacity: 0.5">
                                      <p:cBhvr rctx="IE">
                                        <p:cTn id="67" dur="indefinite"/>
                                        <p:tgtEl>
                                          <p:spTgt spid="97"/>
                                        </p:tgtEl>
                                      </p:cBhvr>
                                    </p:animEffect>
                                  </p:childTnLst>
                                </p:cTn>
                              </p:par>
                              <p:par>
                                <p:cTn id="68" presetID="9" presetClass="emph" presetSubtype="0" grpId="0" nodeType="withEffect">
                                  <p:stCondLst>
                                    <p:cond delay="0"/>
                                  </p:stCondLst>
                                  <p:childTnLst>
                                    <p:set>
                                      <p:cBhvr rctx="PPT">
                                        <p:cTn id="69" dur="indefinite"/>
                                        <p:tgtEl>
                                          <p:spTgt spid="98"/>
                                        </p:tgtEl>
                                        <p:attrNameLst>
                                          <p:attrName>style.opacity</p:attrName>
                                        </p:attrNameLst>
                                      </p:cBhvr>
                                      <p:to>
                                        <p:strVal val="0.5"/>
                                      </p:to>
                                    </p:set>
                                    <p:animEffect filter="image" prLst="opacity: 0.5">
                                      <p:cBhvr rctx="IE">
                                        <p:cTn id="70" dur="indefinite"/>
                                        <p:tgtEl>
                                          <p:spTgt spid="98"/>
                                        </p:tgtEl>
                                      </p:cBhvr>
                                    </p:animEffect>
                                  </p:childTnLst>
                                </p:cTn>
                              </p:par>
                              <p:par>
                                <p:cTn id="71" presetID="9" presetClass="emph" presetSubtype="0" grpId="0" nodeType="withEffect">
                                  <p:stCondLst>
                                    <p:cond delay="0"/>
                                  </p:stCondLst>
                                  <p:childTnLst>
                                    <p:set>
                                      <p:cBhvr rctx="PPT">
                                        <p:cTn id="72" dur="indefinite"/>
                                        <p:tgtEl>
                                          <p:spTgt spid="99"/>
                                        </p:tgtEl>
                                        <p:attrNameLst>
                                          <p:attrName>style.opacity</p:attrName>
                                        </p:attrNameLst>
                                      </p:cBhvr>
                                      <p:to>
                                        <p:strVal val="0.5"/>
                                      </p:to>
                                    </p:set>
                                    <p:animEffect filter="image" prLst="opacity: 0.5">
                                      <p:cBhvr rctx="IE">
                                        <p:cTn id="73" dur="indefinite"/>
                                        <p:tgtEl>
                                          <p:spTgt spid="99"/>
                                        </p:tgtEl>
                                      </p:cBhvr>
                                    </p:animEffect>
                                  </p:childTnLst>
                                </p:cTn>
                              </p:par>
                              <p:par>
                                <p:cTn id="74" presetID="9" presetClass="emph" presetSubtype="0" grpId="0" nodeType="withEffect">
                                  <p:stCondLst>
                                    <p:cond delay="0"/>
                                  </p:stCondLst>
                                  <p:childTnLst>
                                    <p:set>
                                      <p:cBhvr rctx="PPT">
                                        <p:cTn id="75" dur="indefinite"/>
                                        <p:tgtEl>
                                          <p:spTgt spid="100"/>
                                        </p:tgtEl>
                                        <p:attrNameLst>
                                          <p:attrName>style.opacity</p:attrName>
                                        </p:attrNameLst>
                                      </p:cBhvr>
                                      <p:to>
                                        <p:strVal val="0.5"/>
                                      </p:to>
                                    </p:set>
                                    <p:animEffect filter="image" prLst="opacity: 0.5">
                                      <p:cBhvr rctx="IE">
                                        <p:cTn id="76" dur="indefinite"/>
                                        <p:tgtEl>
                                          <p:spTgt spid="100"/>
                                        </p:tgtEl>
                                      </p:cBhvr>
                                    </p:animEffect>
                                  </p:childTnLst>
                                </p:cTn>
                              </p:par>
                              <p:par>
                                <p:cTn id="77" presetID="9" presetClass="emph" presetSubtype="0" nodeType="withEffect">
                                  <p:stCondLst>
                                    <p:cond delay="0"/>
                                  </p:stCondLst>
                                  <p:childTnLst>
                                    <p:set>
                                      <p:cBhvr rctx="PPT">
                                        <p:cTn id="78" dur="indefinite"/>
                                        <p:tgtEl>
                                          <p:spTgt spid="101"/>
                                        </p:tgtEl>
                                        <p:attrNameLst>
                                          <p:attrName>style.opacity</p:attrName>
                                        </p:attrNameLst>
                                      </p:cBhvr>
                                      <p:to>
                                        <p:strVal val="0.5"/>
                                      </p:to>
                                    </p:set>
                                    <p:animEffect filter="image" prLst="opacity: 0.5">
                                      <p:cBhvr rctx="IE">
                                        <p:cTn id="79" dur="indefinite"/>
                                        <p:tgtEl>
                                          <p:spTgt spid="101"/>
                                        </p:tgtEl>
                                      </p:cBhvr>
                                    </p:animEffect>
                                  </p:childTnLst>
                                </p:cTn>
                              </p:par>
                              <p:par>
                                <p:cTn id="80" presetID="9" presetClass="emph" presetSubtype="0" nodeType="withEffect">
                                  <p:stCondLst>
                                    <p:cond delay="0"/>
                                  </p:stCondLst>
                                  <p:childTnLst>
                                    <p:set>
                                      <p:cBhvr rctx="PPT">
                                        <p:cTn id="81" dur="indefinite"/>
                                        <p:tgtEl>
                                          <p:spTgt spid="102"/>
                                        </p:tgtEl>
                                        <p:attrNameLst>
                                          <p:attrName>style.opacity</p:attrName>
                                        </p:attrNameLst>
                                      </p:cBhvr>
                                      <p:to>
                                        <p:strVal val="0.5"/>
                                      </p:to>
                                    </p:set>
                                    <p:animEffect filter="image" prLst="opacity: 0.5">
                                      <p:cBhvr rctx="IE">
                                        <p:cTn id="82" dur="indefinite"/>
                                        <p:tgtEl>
                                          <p:spTgt spid="102"/>
                                        </p:tgtEl>
                                      </p:cBhvr>
                                    </p:animEffect>
                                  </p:childTnLst>
                                </p:cTn>
                              </p:par>
                              <p:par>
                                <p:cTn id="83" presetID="9" presetClass="emph" presetSubtype="0" grpId="0" nodeType="withEffect">
                                  <p:stCondLst>
                                    <p:cond delay="0"/>
                                  </p:stCondLst>
                                  <p:childTnLst>
                                    <p:set>
                                      <p:cBhvr rctx="PPT">
                                        <p:cTn id="84" dur="indefinite"/>
                                        <p:tgtEl>
                                          <p:spTgt spid="104"/>
                                        </p:tgtEl>
                                        <p:attrNameLst>
                                          <p:attrName>style.opacity</p:attrName>
                                        </p:attrNameLst>
                                      </p:cBhvr>
                                      <p:to>
                                        <p:strVal val="0.5"/>
                                      </p:to>
                                    </p:set>
                                    <p:animEffect filter="image" prLst="opacity: 0.5">
                                      <p:cBhvr rctx="IE">
                                        <p:cTn id="85" dur="indefinite"/>
                                        <p:tgtEl>
                                          <p:spTgt spid="104"/>
                                        </p:tgtEl>
                                      </p:cBhvr>
                                    </p:animEffect>
                                  </p:childTnLst>
                                </p:cTn>
                              </p:par>
                              <p:par>
                                <p:cTn id="86" presetID="9" presetClass="emph" presetSubtype="0" grpId="0" nodeType="withEffect">
                                  <p:stCondLst>
                                    <p:cond delay="0"/>
                                  </p:stCondLst>
                                  <p:childTnLst>
                                    <p:set>
                                      <p:cBhvr rctx="PPT">
                                        <p:cTn id="87" dur="indefinite"/>
                                        <p:tgtEl>
                                          <p:spTgt spid="105"/>
                                        </p:tgtEl>
                                        <p:attrNameLst>
                                          <p:attrName>style.opacity</p:attrName>
                                        </p:attrNameLst>
                                      </p:cBhvr>
                                      <p:to>
                                        <p:strVal val="0.5"/>
                                      </p:to>
                                    </p:set>
                                    <p:animEffect filter="image" prLst="opacity: 0.5">
                                      <p:cBhvr rctx="IE">
                                        <p:cTn id="88" dur="indefinite"/>
                                        <p:tgtEl>
                                          <p:spTgt spid="105"/>
                                        </p:tgtEl>
                                      </p:cBhvr>
                                    </p:animEffect>
                                  </p:childTnLst>
                                </p:cTn>
                              </p:par>
                              <p:par>
                                <p:cTn id="89" presetID="9" presetClass="emph" presetSubtype="0" grpId="0" nodeType="withEffect">
                                  <p:stCondLst>
                                    <p:cond delay="0"/>
                                  </p:stCondLst>
                                  <p:childTnLst>
                                    <p:set>
                                      <p:cBhvr rctx="PPT">
                                        <p:cTn id="90" dur="indefinite"/>
                                        <p:tgtEl>
                                          <p:spTgt spid="106"/>
                                        </p:tgtEl>
                                        <p:attrNameLst>
                                          <p:attrName>style.opacity</p:attrName>
                                        </p:attrNameLst>
                                      </p:cBhvr>
                                      <p:to>
                                        <p:strVal val="0.5"/>
                                      </p:to>
                                    </p:set>
                                    <p:animEffect filter="image" prLst="opacity: 0.5">
                                      <p:cBhvr rctx="IE">
                                        <p:cTn id="91" dur="indefinite"/>
                                        <p:tgtEl>
                                          <p:spTgt spid="106"/>
                                        </p:tgtEl>
                                      </p:cBhvr>
                                    </p:animEffect>
                                  </p:childTnLst>
                                </p:cTn>
                              </p:par>
                              <p:par>
                                <p:cTn id="92" presetID="9" presetClass="emph" presetSubtype="0" nodeType="withEffect">
                                  <p:stCondLst>
                                    <p:cond delay="0"/>
                                  </p:stCondLst>
                                  <p:childTnLst>
                                    <p:set>
                                      <p:cBhvr rctx="PPT">
                                        <p:cTn id="93" dur="indefinite"/>
                                        <p:tgtEl>
                                          <p:spTgt spid="110"/>
                                        </p:tgtEl>
                                        <p:attrNameLst>
                                          <p:attrName>style.opacity</p:attrName>
                                        </p:attrNameLst>
                                      </p:cBhvr>
                                      <p:to>
                                        <p:strVal val="0.5"/>
                                      </p:to>
                                    </p:set>
                                    <p:animEffect filter="image" prLst="opacity: 0.5">
                                      <p:cBhvr rctx="IE">
                                        <p:cTn id="94" dur="indefinite"/>
                                        <p:tgtEl>
                                          <p:spTgt spid="110"/>
                                        </p:tgtEl>
                                      </p:cBhvr>
                                    </p:animEffect>
                                  </p:childTnLst>
                                </p:cTn>
                              </p:par>
                              <p:par>
                                <p:cTn id="95" presetID="9" presetClass="emph" presetSubtype="0" nodeType="withEffect">
                                  <p:stCondLst>
                                    <p:cond delay="0"/>
                                  </p:stCondLst>
                                  <p:childTnLst>
                                    <p:set>
                                      <p:cBhvr rctx="PPT">
                                        <p:cTn id="96" dur="indefinite"/>
                                        <p:tgtEl>
                                          <p:spTgt spid="113"/>
                                        </p:tgtEl>
                                        <p:attrNameLst>
                                          <p:attrName>style.opacity</p:attrName>
                                        </p:attrNameLst>
                                      </p:cBhvr>
                                      <p:to>
                                        <p:strVal val="0.5"/>
                                      </p:to>
                                    </p:set>
                                    <p:animEffect filter="image" prLst="opacity: 0.5">
                                      <p:cBhvr rctx="IE">
                                        <p:cTn id="97" dur="indefinite"/>
                                        <p:tgtEl>
                                          <p:spTgt spid="113"/>
                                        </p:tgtEl>
                                      </p:cBhvr>
                                    </p:animEffect>
                                  </p:childTnLst>
                                </p:cTn>
                              </p:par>
                              <p:par>
                                <p:cTn id="98" presetID="9" presetClass="emph" presetSubtype="0" nodeType="withEffect">
                                  <p:stCondLst>
                                    <p:cond delay="0"/>
                                  </p:stCondLst>
                                  <p:childTnLst>
                                    <p:set>
                                      <p:cBhvr rctx="PPT">
                                        <p:cTn id="99" dur="indefinite"/>
                                        <p:tgtEl>
                                          <p:spTgt spid="116"/>
                                        </p:tgtEl>
                                        <p:attrNameLst>
                                          <p:attrName>style.opacity</p:attrName>
                                        </p:attrNameLst>
                                      </p:cBhvr>
                                      <p:to>
                                        <p:strVal val="0.5"/>
                                      </p:to>
                                    </p:set>
                                    <p:animEffect filter="image" prLst="opacity: 0.5">
                                      <p:cBhvr rctx="IE">
                                        <p:cTn id="100" dur="indefinite"/>
                                        <p:tgtEl>
                                          <p:spTgt spid="116"/>
                                        </p:tgtEl>
                                      </p:cBhvr>
                                    </p:animEffect>
                                  </p:childTnLst>
                                </p:cTn>
                              </p:par>
                              <p:par>
                                <p:cTn id="101" presetID="9" presetClass="emph" presetSubtype="0" nodeType="withEffect">
                                  <p:stCondLst>
                                    <p:cond delay="0"/>
                                  </p:stCondLst>
                                  <p:childTnLst>
                                    <p:set>
                                      <p:cBhvr rctx="PPT">
                                        <p:cTn id="102" dur="indefinite"/>
                                        <p:tgtEl>
                                          <p:spTgt spid="121"/>
                                        </p:tgtEl>
                                        <p:attrNameLst>
                                          <p:attrName>style.opacity</p:attrName>
                                        </p:attrNameLst>
                                      </p:cBhvr>
                                      <p:to>
                                        <p:strVal val="0.5"/>
                                      </p:to>
                                    </p:set>
                                    <p:animEffect filter="image" prLst="opacity: 0.5">
                                      <p:cBhvr rctx="IE">
                                        <p:cTn id="103" dur="indefinite"/>
                                        <p:tgtEl>
                                          <p:spTgt spid="121"/>
                                        </p:tgtEl>
                                      </p:cBhvr>
                                    </p:animEffect>
                                  </p:childTnLst>
                                </p:cTn>
                              </p:par>
                              <p:par>
                                <p:cTn id="104" presetID="9" presetClass="emph" presetSubtype="0" nodeType="withEffect">
                                  <p:stCondLst>
                                    <p:cond delay="0"/>
                                  </p:stCondLst>
                                  <p:childTnLst>
                                    <p:set>
                                      <p:cBhvr rctx="PPT">
                                        <p:cTn id="105" dur="indefinite"/>
                                        <p:tgtEl>
                                          <p:spTgt spid="124"/>
                                        </p:tgtEl>
                                        <p:attrNameLst>
                                          <p:attrName>style.opacity</p:attrName>
                                        </p:attrNameLst>
                                      </p:cBhvr>
                                      <p:to>
                                        <p:strVal val="0.5"/>
                                      </p:to>
                                    </p:set>
                                    <p:animEffect filter="image" prLst="opacity: 0.5">
                                      <p:cBhvr rctx="IE">
                                        <p:cTn id="106" dur="indefinite"/>
                                        <p:tgtEl>
                                          <p:spTgt spid="124"/>
                                        </p:tgtEl>
                                      </p:cBhvr>
                                    </p:animEffect>
                                  </p:childTnLst>
                                </p:cTn>
                              </p:par>
                              <p:par>
                                <p:cTn id="107" presetID="9" presetClass="emph" presetSubtype="0" nodeType="withEffect">
                                  <p:stCondLst>
                                    <p:cond delay="0"/>
                                  </p:stCondLst>
                                  <p:childTnLst>
                                    <p:set>
                                      <p:cBhvr rctx="PPT">
                                        <p:cTn id="108" dur="indefinite"/>
                                        <p:tgtEl>
                                          <p:spTgt spid="128"/>
                                        </p:tgtEl>
                                        <p:attrNameLst>
                                          <p:attrName>style.opacity</p:attrName>
                                        </p:attrNameLst>
                                      </p:cBhvr>
                                      <p:to>
                                        <p:strVal val="0.5"/>
                                      </p:to>
                                    </p:set>
                                    <p:animEffect filter="image" prLst="opacity: 0.5">
                                      <p:cBhvr rctx="IE">
                                        <p:cTn id="109" dur="indefinite"/>
                                        <p:tgtEl>
                                          <p:spTgt spid="128"/>
                                        </p:tgtEl>
                                      </p:cBhvr>
                                    </p:animEffect>
                                  </p:childTnLst>
                                </p:cTn>
                              </p:par>
                              <p:par>
                                <p:cTn id="110" presetID="9" presetClass="emph" presetSubtype="0" nodeType="withEffect">
                                  <p:stCondLst>
                                    <p:cond delay="0"/>
                                  </p:stCondLst>
                                  <p:childTnLst>
                                    <p:set>
                                      <p:cBhvr rctx="PPT">
                                        <p:cTn id="111" dur="indefinite"/>
                                        <p:tgtEl>
                                          <p:spTgt spid="133"/>
                                        </p:tgtEl>
                                        <p:attrNameLst>
                                          <p:attrName>style.opacity</p:attrName>
                                        </p:attrNameLst>
                                      </p:cBhvr>
                                      <p:to>
                                        <p:strVal val="0.5"/>
                                      </p:to>
                                    </p:set>
                                    <p:animEffect filter="image" prLst="opacity: 0.5">
                                      <p:cBhvr rctx="IE">
                                        <p:cTn id="112" dur="indefinite"/>
                                        <p:tgtEl>
                                          <p:spTgt spid="133"/>
                                        </p:tgtEl>
                                      </p:cBhvr>
                                    </p:animEffect>
                                  </p:childTnLst>
                                </p:cTn>
                              </p:par>
                              <p:par>
                                <p:cTn id="113" presetID="9" presetClass="emph" presetSubtype="0" nodeType="withEffect">
                                  <p:stCondLst>
                                    <p:cond delay="0"/>
                                  </p:stCondLst>
                                  <p:childTnLst>
                                    <p:set>
                                      <p:cBhvr rctx="PPT">
                                        <p:cTn id="114" dur="indefinite"/>
                                        <p:tgtEl>
                                          <p:spTgt spid="136"/>
                                        </p:tgtEl>
                                        <p:attrNameLst>
                                          <p:attrName>style.opacity</p:attrName>
                                        </p:attrNameLst>
                                      </p:cBhvr>
                                      <p:to>
                                        <p:strVal val="0.5"/>
                                      </p:to>
                                    </p:set>
                                    <p:animEffect filter="image" prLst="opacity: 0.5">
                                      <p:cBhvr rctx="IE">
                                        <p:cTn id="115" dur="indefinite"/>
                                        <p:tgtEl>
                                          <p:spTgt spid="136"/>
                                        </p:tgtEl>
                                      </p:cBhvr>
                                    </p:animEffect>
                                  </p:childTnLst>
                                </p:cTn>
                              </p:par>
                              <p:par>
                                <p:cTn id="116" presetID="9" presetClass="emph" presetSubtype="0" grpId="0" nodeType="withEffect">
                                  <p:stCondLst>
                                    <p:cond delay="0"/>
                                  </p:stCondLst>
                                  <p:childTnLst>
                                    <p:set>
                                      <p:cBhvr rctx="PPT">
                                        <p:cTn id="117" dur="indefinite"/>
                                        <p:tgtEl>
                                          <p:spTgt spid="140"/>
                                        </p:tgtEl>
                                        <p:attrNameLst>
                                          <p:attrName>style.opacity</p:attrName>
                                        </p:attrNameLst>
                                      </p:cBhvr>
                                      <p:to>
                                        <p:strVal val="0.5"/>
                                      </p:to>
                                    </p:set>
                                    <p:animEffect filter="image" prLst="opacity: 0.5">
                                      <p:cBhvr rctx="IE">
                                        <p:cTn id="118" dur="indefinite"/>
                                        <p:tgtEl>
                                          <p:spTgt spid="140"/>
                                        </p:tgtEl>
                                      </p:cBhvr>
                                    </p:animEffect>
                                  </p:childTnLst>
                                </p:cTn>
                              </p:par>
                              <p:par>
                                <p:cTn id="119" presetID="9" presetClass="emph" presetSubtype="0" nodeType="withEffect">
                                  <p:stCondLst>
                                    <p:cond delay="0"/>
                                  </p:stCondLst>
                                  <p:childTnLst>
                                    <p:set>
                                      <p:cBhvr rctx="PPT">
                                        <p:cTn id="120" dur="indefinite"/>
                                        <p:tgtEl>
                                          <p:spTgt spid="142"/>
                                        </p:tgtEl>
                                        <p:attrNameLst>
                                          <p:attrName>style.opacity</p:attrName>
                                        </p:attrNameLst>
                                      </p:cBhvr>
                                      <p:to>
                                        <p:strVal val="0.5"/>
                                      </p:to>
                                    </p:set>
                                    <p:animEffect filter="image" prLst="opacity: 0.5">
                                      <p:cBhvr rctx="IE">
                                        <p:cTn id="121" dur="indefinite"/>
                                        <p:tgtEl>
                                          <p:spTgt spid="142"/>
                                        </p:tgtEl>
                                      </p:cBhvr>
                                    </p:animEffect>
                                  </p:childTnLst>
                                </p:cTn>
                              </p:par>
                              <p:par>
                                <p:cTn id="122" presetID="9" presetClass="emph" presetSubtype="0" nodeType="withEffect">
                                  <p:stCondLst>
                                    <p:cond delay="0"/>
                                  </p:stCondLst>
                                  <p:childTnLst>
                                    <p:set>
                                      <p:cBhvr rctx="PPT">
                                        <p:cTn id="123" dur="indefinite"/>
                                        <p:tgtEl>
                                          <p:spTgt spid="145"/>
                                        </p:tgtEl>
                                        <p:attrNameLst>
                                          <p:attrName>style.opacity</p:attrName>
                                        </p:attrNameLst>
                                      </p:cBhvr>
                                      <p:to>
                                        <p:strVal val="0.5"/>
                                      </p:to>
                                    </p:set>
                                    <p:animEffect filter="image" prLst="opacity: 0.5">
                                      <p:cBhvr rctx="IE">
                                        <p:cTn id="124" dur="indefinite"/>
                                        <p:tgtEl>
                                          <p:spTgt spid="145"/>
                                        </p:tgtEl>
                                      </p:cBhvr>
                                    </p:animEffect>
                                  </p:childTnLst>
                                </p:cTn>
                              </p:par>
                              <p:par>
                                <p:cTn id="125" presetID="9" presetClass="emph" presetSubtype="0" nodeType="withEffect">
                                  <p:stCondLst>
                                    <p:cond delay="0"/>
                                  </p:stCondLst>
                                  <p:childTnLst>
                                    <p:set>
                                      <p:cBhvr rctx="PPT">
                                        <p:cTn id="126" dur="indefinite"/>
                                        <p:tgtEl>
                                          <p:spTgt spid="148"/>
                                        </p:tgtEl>
                                        <p:attrNameLst>
                                          <p:attrName>style.opacity</p:attrName>
                                        </p:attrNameLst>
                                      </p:cBhvr>
                                      <p:to>
                                        <p:strVal val="0.5"/>
                                      </p:to>
                                    </p:set>
                                    <p:animEffect filter="image" prLst="opacity: 0.5">
                                      <p:cBhvr rctx="IE">
                                        <p:cTn id="127" dur="indefinite"/>
                                        <p:tgtEl>
                                          <p:spTgt spid="148"/>
                                        </p:tgtEl>
                                      </p:cBhvr>
                                    </p:animEffect>
                                  </p:childTnLst>
                                </p:cTn>
                              </p:par>
                              <p:par>
                                <p:cTn id="128" presetID="9" presetClass="emph" presetSubtype="0" nodeType="withEffect">
                                  <p:stCondLst>
                                    <p:cond delay="0"/>
                                  </p:stCondLst>
                                  <p:childTnLst>
                                    <p:set>
                                      <p:cBhvr rctx="PPT">
                                        <p:cTn id="129" dur="indefinite"/>
                                        <p:tgtEl>
                                          <p:spTgt spid="151"/>
                                        </p:tgtEl>
                                        <p:attrNameLst>
                                          <p:attrName>style.opacity</p:attrName>
                                        </p:attrNameLst>
                                      </p:cBhvr>
                                      <p:to>
                                        <p:strVal val="0.5"/>
                                      </p:to>
                                    </p:set>
                                    <p:animEffect filter="image" prLst="opacity: 0.5">
                                      <p:cBhvr rctx="IE">
                                        <p:cTn id="130" dur="indefinite"/>
                                        <p:tgtEl>
                                          <p:spTgt spid="151"/>
                                        </p:tgtEl>
                                      </p:cBhvr>
                                    </p:animEffect>
                                  </p:childTnLst>
                                </p:cTn>
                              </p:par>
                              <p:par>
                                <p:cTn id="131" presetID="9" presetClass="emph" presetSubtype="0" grpId="0" nodeType="withEffect">
                                  <p:stCondLst>
                                    <p:cond delay="0"/>
                                  </p:stCondLst>
                                  <p:childTnLst>
                                    <p:set>
                                      <p:cBhvr rctx="PPT">
                                        <p:cTn id="132" dur="indefinite"/>
                                        <p:tgtEl>
                                          <p:spTgt spid="157"/>
                                        </p:tgtEl>
                                        <p:attrNameLst>
                                          <p:attrName>style.opacity</p:attrName>
                                        </p:attrNameLst>
                                      </p:cBhvr>
                                      <p:to>
                                        <p:strVal val="0.5"/>
                                      </p:to>
                                    </p:set>
                                    <p:animEffect filter="image" prLst="opacity: 0.5">
                                      <p:cBhvr rctx="IE">
                                        <p:cTn id="133" dur="indefinite"/>
                                        <p:tgtEl>
                                          <p:spTgt spid="157"/>
                                        </p:tgtEl>
                                      </p:cBhvr>
                                    </p:animEffect>
                                  </p:childTnLst>
                                </p:cTn>
                              </p:par>
                              <p:par>
                                <p:cTn id="134" presetID="9" presetClass="emph" presetSubtype="0" grpId="0" nodeType="withEffect">
                                  <p:stCondLst>
                                    <p:cond delay="0"/>
                                  </p:stCondLst>
                                  <p:childTnLst>
                                    <p:set>
                                      <p:cBhvr rctx="PPT">
                                        <p:cTn id="135" dur="indefinite"/>
                                        <p:tgtEl>
                                          <p:spTgt spid="158"/>
                                        </p:tgtEl>
                                        <p:attrNameLst>
                                          <p:attrName>style.opacity</p:attrName>
                                        </p:attrNameLst>
                                      </p:cBhvr>
                                      <p:to>
                                        <p:strVal val="0.5"/>
                                      </p:to>
                                    </p:set>
                                    <p:animEffect filter="image" prLst="opacity: 0.5">
                                      <p:cBhvr rctx="IE">
                                        <p:cTn id="136" dur="indefinite"/>
                                        <p:tgtEl>
                                          <p:spTgt spid="158"/>
                                        </p:tgtEl>
                                      </p:cBhvr>
                                    </p:animEffect>
                                  </p:childTnLst>
                                </p:cTn>
                              </p:par>
                              <p:par>
                                <p:cTn id="137" presetID="9" presetClass="emph" presetSubtype="0" nodeType="withEffect">
                                  <p:stCondLst>
                                    <p:cond delay="0"/>
                                  </p:stCondLst>
                                  <p:childTnLst>
                                    <p:set>
                                      <p:cBhvr rctx="PPT">
                                        <p:cTn id="138" dur="indefinite"/>
                                        <p:tgtEl>
                                          <p:spTgt spid="159"/>
                                        </p:tgtEl>
                                        <p:attrNameLst>
                                          <p:attrName>style.opacity</p:attrName>
                                        </p:attrNameLst>
                                      </p:cBhvr>
                                      <p:to>
                                        <p:strVal val="0.5"/>
                                      </p:to>
                                    </p:set>
                                    <p:animEffect filter="image" prLst="opacity: 0.5">
                                      <p:cBhvr rctx="IE">
                                        <p:cTn id="139" dur="indefinite"/>
                                        <p:tgtEl>
                                          <p:spTgt spid="159"/>
                                        </p:tgtEl>
                                      </p:cBhvr>
                                    </p:animEffect>
                                  </p:childTnLst>
                                </p:cTn>
                              </p:par>
                              <p:par>
                                <p:cTn id="140" presetID="9" presetClass="emph" presetSubtype="0" nodeType="withEffect">
                                  <p:stCondLst>
                                    <p:cond delay="0"/>
                                  </p:stCondLst>
                                  <p:childTnLst>
                                    <p:set>
                                      <p:cBhvr rctx="PPT">
                                        <p:cTn id="141" dur="indefinite"/>
                                        <p:tgtEl>
                                          <p:spTgt spid="162"/>
                                        </p:tgtEl>
                                        <p:attrNameLst>
                                          <p:attrName>style.opacity</p:attrName>
                                        </p:attrNameLst>
                                      </p:cBhvr>
                                      <p:to>
                                        <p:strVal val="0.5"/>
                                      </p:to>
                                    </p:set>
                                    <p:animEffect filter="image" prLst="opacity: 0.5">
                                      <p:cBhvr rctx="IE">
                                        <p:cTn id="142" dur="indefinite"/>
                                        <p:tgtEl>
                                          <p:spTgt spid="162"/>
                                        </p:tgtEl>
                                      </p:cBhvr>
                                    </p:animEffect>
                                  </p:childTnLst>
                                </p:cTn>
                              </p:par>
                              <p:par>
                                <p:cTn id="143" presetID="9" presetClass="emph" presetSubtype="0" nodeType="withEffect">
                                  <p:stCondLst>
                                    <p:cond delay="0"/>
                                  </p:stCondLst>
                                  <p:childTnLst>
                                    <p:set>
                                      <p:cBhvr rctx="PPT">
                                        <p:cTn id="144" dur="indefinite"/>
                                        <p:tgtEl>
                                          <p:spTgt spid="165"/>
                                        </p:tgtEl>
                                        <p:attrNameLst>
                                          <p:attrName>style.opacity</p:attrName>
                                        </p:attrNameLst>
                                      </p:cBhvr>
                                      <p:to>
                                        <p:strVal val="0.5"/>
                                      </p:to>
                                    </p:set>
                                    <p:animEffect filter="image" prLst="opacity: 0.5">
                                      <p:cBhvr rctx="IE">
                                        <p:cTn id="145" dur="indefinite"/>
                                        <p:tgtEl>
                                          <p:spTgt spid="165"/>
                                        </p:tgtEl>
                                      </p:cBhvr>
                                    </p:animEffect>
                                  </p:childTnLst>
                                </p:cTn>
                              </p:par>
                              <p:par>
                                <p:cTn id="146" presetID="9" presetClass="emph" presetSubtype="0" grpId="0" nodeType="withEffect">
                                  <p:stCondLst>
                                    <p:cond delay="0"/>
                                  </p:stCondLst>
                                  <p:childTnLst>
                                    <p:set>
                                      <p:cBhvr rctx="PPT">
                                        <p:cTn id="147" dur="indefinite"/>
                                        <p:tgtEl>
                                          <p:spTgt spid="168"/>
                                        </p:tgtEl>
                                        <p:attrNameLst>
                                          <p:attrName>style.opacity</p:attrName>
                                        </p:attrNameLst>
                                      </p:cBhvr>
                                      <p:to>
                                        <p:strVal val="0.5"/>
                                      </p:to>
                                    </p:set>
                                    <p:animEffect filter="image" prLst="opacity: 0.5">
                                      <p:cBhvr rctx="IE">
                                        <p:cTn id="148" dur="indefinite"/>
                                        <p:tgtEl>
                                          <p:spTgt spid="168"/>
                                        </p:tgtEl>
                                      </p:cBhvr>
                                    </p:animEffect>
                                  </p:childTnLst>
                                </p:cTn>
                              </p:par>
                              <p:par>
                                <p:cTn id="149" presetID="9" presetClass="emph" presetSubtype="0" nodeType="withEffect">
                                  <p:stCondLst>
                                    <p:cond delay="0"/>
                                  </p:stCondLst>
                                  <p:childTnLst>
                                    <p:set>
                                      <p:cBhvr rctx="PPT">
                                        <p:cTn id="150" dur="indefinite"/>
                                        <p:tgtEl>
                                          <p:spTgt spid="169"/>
                                        </p:tgtEl>
                                        <p:attrNameLst>
                                          <p:attrName>style.opacity</p:attrName>
                                        </p:attrNameLst>
                                      </p:cBhvr>
                                      <p:to>
                                        <p:strVal val="0.5"/>
                                      </p:to>
                                    </p:set>
                                    <p:animEffect filter="image" prLst="opacity: 0.5">
                                      <p:cBhvr rctx="IE">
                                        <p:cTn id="151" dur="indefinite"/>
                                        <p:tgtEl>
                                          <p:spTgt spid="169"/>
                                        </p:tgtEl>
                                      </p:cBhvr>
                                    </p:animEffect>
                                  </p:childTnLst>
                                </p:cTn>
                              </p:par>
                              <p:par>
                                <p:cTn id="152" presetID="9" presetClass="emph" presetSubtype="0" nodeType="withEffect">
                                  <p:stCondLst>
                                    <p:cond delay="0"/>
                                  </p:stCondLst>
                                  <p:childTnLst>
                                    <p:set>
                                      <p:cBhvr rctx="PPT">
                                        <p:cTn id="153" dur="indefinite"/>
                                        <p:tgtEl>
                                          <p:spTgt spid="172"/>
                                        </p:tgtEl>
                                        <p:attrNameLst>
                                          <p:attrName>style.opacity</p:attrName>
                                        </p:attrNameLst>
                                      </p:cBhvr>
                                      <p:to>
                                        <p:strVal val="0.5"/>
                                      </p:to>
                                    </p:set>
                                    <p:animEffect filter="image" prLst="opacity: 0.5">
                                      <p:cBhvr rctx="IE">
                                        <p:cTn id="154" dur="indefinite"/>
                                        <p:tgtEl>
                                          <p:spTgt spid="172"/>
                                        </p:tgtEl>
                                      </p:cBhvr>
                                    </p:animEffect>
                                  </p:childTnLst>
                                </p:cTn>
                              </p:par>
                              <p:par>
                                <p:cTn id="155" presetID="9" presetClass="emph" presetSubtype="0" nodeType="withEffect">
                                  <p:stCondLst>
                                    <p:cond delay="0"/>
                                  </p:stCondLst>
                                  <p:childTnLst>
                                    <p:set>
                                      <p:cBhvr rctx="PPT">
                                        <p:cTn id="156" dur="indefinite"/>
                                        <p:tgtEl>
                                          <p:spTgt spid="176"/>
                                        </p:tgtEl>
                                        <p:attrNameLst>
                                          <p:attrName>style.opacity</p:attrName>
                                        </p:attrNameLst>
                                      </p:cBhvr>
                                      <p:to>
                                        <p:strVal val="0.5"/>
                                      </p:to>
                                    </p:set>
                                    <p:animEffect filter="image" prLst="opacity: 0.5">
                                      <p:cBhvr rctx="IE">
                                        <p:cTn id="157" dur="indefinite"/>
                                        <p:tgtEl>
                                          <p:spTgt spid="176"/>
                                        </p:tgtEl>
                                      </p:cBhvr>
                                    </p:animEffect>
                                  </p:childTnLst>
                                </p:cTn>
                              </p:par>
                              <p:par>
                                <p:cTn id="158" presetID="9" presetClass="emph" presetSubtype="0" grpId="0" nodeType="withEffect">
                                  <p:stCondLst>
                                    <p:cond delay="0"/>
                                  </p:stCondLst>
                                  <p:childTnLst>
                                    <p:set>
                                      <p:cBhvr rctx="PPT">
                                        <p:cTn id="159" dur="indefinite"/>
                                        <p:tgtEl>
                                          <p:spTgt spid="184"/>
                                        </p:tgtEl>
                                        <p:attrNameLst>
                                          <p:attrName>style.opacity</p:attrName>
                                        </p:attrNameLst>
                                      </p:cBhvr>
                                      <p:to>
                                        <p:strVal val="0.5"/>
                                      </p:to>
                                    </p:set>
                                    <p:animEffect filter="image" prLst="opacity: 0.5">
                                      <p:cBhvr rctx="IE">
                                        <p:cTn id="160" dur="indefinite"/>
                                        <p:tgtEl>
                                          <p:spTgt spid="184"/>
                                        </p:tgtEl>
                                      </p:cBhvr>
                                    </p:animEffect>
                                  </p:childTnLst>
                                </p:cTn>
                              </p:par>
                              <p:par>
                                <p:cTn id="161" presetID="9" presetClass="emph" presetSubtype="0" nodeType="withEffect">
                                  <p:stCondLst>
                                    <p:cond delay="0"/>
                                  </p:stCondLst>
                                  <p:childTnLst>
                                    <p:set>
                                      <p:cBhvr rctx="PPT">
                                        <p:cTn id="162" dur="indefinite"/>
                                        <p:tgtEl>
                                          <p:spTgt spid="185"/>
                                        </p:tgtEl>
                                        <p:attrNameLst>
                                          <p:attrName>style.opacity</p:attrName>
                                        </p:attrNameLst>
                                      </p:cBhvr>
                                      <p:to>
                                        <p:strVal val="0.5"/>
                                      </p:to>
                                    </p:set>
                                    <p:animEffect filter="image" prLst="opacity: 0.5">
                                      <p:cBhvr rctx="IE">
                                        <p:cTn id="163" dur="indefinite"/>
                                        <p:tgtEl>
                                          <p:spTgt spid="185"/>
                                        </p:tgtEl>
                                      </p:cBhvr>
                                    </p:animEffect>
                                  </p:childTnLst>
                                </p:cTn>
                              </p:par>
                              <p:par>
                                <p:cTn id="164" presetID="9" presetClass="emph" presetSubtype="0" grpId="0" nodeType="withEffect">
                                  <p:stCondLst>
                                    <p:cond delay="0"/>
                                  </p:stCondLst>
                                  <p:childTnLst>
                                    <p:set>
                                      <p:cBhvr rctx="PPT">
                                        <p:cTn id="165" dur="indefinite"/>
                                        <p:tgtEl>
                                          <p:spTgt spid="188"/>
                                        </p:tgtEl>
                                        <p:attrNameLst>
                                          <p:attrName>style.opacity</p:attrName>
                                        </p:attrNameLst>
                                      </p:cBhvr>
                                      <p:to>
                                        <p:strVal val="0.5"/>
                                      </p:to>
                                    </p:set>
                                    <p:animEffect filter="image" prLst="opacity: 0.5">
                                      <p:cBhvr rctx="IE">
                                        <p:cTn id="166" dur="indefinite"/>
                                        <p:tgtEl>
                                          <p:spTgt spid="188"/>
                                        </p:tgtEl>
                                      </p:cBhvr>
                                    </p:animEffect>
                                  </p:childTnLst>
                                </p:cTn>
                              </p:par>
                              <p:par>
                                <p:cTn id="167" presetID="9" presetClass="emph" presetSubtype="0" nodeType="withEffect">
                                  <p:stCondLst>
                                    <p:cond delay="0"/>
                                  </p:stCondLst>
                                  <p:childTnLst>
                                    <p:set>
                                      <p:cBhvr rctx="PPT">
                                        <p:cTn id="168" dur="indefinite"/>
                                        <p:tgtEl>
                                          <p:spTgt spid="189"/>
                                        </p:tgtEl>
                                        <p:attrNameLst>
                                          <p:attrName>style.opacity</p:attrName>
                                        </p:attrNameLst>
                                      </p:cBhvr>
                                      <p:to>
                                        <p:strVal val="0.5"/>
                                      </p:to>
                                    </p:set>
                                    <p:animEffect filter="image" prLst="opacity: 0.5">
                                      <p:cBhvr rctx="IE">
                                        <p:cTn id="169" dur="indefinite"/>
                                        <p:tgtEl>
                                          <p:spTgt spid="189"/>
                                        </p:tgtEl>
                                      </p:cBhvr>
                                    </p:animEffect>
                                  </p:childTnLst>
                                </p:cTn>
                              </p:par>
                              <p:par>
                                <p:cTn id="170" presetID="9" presetClass="emph" presetSubtype="0" nodeType="withEffect">
                                  <p:stCondLst>
                                    <p:cond delay="0"/>
                                  </p:stCondLst>
                                  <p:childTnLst>
                                    <p:set>
                                      <p:cBhvr rctx="PPT">
                                        <p:cTn id="171" dur="indefinite"/>
                                        <p:tgtEl>
                                          <p:spTgt spid="192"/>
                                        </p:tgtEl>
                                        <p:attrNameLst>
                                          <p:attrName>style.opacity</p:attrName>
                                        </p:attrNameLst>
                                      </p:cBhvr>
                                      <p:to>
                                        <p:strVal val="0.5"/>
                                      </p:to>
                                    </p:set>
                                    <p:animEffect filter="image" prLst="opacity: 0.5">
                                      <p:cBhvr rctx="IE">
                                        <p:cTn id="172" dur="indefinite"/>
                                        <p:tgtEl>
                                          <p:spTgt spid="192"/>
                                        </p:tgtEl>
                                      </p:cBhvr>
                                    </p:animEffect>
                                  </p:childTnLst>
                                </p:cTn>
                              </p:par>
                              <p:par>
                                <p:cTn id="173" presetID="9" presetClass="emph" presetSubtype="0" nodeType="withEffect">
                                  <p:stCondLst>
                                    <p:cond delay="0"/>
                                  </p:stCondLst>
                                  <p:childTnLst>
                                    <p:set>
                                      <p:cBhvr rctx="PPT">
                                        <p:cTn id="174" dur="indefinite"/>
                                        <p:tgtEl>
                                          <p:spTgt spid="195"/>
                                        </p:tgtEl>
                                        <p:attrNameLst>
                                          <p:attrName>style.opacity</p:attrName>
                                        </p:attrNameLst>
                                      </p:cBhvr>
                                      <p:to>
                                        <p:strVal val="0.5"/>
                                      </p:to>
                                    </p:set>
                                    <p:animEffect filter="image" prLst="opacity: 0.5">
                                      <p:cBhvr rctx="IE">
                                        <p:cTn id="175" dur="indefinite"/>
                                        <p:tgtEl>
                                          <p:spTgt spid="195"/>
                                        </p:tgtEl>
                                      </p:cBhvr>
                                    </p:animEffect>
                                  </p:childTnLst>
                                </p:cTn>
                              </p:par>
                              <p:par>
                                <p:cTn id="176" presetID="9" presetClass="emph" presetSubtype="0" grpId="0" nodeType="withEffect">
                                  <p:stCondLst>
                                    <p:cond delay="0"/>
                                  </p:stCondLst>
                                  <p:childTnLst>
                                    <p:set>
                                      <p:cBhvr rctx="PPT">
                                        <p:cTn id="177" dur="indefinite"/>
                                        <p:tgtEl>
                                          <p:spTgt spid="198"/>
                                        </p:tgtEl>
                                        <p:attrNameLst>
                                          <p:attrName>style.opacity</p:attrName>
                                        </p:attrNameLst>
                                      </p:cBhvr>
                                      <p:to>
                                        <p:strVal val="0.5"/>
                                      </p:to>
                                    </p:set>
                                    <p:animEffect filter="image" prLst="opacity: 0.5">
                                      <p:cBhvr rctx="IE">
                                        <p:cTn id="178" dur="indefinite"/>
                                        <p:tgtEl>
                                          <p:spTgt spid="198"/>
                                        </p:tgtEl>
                                      </p:cBhvr>
                                    </p:animEffect>
                                  </p:childTnLst>
                                </p:cTn>
                              </p:par>
                              <p:par>
                                <p:cTn id="179" presetID="9" presetClass="emph" presetSubtype="0" nodeType="withEffect">
                                  <p:stCondLst>
                                    <p:cond delay="0"/>
                                  </p:stCondLst>
                                  <p:childTnLst>
                                    <p:set>
                                      <p:cBhvr rctx="PPT">
                                        <p:cTn id="180" dur="indefinite"/>
                                        <p:tgtEl>
                                          <p:spTgt spid="200"/>
                                        </p:tgtEl>
                                        <p:attrNameLst>
                                          <p:attrName>style.opacity</p:attrName>
                                        </p:attrNameLst>
                                      </p:cBhvr>
                                      <p:to>
                                        <p:strVal val="0.5"/>
                                      </p:to>
                                    </p:set>
                                    <p:animEffect filter="image" prLst="opacity: 0.5">
                                      <p:cBhvr rctx="IE">
                                        <p:cTn id="181" dur="indefinite"/>
                                        <p:tgtEl>
                                          <p:spTgt spid="200"/>
                                        </p:tgtEl>
                                      </p:cBhvr>
                                    </p:animEffect>
                                  </p:childTnLst>
                                </p:cTn>
                              </p:par>
                              <p:par>
                                <p:cTn id="182" presetID="9" presetClass="emph" presetSubtype="0" nodeType="withEffect">
                                  <p:stCondLst>
                                    <p:cond delay="0"/>
                                  </p:stCondLst>
                                  <p:childTnLst>
                                    <p:set>
                                      <p:cBhvr rctx="PPT">
                                        <p:cTn id="183" dur="indefinite"/>
                                        <p:tgtEl>
                                          <p:spTgt spid="223"/>
                                        </p:tgtEl>
                                        <p:attrNameLst>
                                          <p:attrName>style.opacity</p:attrName>
                                        </p:attrNameLst>
                                      </p:cBhvr>
                                      <p:to>
                                        <p:strVal val="0.5"/>
                                      </p:to>
                                    </p:set>
                                    <p:animEffect filter="image" prLst="opacity: 0.5">
                                      <p:cBhvr rctx="IE">
                                        <p:cTn id="184" dur="indefinite"/>
                                        <p:tgtEl>
                                          <p:spTgt spid="223"/>
                                        </p:tgtEl>
                                      </p:cBhvr>
                                    </p:animEffect>
                                  </p:childTnLst>
                                </p:cTn>
                              </p:par>
                              <p:par>
                                <p:cTn id="185" presetID="9" presetClass="emph" presetSubtype="0" nodeType="withEffect">
                                  <p:stCondLst>
                                    <p:cond delay="0"/>
                                  </p:stCondLst>
                                  <p:childTnLst>
                                    <p:set>
                                      <p:cBhvr rctx="PPT">
                                        <p:cTn id="186" dur="indefinite"/>
                                        <p:tgtEl>
                                          <p:spTgt spid="227"/>
                                        </p:tgtEl>
                                        <p:attrNameLst>
                                          <p:attrName>style.opacity</p:attrName>
                                        </p:attrNameLst>
                                      </p:cBhvr>
                                      <p:to>
                                        <p:strVal val="0.5"/>
                                      </p:to>
                                    </p:set>
                                    <p:animEffect filter="image" prLst="opacity: 0.5">
                                      <p:cBhvr rctx="IE">
                                        <p:cTn id="187" dur="indefinite"/>
                                        <p:tgtEl>
                                          <p:spTgt spid="227"/>
                                        </p:tgtEl>
                                      </p:cBhvr>
                                    </p:animEffect>
                                  </p:childTnLst>
                                </p:cTn>
                              </p:par>
                              <p:par>
                                <p:cTn id="188" presetID="9" presetClass="emph" presetSubtype="0" nodeType="withEffect">
                                  <p:stCondLst>
                                    <p:cond delay="0"/>
                                  </p:stCondLst>
                                  <p:childTnLst>
                                    <p:set>
                                      <p:cBhvr rctx="PPT">
                                        <p:cTn id="189" dur="indefinite"/>
                                        <p:tgtEl>
                                          <p:spTgt spid="234"/>
                                        </p:tgtEl>
                                        <p:attrNameLst>
                                          <p:attrName>style.opacity</p:attrName>
                                        </p:attrNameLst>
                                      </p:cBhvr>
                                      <p:to>
                                        <p:strVal val="0.5"/>
                                      </p:to>
                                    </p:set>
                                    <p:animEffect filter="image" prLst="opacity: 0.5">
                                      <p:cBhvr rctx="IE">
                                        <p:cTn id="190" dur="indefinite"/>
                                        <p:tgtEl>
                                          <p:spTgt spid="234"/>
                                        </p:tgtEl>
                                      </p:cBhvr>
                                    </p:animEffect>
                                  </p:childTnLst>
                                </p:cTn>
                              </p:par>
                              <p:par>
                                <p:cTn id="191" presetID="9" presetClass="emph" presetSubtype="0" grpId="0" nodeType="withEffect">
                                  <p:stCondLst>
                                    <p:cond delay="0"/>
                                  </p:stCondLst>
                                  <p:childTnLst>
                                    <p:set>
                                      <p:cBhvr rctx="PPT">
                                        <p:cTn id="192" dur="indefinite"/>
                                        <p:tgtEl>
                                          <p:spTgt spid="237"/>
                                        </p:tgtEl>
                                        <p:attrNameLst>
                                          <p:attrName>style.opacity</p:attrName>
                                        </p:attrNameLst>
                                      </p:cBhvr>
                                      <p:to>
                                        <p:strVal val="0.5"/>
                                      </p:to>
                                    </p:set>
                                    <p:animEffect filter="image" prLst="opacity: 0.5">
                                      <p:cBhvr rctx="IE">
                                        <p:cTn id="193" dur="indefinite"/>
                                        <p:tgtEl>
                                          <p:spTgt spid="237"/>
                                        </p:tgtEl>
                                      </p:cBhvr>
                                    </p:animEffect>
                                  </p:childTnLst>
                                </p:cTn>
                              </p:par>
                              <p:par>
                                <p:cTn id="194" presetID="9" presetClass="emph" presetSubtype="0" nodeType="withEffect">
                                  <p:stCondLst>
                                    <p:cond delay="0"/>
                                  </p:stCondLst>
                                  <p:childTnLst>
                                    <p:set>
                                      <p:cBhvr rctx="PPT">
                                        <p:cTn id="195" dur="indefinite"/>
                                        <p:tgtEl>
                                          <p:spTgt spid="239"/>
                                        </p:tgtEl>
                                        <p:attrNameLst>
                                          <p:attrName>style.opacity</p:attrName>
                                        </p:attrNameLst>
                                      </p:cBhvr>
                                      <p:to>
                                        <p:strVal val="0.5"/>
                                      </p:to>
                                    </p:set>
                                    <p:animEffect filter="image" prLst="opacity: 0.5">
                                      <p:cBhvr rctx="IE">
                                        <p:cTn id="196" dur="indefinite"/>
                                        <p:tgtEl>
                                          <p:spTgt spid="239"/>
                                        </p:tgtEl>
                                      </p:cBhvr>
                                    </p:animEffect>
                                  </p:childTnLst>
                                </p:cTn>
                              </p:par>
                              <p:par>
                                <p:cTn id="197" presetID="9" presetClass="emph" presetSubtype="0" nodeType="withEffect">
                                  <p:stCondLst>
                                    <p:cond delay="0"/>
                                  </p:stCondLst>
                                  <p:childTnLst>
                                    <p:set>
                                      <p:cBhvr rctx="PPT">
                                        <p:cTn id="198" dur="indefinite"/>
                                        <p:tgtEl>
                                          <p:spTgt spid="244"/>
                                        </p:tgtEl>
                                        <p:attrNameLst>
                                          <p:attrName>style.opacity</p:attrName>
                                        </p:attrNameLst>
                                      </p:cBhvr>
                                      <p:to>
                                        <p:strVal val="0.5"/>
                                      </p:to>
                                    </p:set>
                                    <p:animEffect filter="image" prLst="opacity: 0.5">
                                      <p:cBhvr rctx="IE">
                                        <p:cTn id="199" dur="indefinite"/>
                                        <p:tgtEl>
                                          <p:spTgt spid="244"/>
                                        </p:tgtEl>
                                      </p:cBhvr>
                                    </p:animEffect>
                                  </p:childTnLst>
                                </p:cTn>
                              </p:par>
                              <p:par>
                                <p:cTn id="200" presetID="9" presetClass="emph" presetSubtype="0" grpId="0" nodeType="withEffect">
                                  <p:stCondLst>
                                    <p:cond delay="0"/>
                                  </p:stCondLst>
                                  <p:childTnLst>
                                    <p:set>
                                      <p:cBhvr rctx="PPT">
                                        <p:cTn id="201" dur="indefinite"/>
                                        <p:tgtEl>
                                          <p:spTgt spid="249"/>
                                        </p:tgtEl>
                                        <p:attrNameLst>
                                          <p:attrName>style.opacity</p:attrName>
                                        </p:attrNameLst>
                                      </p:cBhvr>
                                      <p:to>
                                        <p:strVal val="0.5"/>
                                      </p:to>
                                    </p:set>
                                    <p:animEffect filter="image" prLst="opacity: 0.5">
                                      <p:cBhvr rctx="IE">
                                        <p:cTn id="202" dur="indefinite"/>
                                        <p:tgtEl>
                                          <p:spTgt spid="249"/>
                                        </p:tgtEl>
                                      </p:cBhvr>
                                    </p:animEffect>
                                  </p:childTnLst>
                                </p:cTn>
                              </p:par>
                              <p:par>
                                <p:cTn id="203" presetID="9" presetClass="emph" presetSubtype="0" nodeType="withEffect">
                                  <p:stCondLst>
                                    <p:cond delay="0"/>
                                  </p:stCondLst>
                                  <p:childTnLst>
                                    <p:set>
                                      <p:cBhvr rctx="PPT">
                                        <p:cTn id="204" dur="indefinite"/>
                                        <p:tgtEl>
                                          <p:spTgt spid="250"/>
                                        </p:tgtEl>
                                        <p:attrNameLst>
                                          <p:attrName>style.opacity</p:attrName>
                                        </p:attrNameLst>
                                      </p:cBhvr>
                                      <p:to>
                                        <p:strVal val="0.5"/>
                                      </p:to>
                                    </p:set>
                                    <p:animEffect filter="image" prLst="opacity: 0.5">
                                      <p:cBhvr rctx="IE">
                                        <p:cTn id="205" dur="indefinite"/>
                                        <p:tgtEl>
                                          <p:spTgt spid="250"/>
                                        </p:tgtEl>
                                      </p:cBhvr>
                                    </p:animEffect>
                                  </p:childTnLst>
                                </p:cTn>
                              </p:par>
                              <p:par>
                                <p:cTn id="206" presetID="9" presetClass="emph" presetSubtype="0" nodeType="withEffect">
                                  <p:stCondLst>
                                    <p:cond delay="0"/>
                                  </p:stCondLst>
                                  <p:childTnLst>
                                    <p:set>
                                      <p:cBhvr rctx="PPT">
                                        <p:cTn id="207" dur="indefinite"/>
                                        <p:tgtEl>
                                          <p:spTgt spid="253"/>
                                        </p:tgtEl>
                                        <p:attrNameLst>
                                          <p:attrName>style.opacity</p:attrName>
                                        </p:attrNameLst>
                                      </p:cBhvr>
                                      <p:to>
                                        <p:strVal val="0.5"/>
                                      </p:to>
                                    </p:set>
                                    <p:animEffect filter="image" prLst="opacity: 0.5">
                                      <p:cBhvr rctx="IE">
                                        <p:cTn id="208" dur="indefinite"/>
                                        <p:tgtEl>
                                          <p:spTgt spid="253"/>
                                        </p:tgtEl>
                                      </p:cBhvr>
                                    </p:animEffect>
                                  </p:childTnLst>
                                </p:cTn>
                              </p:par>
                              <p:par>
                                <p:cTn id="209" presetID="9" presetClass="emph" presetSubtype="0" grpId="0" nodeType="withEffect">
                                  <p:stCondLst>
                                    <p:cond delay="0"/>
                                  </p:stCondLst>
                                  <p:childTnLst>
                                    <p:set>
                                      <p:cBhvr rctx="PPT">
                                        <p:cTn id="210" dur="indefinite"/>
                                        <p:tgtEl>
                                          <p:spTgt spid="103"/>
                                        </p:tgtEl>
                                        <p:attrNameLst>
                                          <p:attrName>style.opacity</p:attrName>
                                        </p:attrNameLst>
                                      </p:cBhvr>
                                      <p:to>
                                        <p:strVal val="0.5"/>
                                      </p:to>
                                    </p:set>
                                    <p:animEffect filter="image" prLst="opacity: 0.5">
                                      <p:cBhvr rctx="IE">
                                        <p:cTn id="211" dur="indefinite"/>
                                        <p:tgtEl>
                                          <p:spTgt spid="103"/>
                                        </p:tgtEl>
                                      </p:cBhvr>
                                    </p:animEffect>
                                  </p:childTnLst>
                                </p:cTn>
                              </p:par>
                              <p:par>
                                <p:cTn id="212" presetID="9" presetClass="emph" presetSubtype="0" nodeType="withEffect">
                                  <p:stCondLst>
                                    <p:cond delay="0"/>
                                  </p:stCondLst>
                                  <p:childTnLst>
                                    <p:set>
                                      <p:cBhvr rctx="PPT">
                                        <p:cTn id="213" dur="indefinite"/>
                                        <p:tgtEl>
                                          <p:spTgt spid="107"/>
                                        </p:tgtEl>
                                        <p:attrNameLst>
                                          <p:attrName>style.opacity</p:attrName>
                                        </p:attrNameLst>
                                      </p:cBhvr>
                                      <p:to>
                                        <p:strVal val="0.5"/>
                                      </p:to>
                                    </p:set>
                                    <p:animEffect filter="image" prLst="opacity: 0.5">
                                      <p:cBhvr rctx="IE">
                                        <p:cTn id="214" dur="indefinite"/>
                                        <p:tgtEl>
                                          <p:spTgt spid="107"/>
                                        </p:tgtEl>
                                      </p:cBhvr>
                                    </p:animEffect>
                                  </p:childTnLst>
                                </p:cTn>
                              </p:par>
                              <p:par>
                                <p:cTn id="215" presetID="9" presetClass="emph" presetSubtype="0" nodeType="withEffect">
                                  <p:stCondLst>
                                    <p:cond delay="0"/>
                                  </p:stCondLst>
                                  <p:childTnLst>
                                    <p:set>
                                      <p:cBhvr rctx="PPT">
                                        <p:cTn id="216" dur="indefinite"/>
                                        <p:tgtEl>
                                          <p:spTgt spid="13"/>
                                        </p:tgtEl>
                                        <p:attrNameLst>
                                          <p:attrName>style.opacity</p:attrName>
                                        </p:attrNameLst>
                                      </p:cBhvr>
                                      <p:to>
                                        <p:strVal val="0.5"/>
                                      </p:to>
                                    </p:set>
                                    <p:animEffect filter="image" prLst="opacity: 0.5">
                                      <p:cBhvr rctx="IE">
                                        <p:cTn id="217" dur="indefinite"/>
                                        <p:tgtEl>
                                          <p:spTgt spid="13"/>
                                        </p:tgtEl>
                                      </p:cBhvr>
                                    </p:animEffect>
                                  </p:childTnLst>
                                </p:cTn>
                              </p:par>
                              <p:par>
                                <p:cTn id="218" presetID="9" presetClass="emph" presetSubtype="0" nodeType="withEffect">
                                  <p:stCondLst>
                                    <p:cond delay="0"/>
                                  </p:stCondLst>
                                  <p:childTnLst>
                                    <p:set>
                                      <p:cBhvr rctx="PPT">
                                        <p:cTn id="219" dur="indefinite"/>
                                        <p:tgtEl>
                                          <p:spTgt spid="34"/>
                                        </p:tgtEl>
                                        <p:attrNameLst>
                                          <p:attrName>style.opacity</p:attrName>
                                        </p:attrNameLst>
                                      </p:cBhvr>
                                      <p:to>
                                        <p:strVal val="0.5"/>
                                      </p:to>
                                    </p:set>
                                    <p:animEffect filter="image" prLst="opacity: 0.5">
                                      <p:cBhvr rctx="IE">
                                        <p:cTn id="220" dur="indefinite"/>
                                        <p:tgtEl>
                                          <p:spTgt spid="34"/>
                                        </p:tgtEl>
                                      </p:cBhvr>
                                    </p:animEffect>
                                  </p:childTnLst>
                                </p:cTn>
                              </p:par>
                              <p:par>
                                <p:cTn id="221" presetID="9" presetClass="emph" presetSubtype="0" grpId="0" nodeType="withEffect">
                                  <p:stCondLst>
                                    <p:cond delay="0"/>
                                  </p:stCondLst>
                                  <p:childTnLst>
                                    <p:set>
                                      <p:cBhvr rctx="PPT">
                                        <p:cTn id="222" dur="indefinite"/>
                                        <p:tgtEl>
                                          <p:spTgt spid="130"/>
                                        </p:tgtEl>
                                        <p:attrNameLst>
                                          <p:attrName>style.opacity</p:attrName>
                                        </p:attrNameLst>
                                      </p:cBhvr>
                                      <p:to>
                                        <p:strVal val="0.5"/>
                                      </p:to>
                                    </p:set>
                                    <p:animEffect filter="image" prLst="opacity: 0.5">
                                      <p:cBhvr rctx="IE">
                                        <p:cTn id="223" dur="indefinite"/>
                                        <p:tgtEl>
                                          <p:spTgt spid="130"/>
                                        </p:tgtEl>
                                      </p:cBhvr>
                                    </p:animEffect>
                                  </p:childTnLst>
                                </p:cTn>
                              </p:par>
                              <p:par>
                                <p:cTn id="224" presetID="9" presetClass="emph" presetSubtype="0" grpId="0" nodeType="withEffect">
                                  <p:stCondLst>
                                    <p:cond delay="0"/>
                                  </p:stCondLst>
                                  <p:childTnLst>
                                    <p:set>
                                      <p:cBhvr rctx="PPT">
                                        <p:cTn id="225" dur="indefinite"/>
                                        <p:tgtEl>
                                          <p:spTgt spid="135"/>
                                        </p:tgtEl>
                                        <p:attrNameLst>
                                          <p:attrName>style.opacity</p:attrName>
                                        </p:attrNameLst>
                                      </p:cBhvr>
                                      <p:to>
                                        <p:strVal val="0.5"/>
                                      </p:to>
                                    </p:set>
                                    <p:animEffect filter="image" prLst="opacity: 0.5">
                                      <p:cBhvr rctx="IE">
                                        <p:cTn id="226" dur="indefinite"/>
                                        <p:tgtEl>
                                          <p:spTgt spid="135"/>
                                        </p:tgtEl>
                                      </p:cBhvr>
                                    </p:animEffect>
                                  </p:childTnLst>
                                </p:cTn>
                              </p:par>
                              <p:par>
                                <p:cTn id="227" presetID="9" presetClass="emph" presetSubtype="0" nodeType="withEffect">
                                  <p:stCondLst>
                                    <p:cond delay="0"/>
                                  </p:stCondLst>
                                  <p:childTnLst>
                                    <p:set>
                                      <p:cBhvr rctx="PPT">
                                        <p:cTn id="228" dur="indefinite"/>
                                        <p:tgtEl>
                                          <p:spTgt spid="54"/>
                                        </p:tgtEl>
                                        <p:attrNameLst>
                                          <p:attrName>style.opacity</p:attrName>
                                        </p:attrNameLst>
                                      </p:cBhvr>
                                      <p:to>
                                        <p:strVal val="0.5"/>
                                      </p:to>
                                    </p:set>
                                    <p:animEffect filter="image" prLst="opacity: 0.5">
                                      <p:cBhvr rctx="IE">
                                        <p:cTn id="229" dur="indefinite"/>
                                        <p:tgtEl>
                                          <p:spTgt spid="54"/>
                                        </p:tgtEl>
                                      </p:cBhvr>
                                    </p:animEffect>
                                  </p:childTnLst>
                                </p:cTn>
                              </p:par>
                              <p:par>
                                <p:cTn id="230" presetID="9" presetClass="emph" presetSubtype="0" nodeType="withEffect">
                                  <p:stCondLst>
                                    <p:cond delay="0"/>
                                  </p:stCondLst>
                                  <p:childTnLst>
                                    <p:set>
                                      <p:cBhvr rctx="PPT">
                                        <p:cTn id="231" dur="indefinite"/>
                                        <p:tgtEl>
                                          <p:spTgt spid="58"/>
                                        </p:tgtEl>
                                        <p:attrNameLst>
                                          <p:attrName>style.opacity</p:attrName>
                                        </p:attrNameLst>
                                      </p:cBhvr>
                                      <p:to>
                                        <p:strVal val="0.5"/>
                                      </p:to>
                                    </p:set>
                                    <p:animEffect filter="image" prLst="opacity: 0.5">
                                      <p:cBhvr rctx="IE">
                                        <p:cTn id="232" dur="indefinite"/>
                                        <p:tgtEl>
                                          <p:spTgt spid="58"/>
                                        </p:tgtEl>
                                      </p:cBhvr>
                                    </p:animEffect>
                                  </p:childTnLst>
                                </p:cTn>
                              </p:par>
                              <p:par>
                                <p:cTn id="233" presetID="9" presetClass="emph" presetSubtype="0" nodeType="withEffect">
                                  <p:stCondLst>
                                    <p:cond delay="0"/>
                                  </p:stCondLst>
                                  <p:childTnLst>
                                    <p:set>
                                      <p:cBhvr rctx="PPT">
                                        <p:cTn id="234" dur="indefinite"/>
                                        <p:tgtEl>
                                          <p:spTgt spid="11"/>
                                        </p:tgtEl>
                                        <p:attrNameLst>
                                          <p:attrName>style.opacity</p:attrName>
                                        </p:attrNameLst>
                                      </p:cBhvr>
                                      <p:to>
                                        <p:strVal val="0.5"/>
                                      </p:to>
                                    </p:set>
                                    <p:animEffect filter="image" prLst="opacity: 0.5">
                                      <p:cBhvr rctx="IE">
                                        <p:cTn id="235" dur="indefinite"/>
                                        <p:tgtEl>
                                          <p:spTgt spid="11"/>
                                        </p:tgtEl>
                                      </p:cBhvr>
                                    </p:animEffect>
                                  </p:childTnLst>
                                </p:cTn>
                              </p:par>
                              <p:par>
                                <p:cTn id="236" presetID="9" presetClass="emph" presetSubtype="0" nodeType="withEffect">
                                  <p:stCondLst>
                                    <p:cond delay="0"/>
                                  </p:stCondLst>
                                  <p:childTnLst>
                                    <p:set>
                                      <p:cBhvr rctx="PPT">
                                        <p:cTn id="237" dur="indefinite"/>
                                        <p:tgtEl>
                                          <p:spTgt spid="109"/>
                                        </p:tgtEl>
                                        <p:attrNameLst>
                                          <p:attrName>style.opacity</p:attrName>
                                        </p:attrNameLst>
                                      </p:cBhvr>
                                      <p:to>
                                        <p:strVal val="0.5"/>
                                      </p:to>
                                    </p:set>
                                    <p:animEffect filter="image" prLst="opacity: 0.5">
                                      <p:cBhvr rctx="IE">
                                        <p:cTn id="238" dur="indefinite"/>
                                        <p:tgtEl>
                                          <p:spTgt spid="109"/>
                                        </p:tgtEl>
                                      </p:cBhvr>
                                    </p:animEffect>
                                  </p:childTnLst>
                                </p:cTn>
                              </p:par>
                              <p:par>
                                <p:cTn id="239" presetID="9" presetClass="emph" presetSubtype="0" grpId="0" nodeType="withEffect">
                                  <p:stCondLst>
                                    <p:cond delay="0"/>
                                  </p:stCondLst>
                                  <p:childTnLst>
                                    <p:set>
                                      <p:cBhvr rctx="PPT">
                                        <p:cTn id="240" dur="indefinite"/>
                                        <p:tgtEl>
                                          <p:spTgt spid="111"/>
                                        </p:tgtEl>
                                        <p:attrNameLst>
                                          <p:attrName>style.opacity</p:attrName>
                                        </p:attrNameLst>
                                      </p:cBhvr>
                                      <p:to>
                                        <p:strVal val="0.5"/>
                                      </p:to>
                                    </p:set>
                                    <p:animEffect filter="image" prLst="opacity: 0.5">
                                      <p:cBhvr rctx="IE">
                                        <p:cTn id="241" dur="indefinite"/>
                                        <p:tgtEl>
                                          <p:spTgt spid="111"/>
                                        </p:tgtEl>
                                      </p:cBhvr>
                                    </p:animEffect>
                                  </p:childTnLst>
                                </p:cTn>
                              </p:par>
                              <p:par>
                                <p:cTn id="242" presetID="9" presetClass="emph" presetSubtype="0" nodeType="withEffect">
                                  <p:stCondLst>
                                    <p:cond delay="0"/>
                                  </p:stCondLst>
                                  <p:childTnLst>
                                    <p:set>
                                      <p:cBhvr rctx="PPT">
                                        <p:cTn id="243" dur="indefinite"/>
                                        <p:tgtEl>
                                          <p:spTgt spid="112"/>
                                        </p:tgtEl>
                                        <p:attrNameLst>
                                          <p:attrName>style.opacity</p:attrName>
                                        </p:attrNameLst>
                                      </p:cBhvr>
                                      <p:to>
                                        <p:strVal val="0.5"/>
                                      </p:to>
                                    </p:set>
                                    <p:animEffect filter="image" prLst="opacity: 0.5">
                                      <p:cBhvr rctx="IE">
                                        <p:cTn id="244" dur="indefinite"/>
                                        <p:tgtEl>
                                          <p:spTgt spid="112"/>
                                        </p:tgtEl>
                                      </p:cBhvr>
                                    </p:animEffect>
                                  </p:childTnLst>
                                </p:cTn>
                              </p:par>
                              <p:par>
                                <p:cTn id="245" presetID="9" presetClass="emph" presetSubtype="0" grpId="0" nodeType="withEffect">
                                  <p:stCondLst>
                                    <p:cond delay="0"/>
                                  </p:stCondLst>
                                  <p:childTnLst>
                                    <p:set>
                                      <p:cBhvr rctx="PPT">
                                        <p:cTn id="246" dur="indefinite"/>
                                        <p:tgtEl>
                                          <p:spTgt spid="114"/>
                                        </p:tgtEl>
                                        <p:attrNameLst>
                                          <p:attrName>style.opacity</p:attrName>
                                        </p:attrNameLst>
                                      </p:cBhvr>
                                      <p:to>
                                        <p:strVal val="0.5"/>
                                      </p:to>
                                    </p:set>
                                    <p:animEffect filter="image" prLst="opacity: 0.5">
                                      <p:cBhvr rctx="IE">
                                        <p:cTn id="247" dur="indefinite"/>
                                        <p:tgtEl>
                                          <p:spTgt spid="114"/>
                                        </p:tgtEl>
                                      </p:cBhvr>
                                    </p:animEffect>
                                  </p:childTnLst>
                                </p:cTn>
                              </p:par>
                              <p:par>
                                <p:cTn id="248" presetID="9" presetClass="emph" presetSubtype="0" nodeType="withEffect">
                                  <p:stCondLst>
                                    <p:cond delay="0"/>
                                  </p:stCondLst>
                                  <p:childTnLst>
                                    <p:set>
                                      <p:cBhvr rctx="PPT">
                                        <p:cTn id="249" dur="indefinite"/>
                                        <p:tgtEl>
                                          <p:spTgt spid="115"/>
                                        </p:tgtEl>
                                        <p:attrNameLst>
                                          <p:attrName>style.opacity</p:attrName>
                                        </p:attrNameLst>
                                      </p:cBhvr>
                                      <p:to>
                                        <p:strVal val="0.5"/>
                                      </p:to>
                                    </p:set>
                                    <p:animEffect filter="image" prLst="opacity: 0.5">
                                      <p:cBhvr rctx="IE">
                                        <p:cTn id="250" dur="indefinite"/>
                                        <p:tgtEl>
                                          <p:spTgt spid="115"/>
                                        </p:tgtEl>
                                      </p:cBhvr>
                                    </p:animEffect>
                                  </p:childTnLst>
                                </p:cTn>
                              </p:par>
                              <p:par>
                                <p:cTn id="251" presetID="9" presetClass="emph" presetSubtype="0" nodeType="withEffect">
                                  <p:stCondLst>
                                    <p:cond delay="0"/>
                                  </p:stCondLst>
                                  <p:childTnLst>
                                    <p:set>
                                      <p:cBhvr rctx="PPT">
                                        <p:cTn id="252" dur="indefinite"/>
                                        <p:tgtEl>
                                          <p:spTgt spid="108"/>
                                        </p:tgtEl>
                                        <p:attrNameLst>
                                          <p:attrName>style.opacity</p:attrName>
                                        </p:attrNameLst>
                                      </p:cBhvr>
                                      <p:to>
                                        <p:strVal val="0.5"/>
                                      </p:to>
                                    </p:set>
                                    <p:animEffect filter="image" prLst="opacity: 0.5">
                                      <p:cBhvr rctx="IE">
                                        <p:cTn id="253" dur="indefinite"/>
                                        <p:tgtEl>
                                          <p:spTgt spid="108"/>
                                        </p:tgtEl>
                                      </p:cBhvr>
                                    </p:animEffect>
                                  </p:childTnLst>
                                </p:cTn>
                              </p:par>
                              <p:par>
                                <p:cTn id="254" presetID="9" presetClass="emph" presetSubtype="0" nodeType="withEffect">
                                  <p:stCondLst>
                                    <p:cond delay="0"/>
                                  </p:stCondLst>
                                  <p:childTnLst>
                                    <p:set>
                                      <p:cBhvr rctx="PPT">
                                        <p:cTn id="255" dur="indefinite"/>
                                        <p:tgtEl>
                                          <p:spTgt spid="117"/>
                                        </p:tgtEl>
                                        <p:attrNameLst>
                                          <p:attrName>style.opacity</p:attrName>
                                        </p:attrNameLst>
                                      </p:cBhvr>
                                      <p:to>
                                        <p:strVal val="0.5"/>
                                      </p:to>
                                    </p:set>
                                    <p:animEffect filter="image" prLst="opacity: 0.5">
                                      <p:cBhvr rctx="IE">
                                        <p:cTn id="256" dur="indefinite"/>
                                        <p:tgtEl>
                                          <p:spTgt spid="117"/>
                                        </p:tgtEl>
                                      </p:cBhvr>
                                    </p:animEffect>
                                  </p:childTnLst>
                                </p:cTn>
                              </p:par>
                              <p:par>
                                <p:cTn id="257" presetID="9" presetClass="emph" presetSubtype="0" nodeType="withEffect">
                                  <p:stCondLst>
                                    <p:cond delay="0"/>
                                  </p:stCondLst>
                                  <p:childTnLst>
                                    <p:set>
                                      <p:cBhvr rctx="PPT">
                                        <p:cTn id="258" dur="indefinite"/>
                                        <p:tgtEl>
                                          <p:spTgt spid="14339"/>
                                        </p:tgtEl>
                                        <p:attrNameLst>
                                          <p:attrName>style.opacity</p:attrName>
                                        </p:attrNameLst>
                                      </p:cBhvr>
                                      <p:to>
                                        <p:strVal val="0.5"/>
                                      </p:to>
                                    </p:set>
                                    <p:animEffect filter="image" prLst="opacity: 0.5">
                                      <p:cBhvr rctx="IE">
                                        <p:cTn id="259" dur="indefinite"/>
                                        <p:tgtEl>
                                          <p:spTgt spid="14339"/>
                                        </p:tgtEl>
                                      </p:cBhvr>
                                    </p:animEffect>
                                  </p:childTnLst>
                                </p:cTn>
                              </p:par>
                              <p:par>
                                <p:cTn id="260" presetID="9" presetClass="emph" presetSubtype="0" nodeType="withEffect">
                                  <p:stCondLst>
                                    <p:cond delay="0"/>
                                  </p:stCondLst>
                                  <p:childTnLst>
                                    <p:set>
                                      <p:cBhvr rctx="PPT">
                                        <p:cTn id="261" dur="indefinite"/>
                                        <p:tgtEl>
                                          <p:spTgt spid="118"/>
                                        </p:tgtEl>
                                        <p:attrNameLst>
                                          <p:attrName>style.opacity</p:attrName>
                                        </p:attrNameLst>
                                      </p:cBhvr>
                                      <p:to>
                                        <p:strVal val="0.5"/>
                                      </p:to>
                                    </p:set>
                                    <p:animEffect filter="image" prLst="opacity: 0.5">
                                      <p:cBhvr rctx="IE">
                                        <p:cTn id="262" dur="indefinite"/>
                                        <p:tgtEl>
                                          <p:spTgt spid="118"/>
                                        </p:tgtEl>
                                      </p:cBhvr>
                                    </p:animEffect>
                                  </p:childTnLst>
                                </p:cTn>
                              </p:par>
                              <p:par>
                                <p:cTn id="263" presetID="9" presetClass="emph" presetSubtype="0" nodeType="withEffect">
                                  <p:stCondLst>
                                    <p:cond delay="0"/>
                                  </p:stCondLst>
                                  <p:childTnLst>
                                    <p:set>
                                      <p:cBhvr rctx="PPT">
                                        <p:cTn id="264" dur="indefinite"/>
                                        <p:tgtEl>
                                          <p:spTgt spid="119"/>
                                        </p:tgtEl>
                                        <p:attrNameLst>
                                          <p:attrName>style.opacity</p:attrName>
                                        </p:attrNameLst>
                                      </p:cBhvr>
                                      <p:to>
                                        <p:strVal val="0.5"/>
                                      </p:to>
                                    </p:set>
                                    <p:animEffect filter="image" prLst="opacity: 0.5">
                                      <p:cBhvr rctx="IE">
                                        <p:cTn id="265" dur="indefinite"/>
                                        <p:tgtEl>
                                          <p:spTgt spid="119"/>
                                        </p:tgtEl>
                                      </p:cBhvr>
                                    </p:animEffect>
                                  </p:childTnLst>
                                </p:cTn>
                              </p:par>
                              <p:par>
                                <p:cTn id="266" presetID="9" presetClass="emph" presetSubtype="0" nodeType="withEffect">
                                  <p:stCondLst>
                                    <p:cond delay="0"/>
                                  </p:stCondLst>
                                  <p:childTnLst>
                                    <p:set>
                                      <p:cBhvr rctx="PPT">
                                        <p:cTn id="267" dur="indefinite"/>
                                        <p:tgtEl>
                                          <p:spTgt spid="120"/>
                                        </p:tgtEl>
                                        <p:attrNameLst>
                                          <p:attrName>style.opacity</p:attrName>
                                        </p:attrNameLst>
                                      </p:cBhvr>
                                      <p:to>
                                        <p:strVal val="0.5"/>
                                      </p:to>
                                    </p:set>
                                    <p:animEffect filter="image" prLst="opacity: 0.5">
                                      <p:cBhvr rctx="IE">
                                        <p:cTn id="268" dur="indefinite"/>
                                        <p:tgtEl>
                                          <p:spTgt spid="120"/>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74" grpId="0" animBg="1"/>
      <p:bldP spid="78" grpId="0" animBg="1"/>
      <p:bldP spid="79" grpId="0" animBg="1"/>
      <p:bldP spid="86"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4" grpId="0" animBg="1"/>
      <p:bldP spid="105" grpId="0" animBg="1"/>
      <p:bldP spid="106" grpId="0" animBg="1"/>
      <p:bldP spid="140" grpId="0" animBg="1"/>
      <p:bldP spid="157" grpId="0" animBg="1"/>
      <p:bldP spid="158" grpId="0" animBg="1"/>
      <p:bldP spid="168" grpId="0" animBg="1"/>
      <p:bldP spid="184" grpId="0" animBg="1"/>
      <p:bldP spid="188" grpId="0" animBg="1"/>
      <p:bldP spid="198" grpId="0" animBg="1"/>
      <p:bldP spid="237" grpId="0" animBg="1"/>
      <p:bldP spid="249" grpId="0" animBg="1"/>
      <p:bldP spid="103" grpId="0" animBg="1"/>
      <p:bldP spid="130" grpId="0" animBg="1"/>
      <p:bldP spid="135" grpId="0" animBg="1"/>
      <p:bldP spid="111" grpId="0" animBg="1"/>
      <p:bldP spid="114" grpId="0" animBg="1"/>
      <p:bldP spid="12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lvl="1" indent="0" algn="just">
              <a:spcBef>
                <a:spcPts val="0"/>
              </a:spcBef>
              <a:buNone/>
            </a:pPr>
            <a:r>
              <a:rPr lang="en-US" sz="3200" b="1" u="sng" dirty="0" smtClean="0">
                <a:solidFill>
                  <a:schemeClr val="accent2"/>
                </a:solidFill>
              </a:rPr>
              <a:t>Source Schema Validator:</a:t>
            </a:r>
            <a:r>
              <a:rPr lang="en-US" dirty="0">
                <a:solidFill>
                  <a:schemeClr val="accent2"/>
                </a:solidFill>
              </a:rPr>
              <a:t> </a:t>
            </a:r>
            <a:r>
              <a:rPr lang="en-US" dirty="0" smtClean="0">
                <a:solidFill>
                  <a:schemeClr val="accent2"/>
                </a:solidFill>
              </a:rPr>
              <a:t>Validates </a:t>
            </a:r>
            <a:r>
              <a:rPr lang="en-US" dirty="0">
                <a:solidFill>
                  <a:schemeClr val="accent2"/>
                </a:solidFill>
              </a:rPr>
              <a:t>a specific path according to the source </a:t>
            </a:r>
            <a:r>
              <a:rPr lang="en-US" dirty="0" smtClean="0">
                <a:solidFill>
                  <a:schemeClr val="accent2"/>
                </a:solidFill>
              </a:rPr>
              <a:t>schema</a:t>
            </a:r>
            <a:endParaRPr lang="en-US" sz="2400" b="1" u="sng" dirty="0">
              <a:solidFill>
                <a:schemeClr val="accent2"/>
              </a:solidFill>
            </a:endParaRPr>
          </a:p>
          <a:p>
            <a:pPr marL="1280088" lvl="2" indent="0">
              <a:spcBef>
                <a:spcPts val="0"/>
              </a:spcBef>
              <a:buNone/>
            </a:pPr>
            <a:endParaRPr lang="en-US" sz="2400" b="1" u="sng" dirty="0"/>
          </a:p>
          <a:p>
            <a:pPr>
              <a:spcBef>
                <a:spcPts val="0"/>
              </a:spcBef>
              <a:buFont typeface="Wingdings" panose="05000000000000000000" pitchFamily="2" charset="2"/>
              <a:buChar char="v"/>
            </a:pPr>
            <a:r>
              <a:rPr lang="en-US" sz="2400" b="1" i="1" dirty="0" err="1" smtClean="0"/>
              <a:t>validatePath</a:t>
            </a:r>
            <a:r>
              <a:rPr lang="en-US" sz="2400" b="1" i="1" dirty="0" smtClean="0"/>
              <a:t> ()</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i="1" dirty="0"/>
              <a:t> </a:t>
            </a:r>
            <a:r>
              <a:rPr lang="en-US" sz="2400" dirty="0" smtClean="0"/>
              <a:t>Validates a specific path according to the </a:t>
            </a:r>
            <a:r>
              <a:rPr lang="en-US" sz="2400" dirty="0"/>
              <a:t>source </a:t>
            </a:r>
            <a:r>
              <a:rPr lang="en-US" sz="2400" dirty="0" smtClean="0"/>
              <a:t>schema</a:t>
            </a:r>
          </a:p>
          <a:p>
            <a:pPr lvl="1" algn="just">
              <a:spcBef>
                <a:spcPts val="0"/>
              </a:spcBef>
              <a:buFont typeface="Wingdings" panose="05000000000000000000" pitchFamily="2" charset="2"/>
              <a:buChar char="Ø"/>
            </a:pPr>
            <a:r>
              <a:rPr lang="en-US" sz="2400" b="1" u="sng" dirty="0" smtClean="0"/>
              <a:t>Function </a:t>
            </a:r>
            <a:r>
              <a:rPr lang="en-US" sz="2400" b="1" u="sng" dirty="0"/>
              <a:t>Signature</a:t>
            </a:r>
            <a:r>
              <a:rPr lang="en-US" sz="2400" i="1" u="sng" dirty="0"/>
              <a:t>:</a:t>
            </a:r>
            <a:r>
              <a:rPr lang="en-US" sz="2400" dirty="0"/>
              <a:t> </a:t>
            </a:r>
            <a:r>
              <a:rPr lang="en-US" sz="2400" dirty="0" err="1"/>
              <a:t>validatePath</a:t>
            </a:r>
            <a:r>
              <a:rPr lang="en-US" sz="2400" dirty="0"/>
              <a:t> </a:t>
            </a:r>
            <a:r>
              <a:rPr lang="en-US" sz="2400" dirty="0" smtClean="0"/>
              <a:t>(</a:t>
            </a:r>
            <a:r>
              <a:rPr lang="en-US" sz="2400" dirty="0" err="1" smtClean="0"/>
              <a:t>provider_schema</a:t>
            </a:r>
            <a:r>
              <a:rPr lang="en-US" sz="2400" dirty="0" smtClean="0"/>
              <a:t>, path)</a:t>
            </a:r>
            <a:endParaRPr lang="en-US" sz="2400" dirty="0"/>
          </a:p>
          <a:p>
            <a:pPr marL="1280088" lvl="2" indent="0">
              <a:spcBef>
                <a:spcPts val="0"/>
              </a:spcBef>
              <a:buNone/>
            </a:pPr>
            <a:r>
              <a:rPr lang="en-US" sz="2400" i="1" dirty="0"/>
              <a:t>Input Parameters: </a:t>
            </a:r>
            <a:endParaRPr lang="en-US" sz="2400" dirty="0"/>
          </a:p>
          <a:p>
            <a:pPr lvl="2">
              <a:spcBef>
                <a:spcPts val="0"/>
              </a:spcBef>
            </a:pPr>
            <a:r>
              <a:rPr lang="en-US" sz="2400" dirty="0" err="1" smtClean="0"/>
              <a:t>provider_schema</a:t>
            </a:r>
            <a:r>
              <a:rPr lang="en-US" sz="2400" dirty="0"/>
              <a:t>: </a:t>
            </a:r>
            <a:r>
              <a:rPr lang="en-US" sz="2400" dirty="0" smtClean="0"/>
              <a:t>A file </a:t>
            </a:r>
            <a:r>
              <a:rPr lang="en-US" sz="2400" dirty="0"/>
              <a:t>describing the provider </a:t>
            </a:r>
            <a:r>
              <a:rPr lang="en-US" sz="2400" dirty="0" smtClean="0"/>
              <a:t>schema</a:t>
            </a:r>
          </a:p>
          <a:p>
            <a:pPr lvl="2">
              <a:spcBef>
                <a:spcPts val="0"/>
              </a:spcBef>
            </a:pPr>
            <a:r>
              <a:rPr lang="en-US" sz="2400" dirty="0"/>
              <a:t>p</a:t>
            </a:r>
            <a:r>
              <a:rPr lang="en-US" sz="2400" dirty="0" smtClean="0"/>
              <a:t>ath: A string representing the path we need to validate according to the source schema</a:t>
            </a:r>
            <a:endParaRPr lang="en-US" sz="2400" dirty="0"/>
          </a:p>
          <a:p>
            <a:pPr marL="1280088" lvl="2" indent="0">
              <a:spcBef>
                <a:spcPts val="0"/>
              </a:spcBef>
              <a:buNone/>
            </a:pPr>
            <a:r>
              <a:rPr lang="en-US" sz="2400" i="1" dirty="0"/>
              <a:t>Return Value: </a:t>
            </a:r>
            <a:r>
              <a:rPr lang="en-US" sz="2400" dirty="0"/>
              <a:t>Return true if the </a:t>
            </a:r>
            <a:r>
              <a:rPr lang="en-US" sz="2400" dirty="0" smtClean="0"/>
              <a:t>path is </a:t>
            </a:r>
            <a:r>
              <a:rPr lang="en-US" sz="2400" dirty="0"/>
              <a:t>valid or false in case the </a:t>
            </a:r>
            <a:r>
              <a:rPr lang="en-US" sz="2400" dirty="0" smtClean="0"/>
              <a:t>path is </a:t>
            </a:r>
            <a:r>
              <a:rPr lang="en-US" sz="2400" dirty="0"/>
              <a:t>invalid.</a:t>
            </a:r>
          </a:p>
          <a:p>
            <a:pPr marL="1280088" lvl="2" indent="0">
              <a:spcBef>
                <a:spcPts val="0"/>
              </a:spcBef>
              <a:buNone/>
            </a:pPr>
            <a:endParaRPr lang="en-US" sz="2400" b="1" u="sng" dirty="0"/>
          </a:p>
          <a:p>
            <a:pPr lvl="2">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56</a:t>
            </a:fld>
            <a:endParaRPr lang="el-GR">
              <a:solidFill>
                <a:srgbClr val="FFFFFF"/>
              </a:solidFill>
            </a:endParaRPr>
          </a:p>
        </p:txBody>
      </p:sp>
    </p:spTree>
    <p:extLst>
      <p:ext uri="{BB962C8B-B14F-4D97-AF65-F5344CB8AC3E}">
        <p14:creationId xmlns:p14="http://schemas.microsoft.com/office/powerpoint/2010/main" xmlns="" val="37565125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266"/>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74" name="Oval 73"/>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75" name="Group 74"/>
          <p:cNvGrpSpPr/>
          <p:nvPr/>
        </p:nvGrpSpPr>
        <p:grpSpPr>
          <a:xfrm>
            <a:off x="5648960" y="80010"/>
            <a:ext cx="184912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77" name="TextBox 76"/>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78" name="Flowchart: Process 77"/>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79" name="Flowchart: Process 78"/>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81" name="Straight Arrow Connector 80"/>
          <p:cNvCxnSpPr>
            <a:stCxn id="76" idx="2"/>
            <a:endCxn id="78"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87" name="Straight Arrow Connector 86"/>
          <p:cNvCxnSpPr>
            <a:stCxn id="74" idx="6"/>
            <a:endCxn id="86"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89" name="Oval 8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90" name="Flowchart: Process 8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91" name="Straight Arrow Connector 90"/>
          <p:cNvCxnSpPr>
            <a:stCxn id="88" idx="3"/>
            <a:endCxn id="8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93" name="Oval 92"/>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94" name="Oval 9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95" name="Oval 9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96" name="Oval 9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97" name="Oval 9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98" name="Oval 9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99" name="Oval 9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00" name="Oval 9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01" name="Straight Arrow Connector 100"/>
          <p:cNvCxnSpPr>
            <a:stCxn id="74" idx="4"/>
            <a:endCxn id="90"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05" name="Flowchart: Process 104"/>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06" name="Flowchart: Process 105"/>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10" name="Straight Arrow Connector 109"/>
          <p:cNvCxnSpPr>
            <a:stCxn id="106" idx="2"/>
            <a:endCxn id="9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8" idx="4"/>
            <a:endCxn id="140"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9" idx="6"/>
            <a:endCxn id="9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8" idx="6"/>
            <a:endCxn id="9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4" idx="1"/>
            <a:endCxn id="9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5" idx="2"/>
            <a:endCxn id="9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4" idx="6"/>
            <a:endCxn id="105"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0" name="Flowchart: Process 139"/>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42" name="Straight Arrow Connector 141"/>
          <p:cNvCxnSpPr>
            <a:stCxn id="140" idx="1"/>
            <a:endCxn id="93"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0" idx="1"/>
            <a:endCxn id="99"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89" idx="4"/>
            <a:endCxn id="9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0" idx="3"/>
            <a:endCxn id="96"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58" name="Flowchart: Process 157"/>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59" name="Straight Arrow Connector 158"/>
          <p:cNvCxnSpPr>
            <a:stCxn id="95" idx="2"/>
            <a:endCxn id="157"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2"/>
            <a:endCxn id="9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8" idx="2"/>
            <a:endCxn id="9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69" name="Straight Arrow Connector 168"/>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3"/>
            <a:endCxn id="9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85" name="Straight Arrow Connector 184"/>
          <p:cNvCxnSpPr>
            <a:stCxn id="224" idx="1"/>
            <a:endCxn id="10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189" name="Straight Arrow Connector 188"/>
          <p:cNvCxnSpPr>
            <a:stCxn id="100" idx="2"/>
            <a:endCxn id="188"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6" idx="4"/>
            <a:endCxn id="198"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00" name="Straight Arrow Connector 199"/>
          <p:cNvCxnSpPr>
            <a:stCxn id="198" idx="2"/>
            <a:endCxn id="9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7840960" y="8833048"/>
            <a:ext cx="184912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25" name="TextBox 224"/>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27" name="Straight Arrow Connector 226"/>
          <p:cNvCxnSpPr>
            <a:stCxn id="184" idx="2"/>
            <a:endCxn id="224"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90" idx="2"/>
            <a:endCxn id="9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39" name="Straight Arrow Connector 238"/>
          <p:cNvCxnSpPr>
            <a:stCxn id="88" idx="3"/>
            <a:endCxn id="23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37" idx="4"/>
            <a:endCxn id="9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0" name="Straight Arrow Connector 249"/>
          <p:cNvCxnSpPr>
            <a:stCxn id="98" idx="6"/>
            <a:endCxn id="249"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90" idx="2"/>
            <a:endCxn id="249"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107" name="Straight Arrow Connector 106"/>
          <p:cNvCxnSpPr>
            <a:stCxn id="97" idx="2"/>
            <a:endCxn id="103"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135" name="Flowchart: Process 13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54" name="Straight Connector 53"/>
          <p:cNvCxnSpPr>
            <a:stCxn id="13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9" idx="2"/>
            <a:endCxn id="105"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0" idx="6"/>
            <a:endCxn id="74"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12" name="Straight Arrow Connector 111"/>
          <p:cNvCxnSpPr>
            <a:stCxn id="111" idx="2"/>
            <a:endCxn id="130"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115" name="Straight Arrow Connector 114"/>
          <p:cNvCxnSpPr>
            <a:stCxn id="130" idx="2"/>
            <a:endCxn id="114"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8" idx="0"/>
            <a:endCxn id="8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9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433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125" name="Oval 124"/>
          <p:cNvSpPr/>
          <p:nvPr/>
        </p:nvSpPr>
        <p:spPr>
          <a:xfrm>
            <a:off x="2151321" y="3040587"/>
            <a:ext cx="2133600" cy="56007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Tree>
    <p:extLst>
      <p:ext uri="{BB962C8B-B14F-4D97-AF65-F5344CB8AC3E}">
        <p14:creationId xmlns:p14="http://schemas.microsoft.com/office/powerpoint/2010/main" xmlns="" val="143637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67"/>
                                        </p:tgtEl>
                                        <p:attrNameLst>
                                          <p:attrName>style.opacity</p:attrName>
                                        </p:attrNameLst>
                                      </p:cBhvr>
                                      <p:to>
                                        <p:strVal val="0.5"/>
                                      </p:to>
                                    </p:set>
                                    <p:animEffect filter="image" prLst="opacity: 0.5">
                                      <p:cBhvr rctx="IE">
                                        <p:cTn id="7" dur="indefinite"/>
                                        <p:tgtEl>
                                          <p:spTgt spid="267"/>
                                        </p:tgtEl>
                                      </p:cBhvr>
                                    </p:animEffect>
                                  </p:childTnLst>
                                </p:cTn>
                              </p:par>
                              <p:par>
                                <p:cTn id="8" presetID="9" presetClass="emph" presetSubtype="0" grpId="0" nodeType="withEffect">
                                  <p:stCondLst>
                                    <p:cond delay="0"/>
                                  </p:stCondLst>
                                  <p:childTnLst>
                                    <p:set>
                                      <p:cBhvr rctx="PPT">
                                        <p:cTn id="9" dur="indefinite"/>
                                        <p:tgtEl>
                                          <p:spTgt spid="74"/>
                                        </p:tgtEl>
                                        <p:attrNameLst>
                                          <p:attrName>style.opacity</p:attrName>
                                        </p:attrNameLst>
                                      </p:cBhvr>
                                      <p:to>
                                        <p:strVal val="0.5"/>
                                      </p:to>
                                    </p:set>
                                    <p:animEffect filter="image" prLst="opacity: 0.5">
                                      <p:cBhvr rctx="IE">
                                        <p:cTn id="10" dur="indefinite"/>
                                        <p:tgtEl>
                                          <p:spTgt spid="74"/>
                                        </p:tgtEl>
                                      </p:cBhvr>
                                    </p:animEffect>
                                  </p:childTnLst>
                                </p:cTn>
                              </p:par>
                              <p:par>
                                <p:cTn id="11" presetID="9" presetClass="emph" presetSubtype="0" nodeType="withEffect">
                                  <p:stCondLst>
                                    <p:cond delay="0"/>
                                  </p:stCondLst>
                                  <p:childTnLst>
                                    <p:set>
                                      <p:cBhvr rctx="PPT">
                                        <p:cTn id="12" dur="indefinite"/>
                                        <p:tgtEl>
                                          <p:spTgt spid="75"/>
                                        </p:tgtEl>
                                        <p:attrNameLst>
                                          <p:attrName>style.opacity</p:attrName>
                                        </p:attrNameLst>
                                      </p:cBhvr>
                                      <p:to>
                                        <p:strVal val="0.5"/>
                                      </p:to>
                                    </p:set>
                                    <p:animEffect filter="image" prLst="opacity: 0.5">
                                      <p:cBhvr rctx="IE">
                                        <p:cTn id="13" dur="indefinite"/>
                                        <p:tgtEl>
                                          <p:spTgt spid="75"/>
                                        </p:tgtEl>
                                      </p:cBhvr>
                                    </p:animEffect>
                                  </p:childTnLst>
                                </p:cTn>
                              </p:par>
                              <p:par>
                                <p:cTn id="14" presetID="9" presetClass="emph" presetSubtype="0" grpId="0" nodeType="withEffect">
                                  <p:stCondLst>
                                    <p:cond delay="0"/>
                                  </p:stCondLst>
                                  <p:childTnLst>
                                    <p:set>
                                      <p:cBhvr rctx="PPT">
                                        <p:cTn id="15" dur="indefinite"/>
                                        <p:tgtEl>
                                          <p:spTgt spid="78"/>
                                        </p:tgtEl>
                                        <p:attrNameLst>
                                          <p:attrName>style.opacity</p:attrName>
                                        </p:attrNameLst>
                                      </p:cBhvr>
                                      <p:to>
                                        <p:strVal val="0.5"/>
                                      </p:to>
                                    </p:set>
                                    <p:animEffect filter="image" prLst="opacity: 0.5">
                                      <p:cBhvr rctx="IE">
                                        <p:cTn id="16" dur="indefinite"/>
                                        <p:tgtEl>
                                          <p:spTgt spid="78"/>
                                        </p:tgtEl>
                                      </p:cBhvr>
                                    </p:animEffect>
                                  </p:childTnLst>
                                </p:cTn>
                              </p:par>
                              <p:par>
                                <p:cTn id="17" presetID="9" presetClass="emph" presetSubtype="0" grpId="0" nodeType="withEffect">
                                  <p:stCondLst>
                                    <p:cond delay="0"/>
                                  </p:stCondLst>
                                  <p:childTnLst>
                                    <p:set>
                                      <p:cBhvr rctx="PPT">
                                        <p:cTn id="18" dur="indefinite"/>
                                        <p:tgtEl>
                                          <p:spTgt spid="79"/>
                                        </p:tgtEl>
                                        <p:attrNameLst>
                                          <p:attrName>style.opacity</p:attrName>
                                        </p:attrNameLst>
                                      </p:cBhvr>
                                      <p:to>
                                        <p:strVal val="0.5"/>
                                      </p:to>
                                    </p:set>
                                    <p:animEffect filter="image" prLst="opacity: 0.5">
                                      <p:cBhvr rctx="IE">
                                        <p:cTn id="19" dur="indefinite"/>
                                        <p:tgtEl>
                                          <p:spTgt spid="79"/>
                                        </p:tgtEl>
                                      </p:cBhvr>
                                    </p:animEffect>
                                  </p:childTnLst>
                                </p:cTn>
                              </p:par>
                              <p:par>
                                <p:cTn id="20" presetID="9" presetClass="emph" presetSubtype="0" nodeType="withEffect">
                                  <p:stCondLst>
                                    <p:cond delay="0"/>
                                  </p:stCondLst>
                                  <p:childTnLst>
                                    <p:set>
                                      <p:cBhvr rctx="PPT">
                                        <p:cTn id="21" dur="indefinite"/>
                                        <p:tgtEl>
                                          <p:spTgt spid="81"/>
                                        </p:tgtEl>
                                        <p:attrNameLst>
                                          <p:attrName>style.opacity</p:attrName>
                                        </p:attrNameLst>
                                      </p:cBhvr>
                                      <p:to>
                                        <p:strVal val="0.5"/>
                                      </p:to>
                                    </p:set>
                                    <p:animEffect filter="image" prLst="opacity: 0.5">
                                      <p:cBhvr rctx="IE">
                                        <p:cTn id="22" dur="indefinite"/>
                                        <p:tgtEl>
                                          <p:spTgt spid="81"/>
                                        </p:tgtEl>
                                      </p:cBhvr>
                                    </p:animEffect>
                                  </p:childTnLst>
                                </p:cTn>
                              </p:par>
                              <p:par>
                                <p:cTn id="23" presetID="9" presetClass="emph" presetSubtype="0" nodeType="withEffect">
                                  <p:stCondLst>
                                    <p:cond delay="0"/>
                                  </p:stCondLst>
                                  <p:childTnLst>
                                    <p:set>
                                      <p:cBhvr rctx="PPT">
                                        <p:cTn id="24" dur="indefinite"/>
                                        <p:tgtEl>
                                          <p:spTgt spid="82"/>
                                        </p:tgtEl>
                                        <p:attrNameLst>
                                          <p:attrName>style.opacity</p:attrName>
                                        </p:attrNameLst>
                                      </p:cBhvr>
                                      <p:to>
                                        <p:strVal val="0.5"/>
                                      </p:to>
                                    </p:set>
                                    <p:animEffect filter="image" prLst="opacity: 0.5">
                                      <p:cBhvr rctx="IE">
                                        <p:cTn id="25" dur="indefinite"/>
                                        <p:tgtEl>
                                          <p:spTgt spid="82"/>
                                        </p:tgtEl>
                                      </p:cBhvr>
                                    </p:animEffect>
                                  </p:childTnLst>
                                </p:cTn>
                              </p:par>
                              <p:par>
                                <p:cTn id="26" presetID="9" presetClass="emph" presetSubtype="0" nodeType="withEffect">
                                  <p:stCondLst>
                                    <p:cond delay="0"/>
                                  </p:stCondLst>
                                  <p:childTnLst>
                                    <p:set>
                                      <p:cBhvr rctx="PPT">
                                        <p:cTn id="27" dur="indefinite"/>
                                        <p:tgtEl>
                                          <p:spTgt spid="84"/>
                                        </p:tgtEl>
                                        <p:attrNameLst>
                                          <p:attrName>style.opacity</p:attrName>
                                        </p:attrNameLst>
                                      </p:cBhvr>
                                      <p:to>
                                        <p:strVal val="0.5"/>
                                      </p:to>
                                    </p:set>
                                    <p:animEffect filter="image" prLst="opacity: 0.5">
                                      <p:cBhvr rctx="IE">
                                        <p:cTn id="28" dur="indefinite"/>
                                        <p:tgtEl>
                                          <p:spTgt spid="84"/>
                                        </p:tgtEl>
                                      </p:cBhvr>
                                    </p:animEffect>
                                  </p:childTnLst>
                                </p:cTn>
                              </p:par>
                              <p:par>
                                <p:cTn id="29" presetID="9" presetClass="emph" presetSubtype="0" nodeType="withEffect">
                                  <p:stCondLst>
                                    <p:cond delay="0"/>
                                  </p:stCondLst>
                                  <p:childTnLst>
                                    <p:set>
                                      <p:cBhvr rctx="PPT">
                                        <p:cTn id="30" dur="indefinite"/>
                                        <p:tgtEl>
                                          <p:spTgt spid="85"/>
                                        </p:tgtEl>
                                        <p:attrNameLst>
                                          <p:attrName>style.opacity</p:attrName>
                                        </p:attrNameLst>
                                      </p:cBhvr>
                                      <p:to>
                                        <p:strVal val="0.5"/>
                                      </p:to>
                                    </p:set>
                                    <p:animEffect filter="image" prLst="opacity: 0.5">
                                      <p:cBhvr rctx="IE">
                                        <p:cTn id="31" dur="indefinite"/>
                                        <p:tgtEl>
                                          <p:spTgt spid="85"/>
                                        </p:tgtEl>
                                      </p:cBhvr>
                                    </p:animEffect>
                                  </p:childTnLst>
                                </p:cTn>
                              </p:par>
                              <p:par>
                                <p:cTn id="32" presetID="9" presetClass="emph" presetSubtype="0" grpId="0" nodeType="withEffect">
                                  <p:stCondLst>
                                    <p:cond delay="0"/>
                                  </p:stCondLst>
                                  <p:childTnLst>
                                    <p:set>
                                      <p:cBhvr rctx="PPT">
                                        <p:cTn id="33" dur="indefinite"/>
                                        <p:tgtEl>
                                          <p:spTgt spid="86"/>
                                        </p:tgtEl>
                                        <p:attrNameLst>
                                          <p:attrName>style.opacity</p:attrName>
                                        </p:attrNameLst>
                                      </p:cBhvr>
                                      <p:to>
                                        <p:strVal val="0.5"/>
                                      </p:to>
                                    </p:set>
                                    <p:animEffect filter="image" prLst="opacity: 0.5">
                                      <p:cBhvr rctx="IE">
                                        <p:cTn id="34" dur="indefinite"/>
                                        <p:tgtEl>
                                          <p:spTgt spid="86"/>
                                        </p:tgtEl>
                                      </p:cBhvr>
                                    </p:animEffect>
                                  </p:childTnLst>
                                </p:cTn>
                              </p:par>
                              <p:par>
                                <p:cTn id="35" presetID="9" presetClass="emph" presetSubtype="0" nodeType="withEffect">
                                  <p:stCondLst>
                                    <p:cond delay="0"/>
                                  </p:stCondLst>
                                  <p:childTnLst>
                                    <p:set>
                                      <p:cBhvr rctx="PPT">
                                        <p:cTn id="36" dur="indefinite"/>
                                        <p:tgtEl>
                                          <p:spTgt spid="87"/>
                                        </p:tgtEl>
                                        <p:attrNameLst>
                                          <p:attrName>style.opacity</p:attrName>
                                        </p:attrNameLst>
                                      </p:cBhvr>
                                      <p:to>
                                        <p:strVal val="0.5"/>
                                      </p:to>
                                    </p:set>
                                    <p:animEffect filter="image" prLst="opacity: 0.5">
                                      <p:cBhvr rctx="IE">
                                        <p:cTn id="37" dur="indefinite"/>
                                        <p:tgtEl>
                                          <p:spTgt spid="87"/>
                                        </p:tgtEl>
                                      </p:cBhvr>
                                    </p:animEffect>
                                  </p:childTnLst>
                                </p:cTn>
                              </p:par>
                              <p:par>
                                <p:cTn id="38" presetID="9" presetClass="emph" presetSubtype="0" grpId="0" nodeType="withEffect">
                                  <p:stCondLst>
                                    <p:cond delay="0"/>
                                  </p:stCondLst>
                                  <p:childTnLst>
                                    <p:set>
                                      <p:cBhvr rctx="PPT">
                                        <p:cTn id="39" dur="indefinite"/>
                                        <p:tgtEl>
                                          <p:spTgt spid="88"/>
                                        </p:tgtEl>
                                        <p:attrNameLst>
                                          <p:attrName>style.opacity</p:attrName>
                                        </p:attrNameLst>
                                      </p:cBhvr>
                                      <p:to>
                                        <p:strVal val="0.5"/>
                                      </p:to>
                                    </p:set>
                                    <p:animEffect filter="image" prLst="opacity: 0.5">
                                      <p:cBhvr rctx="IE">
                                        <p:cTn id="40" dur="indefinite"/>
                                        <p:tgtEl>
                                          <p:spTgt spid="88"/>
                                        </p:tgtEl>
                                      </p:cBhvr>
                                    </p:animEffect>
                                  </p:childTnLst>
                                </p:cTn>
                              </p:par>
                              <p:par>
                                <p:cTn id="41" presetID="9" presetClass="emph" presetSubtype="0" grpId="0" nodeType="withEffect">
                                  <p:stCondLst>
                                    <p:cond delay="0"/>
                                  </p:stCondLst>
                                  <p:childTnLst>
                                    <p:set>
                                      <p:cBhvr rctx="PPT">
                                        <p:cTn id="42" dur="indefinite"/>
                                        <p:tgtEl>
                                          <p:spTgt spid="89"/>
                                        </p:tgtEl>
                                        <p:attrNameLst>
                                          <p:attrName>style.opacity</p:attrName>
                                        </p:attrNameLst>
                                      </p:cBhvr>
                                      <p:to>
                                        <p:strVal val="0.5"/>
                                      </p:to>
                                    </p:set>
                                    <p:animEffect filter="image" prLst="opacity: 0.5">
                                      <p:cBhvr rctx="IE">
                                        <p:cTn id="43" dur="indefinite"/>
                                        <p:tgtEl>
                                          <p:spTgt spid="89"/>
                                        </p:tgtEl>
                                      </p:cBhvr>
                                    </p:animEffect>
                                  </p:childTnLst>
                                </p:cTn>
                              </p:par>
                              <p:par>
                                <p:cTn id="44" presetID="9" presetClass="emph" presetSubtype="0" grpId="0" nodeType="withEffect">
                                  <p:stCondLst>
                                    <p:cond delay="0"/>
                                  </p:stCondLst>
                                  <p:childTnLst>
                                    <p:set>
                                      <p:cBhvr rctx="PPT">
                                        <p:cTn id="45" dur="indefinite"/>
                                        <p:tgtEl>
                                          <p:spTgt spid="90"/>
                                        </p:tgtEl>
                                        <p:attrNameLst>
                                          <p:attrName>style.opacity</p:attrName>
                                        </p:attrNameLst>
                                      </p:cBhvr>
                                      <p:to>
                                        <p:strVal val="0.5"/>
                                      </p:to>
                                    </p:set>
                                    <p:animEffect filter="image" prLst="opacity: 0.5">
                                      <p:cBhvr rctx="IE">
                                        <p:cTn id="46" dur="indefinite"/>
                                        <p:tgtEl>
                                          <p:spTgt spid="90"/>
                                        </p:tgtEl>
                                      </p:cBhvr>
                                    </p:animEffect>
                                  </p:childTnLst>
                                </p:cTn>
                              </p:par>
                              <p:par>
                                <p:cTn id="47" presetID="9" presetClass="emph" presetSubtype="0" nodeType="withEffect">
                                  <p:stCondLst>
                                    <p:cond delay="0"/>
                                  </p:stCondLst>
                                  <p:childTnLst>
                                    <p:set>
                                      <p:cBhvr rctx="PPT">
                                        <p:cTn id="48" dur="indefinite"/>
                                        <p:tgtEl>
                                          <p:spTgt spid="91"/>
                                        </p:tgtEl>
                                        <p:attrNameLst>
                                          <p:attrName>style.opacity</p:attrName>
                                        </p:attrNameLst>
                                      </p:cBhvr>
                                      <p:to>
                                        <p:strVal val="0.5"/>
                                      </p:to>
                                    </p:set>
                                    <p:animEffect filter="image" prLst="opacity: 0.5">
                                      <p:cBhvr rctx="IE">
                                        <p:cTn id="49" dur="indefinite"/>
                                        <p:tgtEl>
                                          <p:spTgt spid="91"/>
                                        </p:tgtEl>
                                      </p:cBhvr>
                                    </p:animEffect>
                                  </p:childTnLst>
                                </p:cTn>
                              </p:par>
                              <p:par>
                                <p:cTn id="50" presetID="9" presetClass="emph" presetSubtype="0" grpId="0" nodeType="withEffect">
                                  <p:stCondLst>
                                    <p:cond delay="0"/>
                                  </p:stCondLst>
                                  <p:childTnLst>
                                    <p:set>
                                      <p:cBhvr rctx="PPT">
                                        <p:cTn id="51" dur="indefinite"/>
                                        <p:tgtEl>
                                          <p:spTgt spid="92"/>
                                        </p:tgtEl>
                                        <p:attrNameLst>
                                          <p:attrName>style.opacity</p:attrName>
                                        </p:attrNameLst>
                                      </p:cBhvr>
                                      <p:to>
                                        <p:strVal val="0.5"/>
                                      </p:to>
                                    </p:set>
                                    <p:animEffect filter="image" prLst="opacity: 0.5">
                                      <p:cBhvr rctx="IE">
                                        <p:cTn id="52" dur="indefinite"/>
                                        <p:tgtEl>
                                          <p:spTgt spid="92"/>
                                        </p:tgtEl>
                                      </p:cBhvr>
                                    </p:animEffect>
                                  </p:childTnLst>
                                </p:cTn>
                              </p:par>
                              <p:par>
                                <p:cTn id="53" presetID="9" presetClass="emph" presetSubtype="0" grpId="0" nodeType="withEffect">
                                  <p:stCondLst>
                                    <p:cond delay="0"/>
                                  </p:stCondLst>
                                  <p:childTnLst>
                                    <p:set>
                                      <p:cBhvr rctx="PPT">
                                        <p:cTn id="54" dur="indefinite"/>
                                        <p:tgtEl>
                                          <p:spTgt spid="93"/>
                                        </p:tgtEl>
                                        <p:attrNameLst>
                                          <p:attrName>style.opacity</p:attrName>
                                        </p:attrNameLst>
                                      </p:cBhvr>
                                      <p:to>
                                        <p:strVal val="0.5"/>
                                      </p:to>
                                    </p:set>
                                    <p:animEffect filter="image" prLst="opacity: 0.5">
                                      <p:cBhvr rctx="IE">
                                        <p:cTn id="55" dur="indefinite"/>
                                        <p:tgtEl>
                                          <p:spTgt spid="93"/>
                                        </p:tgtEl>
                                      </p:cBhvr>
                                    </p:animEffect>
                                  </p:childTnLst>
                                </p:cTn>
                              </p:par>
                              <p:par>
                                <p:cTn id="56" presetID="9" presetClass="emph" presetSubtype="0" grpId="0" nodeType="withEffect">
                                  <p:stCondLst>
                                    <p:cond delay="0"/>
                                  </p:stCondLst>
                                  <p:childTnLst>
                                    <p:set>
                                      <p:cBhvr rctx="PPT">
                                        <p:cTn id="57" dur="indefinite"/>
                                        <p:tgtEl>
                                          <p:spTgt spid="94"/>
                                        </p:tgtEl>
                                        <p:attrNameLst>
                                          <p:attrName>style.opacity</p:attrName>
                                        </p:attrNameLst>
                                      </p:cBhvr>
                                      <p:to>
                                        <p:strVal val="0.5"/>
                                      </p:to>
                                    </p:set>
                                    <p:animEffect filter="image" prLst="opacity: 0.5">
                                      <p:cBhvr rctx="IE">
                                        <p:cTn id="58" dur="indefinite"/>
                                        <p:tgtEl>
                                          <p:spTgt spid="94"/>
                                        </p:tgtEl>
                                      </p:cBhvr>
                                    </p:animEffect>
                                  </p:childTnLst>
                                </p:cTn>
                              </p:par>
                              <p:par>
                                <p:cTn id="59" presetID="9" presetClass="emph" presetSubtype="0" grpId="0" nodeType="withEffect">
                                  <p:stCondLst>
                                    <p:cond delay="0"/>
                                  </p:stCondLst>
                                  <p:childTnLst>
                                    <p:set>
                                      <p:cBhvr rctx="PPT">
                                        <p:cTn id="60" dur="indefinite"/>
                                        <p:tgtEl>
                                          <p:spTgt spid="95"/>
                                        </p:tgtEl>
                                        <p:attrNameLst>
                                          <p:attrName>style.opacity</p:attrName>
                                        </p:attrNameLst>
                                      </p:cBhvr>
                                      <p:to>
                                        <p:strVal val="0.5"/>
                                      </p:to>
                                    </p:set>
                                    <p:animEffect filter="image" prLst="opacity: 0.5">
                                      <p:cBhvr rctx="IE">
                                        <p:cTn id="61" dur="indefinite"/>
                                        <p:tgtEl>
                                          <p:spTgt spid="95"/>
                                        </p:tgtEl>
                                      </p:cBhvr>
                                    </p:animEffect>
                                  </p:childTnLst>
                                </p:cTn>
                              </p:par>
                              <p:par>
                                <p:cTn id="62" presetID="9" presetClass="emph" presetSubtype="0" grpId="0" nodeType="withEffect">
                                  <p:stCondLst>
                                    <p:cond delay="0"/>
                                  </p:stCondLst>
                                  <p:childTnLst>
                                    <p:set>
                                      <p:cBhvr rctx="PPT">
                                        <p:cTn id="63" dur="indefinite"/>
                                        <p:tgtEl>
                                          <p:spTgt spid="96"/>
                                        </p:tgtEl>
                                        <p:attrNameLst>
                                          <p:attrName>style.opacity</p:attrName>
                                        </p:attrNameLst>
                                      </p:cBhvr>
                                      <p:to>
                                        <p:strVal val="0.5"/>
                                      </p:to>
                                    </p:set>
                                    <p:animEffect filter="image" prLst="opacity: 0.5">
                                      <p:cBhvr rctx="IE">
                                        <p:cTn id="64" dur="indefinite"/>
                                        <p:tgtEl>
                                          <p:spTgt spid="96"/>
                                        </p:tgtEl>
                                      </p:cBhvr>
                                    </p:animEffect>
                                  </p:childTnLst>
                                </p:cTn>
                              </p:par>
                              <p:par>
                                <p:cTn id="65" presetID="9" presetClass="emph" presetSubtype="0" grpId="0" nodeType="withEffect">
                                  <p:stCondLst>
                                    <p:cond delay="0"/>
                                  </p:stCondLst>
                                  <p:childTnLst>
                                    <p:set>
                                      <p:cBhvr rctx="PPT">
                                        <p:cTn id="66" dur="indefinite"/>
                                        <p:tgtEl>
                                          <p:spTgt spid="97"/>
                                        </p:tgtEl>
                                        <p:attrNameLst>
                                          <p:attrName>style.opacity</p:attrName>
                                        </p:attrNameLst>
                                      </p:cBhvr>
                                      <p:to>
                                        <p:strVal val="0.5"/>
                                      </p:to>
                                    </p:set>
                                    <p:animEffect filter="image" prLst="opacity: 0.5">
                                      <p:cBhvr rctx="IE">
                                        <p:cTn id="67" dur="indefinite"/>
                                        <p:tgtEl>
                                          <p:spTgt spid="97"/>
                                        </p:tgtEl>
                                      </p:cBhvr>
                                    </p:animEffect>
                                  </p:childTnLst>
                                </p:cTn>
                              </p:par>
                              <p:par>
                                <p:cTn id="68" presetID="9" presetClass="emph" presetSubtype="0" grpId="0" nodeType="withEffect">
                                  <p:stCondLst>
                                    <p:cond delay="0"/>
                                  </p:stCondLst>
                                  <p:childTnLst>
                                    <p:set>
                                      <p:cBhvr rctx="PPT">
                                        <p:cTn id="69" dur="indefinite"/>
                                        <p:tgtEl>
                                          <p:spTgt spid="98"/>
                                        </p:tgtEl>
                                        <p:attrNameLst>
                                          <p:attrName>style.opacity</p:attrName>
                                        </p:attrNameLst>
                                      </p:cBhvr>
                                      <p:to>
                                        <p:strVal val="0.5"/>
                                      </p:to>
                                    </p:set>
                                    <p:animEffect filter="image" prLst="opacity: 0.5">
                                      <p:cBhvr rctx="IE">
                                        <p:cTn id="70" dur="indefinite"/>
                                        <p:tgtEl>
                                          <p:spTgt spid="98"/>
                                        </p:tgtEl>
                                      </p:cBhvr>
                                    </p:animEffect>
                                  </p:childTnLst>
                                </p:cTn>
                              </p:par>
                              <p:par>
                                <p:cTn id="71" presetID="9" presetClass="emph" presetSubtype="0" grpId="0" nodeType="withEffect">
                                  <p:stCondLst>
                                    <p:cond delay="0"/>
                                  </p:stCondLst>
                                  <p:childTnLst>
                                    <p:set>
                                      <p:cBhvr rctx="PPT">
                                        <p:cTn id="72" dur="indefinite"/>
                                        <p:tgtEl>
                                          <p:spTgt spid="99"/>
                                        </p:tgtEl>
                                        <p:attrNameLst>
                                          <p:attrName>style.opacity</p:attrName>
                                        </p:attrNameLst>
                                      </p:cBhvr>
                                      <p:to>
                                        <p:strVal val="0.5"/>
                                      </p:to>
                                    </p:set>
                                    <p:animEffect filter="image" prLst="opacity: 0.5">
                                      <p:cBhvr rctx="IE">
                                        <p:cTn id="73" dur="indefinite"/>
                                        <p:tgtEl>
                                          <p:spTgt spid="99"/>
                                        </p:tgtEl>
                                      </p:cBhvr>
                                    </p:animEffect>
                                  </p:childTnLst>
                                </p:cTn>
                              </p:par>
                              <p:par>
                                <p:cTn id="74" presetID="9" presetClass="emph" presetSubtype="0" grpId="0" nodeType="withEffect">
                                  <p:stCondLst>
                                    <p:cond delay="0"/>
                                  </p:stCondLst>
                                  <p:childTnLst>
                                    <p:set>
                                      <p:cBhvr rctx="PPT">
                                        <p:cTn id="75" dur="indefinite"/>
                                        <p:tgtEl>
                                          <p:spTgt spid="100"/>
                                        </p:tgtEl>
                                        <p:attrNameLst>
                                          <p:attrName>style.opacity</p:attrName>
                                        </p:attrNameLst>
                                      </p:cBhvr>
                                      <p:to>
                                        <p:strVal val="0.5"/>
                                      </p:to>
                                    </p:set>
                                    <p:animEffect filter="image" prLst="opacity: 0.5">
                                      <p:cBhvr rctx="IE">
                                        <p:cTn id="76" dur="indefinite"/>
                                        <p:tgtEl>
                                          <p:spTgt spid="100"/>
                                        </p:tgtEl>
                                      </p:cBhvr>
                                    </p:animEffect>
                                  </p:childTnLst>
                                </p:cTn>
                              </p:par>
                              <p:par>
                                <p:cTn id="77" presetID="9" presetClass="emph" presetSubtype="0" nodeType="withEffect">
                                  <p:stCondLst>
                                    <p:cond delay="0"/>
                                  </p:stCondLst>
                                  <p:childTnLst>
                                    <p:set>
                                      <p:cBhvr rctx="PPT">
                                        <p:cTn id="78" dur="indefinite"/>
                                        <p:tgtEl>
                                          <p:spTgt spid="101"/>
                                        </p:tgtEl>
                                        <p:attrNameLst>
                                          <p:attrName>style.opacity</p:attrName>
                                        </p:attrNameLst>
                                      </p:cBhvr>
                                      <p:to>
                                        <p:strVal val="0.5"/>
                                      </p:to>
                                    </p:set>
                                    <p:animEffect filter="image" prLst="opacity: 0.5">
                                      <p:cBhvr rctx="IE">
                                        <p:cTn id="79" dur="indefinite"/>
                                        <p:tgtEl>
                                          <p:spTgt spid="101"/>
                                        </p:tgtEl>
                                      </p:cBhvr>
                                    </p:animEffect>
                                  </p:childTnLst>
                                </p:cTn>
                              </p:par>
                              <p:par>
                                <p:cTn id="80" presetID="9" presetClass="emph" presetSubtype="0" nodeType="withEffect">
                                  <p:stCondLst>
                                    <p:cond delay="0"/>
                                  </p:stCondLst>
                                  <p:childTnLst>
                                    <p:set>
                                      <p:cBhvr rctx="PPT">
                                        <p:cTn id="81" dur="indefinite"/>
                                        <p:tgtEl>
                                          <p:spTgt spid="102"/>
                                        </p:tgtEl>
                                        <p:attrNameLst>
                                          <p:attrName>style.opacity</p:attrName>
                                        </p:attrNameLst>
                                      </p:cBhvr>
                                      <p:to>
                                        <p:strVal val="0.5"/>
                                      </p:to>
                                    </p:set>
                                    <p:animEffect filter="image" prLst="opacity: 0.5">
                                      <p:cBhvr rctx="IE">
                                        <p:cTn id="82" dur="indefinite"/>
                                        <p:tgtEl>
                                          <p:spTgt spid="102"/>
                                        </p:tgtEl>
                                      </p:cBhvr>
                                    </p:animEffect>
                                  </p:childTnLst>
                                </p:cTn>
                              </p:par>
                              <p:par>
                                <p:cTn id="83" presetID="9" presetClass="emph" presetSubtype="0" grpId="0" nodeType="withEffect">
                                  <p:stCondLst>
                                    <p:cond delay="0"/>
                                  </p:stCondLst>
                                  <p:childTnLst>
                                    <p:set>
                                      <p:cBhvr rctx="PPT">
                                        <p:cTn id="84" dur="indefinite"/>
                                        <p:tgtEl>
                                          <p:spTgt spid="104"/>
                                        </p:tgtEl>
                                        <p:attrNameLst>
                                          <p:attrName>style.opacity</p:attrName>
                                        </p:attrNameLst>
                                      </p:cBhvr>
                                      <p:to>
                                        <p:strVal val="0.5"/>
                                      </p:to>
                                    </p:set>
                                    <p:animEffect filter="image" prLst="opacity: 0.5">
                                      <p:cBhvr rctx="IE">
                                        <p:cTn id="85" dur="indefinite"/>
                                        <p:tgtEl>
                                          <p:spTgt spid="104"/>
                                        </p:tgtEl>
                                      </p:cBhvr>
                                    </p:animEffect>
                                  </p:childTnLst>
                                </p:cTn>
                              </p:par>
                              <p:par>
                                <p:cTn id="86" presetID="9" presetClass="emph" presetSubtype="0" grpId="0" nodeType="withEffect">
                                  <p:stCondLst>
                                    <p:cond delay="0"/>
                                  </p:stCondLst>
                                  <p:childTnLst>
                                    <p:set>
                                      <p:cBhvr rctx="PPT">
                                        <p:cTn id="87" dur="indefinite"/>
                                        <p:tgtEl>
                                          <p:spTgt spid="105"/>
                                        </p:tgtEl>
                                        <p:attrNameLst>
                                          <p:attrName>style.opacity</p:attrName>
                                        </p:attrNameLst>
                                      </p:cBhvr>
                                      <p:to>
                                        <p:strVal val="0.5"/>
                                      </p:to>
                                    </p:set>
                                    <p:animEffect filter="image" prLst="opacity: 0.5">
                                      <p:cBhvr rctx="IE">
                                        <p:cTn id="88" dur="indefinite"/>
                                        <p:tgtEl>
                                          <p:spTgt spid="105"/>
                                        </p:tgtEl>
                                      </p:cBhvr>
                                    </p:animEffect>
                                  </p:childTnLst>
                                </p:cTn>
                              </p:par>
                              <p:par>
                                <p:cTn id="89" presetID="9" presetClass="emph" presetSubtype="0" grpId="0" nodeType="withEffect">
                                  <p:stCondLst>
                                    <p:cond delay="0"/>
                                  </p:stCondLst>
                                  <p:childTnLst>
                                    <p:set>
                                      <p:cBhvr rctx="PPT">
                                        <p:cTn id="90" dur="indefinite"/>
                                        <p:tgtEl>
                                          <p:spTgt spid="106"/>
                                        </p:tgtEl>
                                        <p:attrNameLst>
                                          <p:attrName>style.opacity</p:attrName>
                                        </p:attrNameLst>
                                      </p:cBhvr>
                                      <p:to>
                                        <p:strVal val="0.5"/>
                                      </p:to>
                                    </p:set>
                                    <p:animEffect filter="image" prLst="opacity: 0.5">
                                      <p:cBhvr rctx="IE">
                                        <p:cTn id="91" dur="indefinite"/>
                                        <p:tgtEl>
                                          <p:spTgt spid="106"/>
                                        </p:tgtEl>
                                      </p:cBhvr>
                                    </p:animEffect>
                                  </p:childTnLst>
                                </p:cTn>
                              </p:par>
                              <p:par>
                                <p:cTn id="92" presetID="9" presetClass="emph" presetSubtype="0" nodeType="withEffect">
                                  <p:stCondLst>
                                    <p:cond delay="0"/>
                                  </p:stCondLst>
                                  <p:childTnLst>
                                    <p:set>
                                      <p:cBhvr rctx="PPT">
                                        <p:cTn id="93" dur="indefinite"/>
                                        <p:tgtEl>
                                          <p:spTgt spid="110"/>
                                        </p:tgtEl>
                                        <p:attrNameLst>
                                          <p:attrName>style.opacity</p:attrName>
                                        </p:attrNameLst>
                                      </p:cBhvr>
                                      <p:to>
                                        <p:strVal val="0.5"/>
                                      </p:to>
                                    </p:set>
                                    <p:animEffect filter="image" prLst="opacity: 0.5">
                                      <p:cBhvr rctx="IE">
                                        <p:cTn id="94" dur="indefinite"/>
                                        <p:tgtEl>
                                          <p:spTgt spid="110"/>
                                        </p:tgtEl>
                                      </p:cBhvr>
                                    </p:animEffect>
                                  </p:childTnLst>
                                </p:cTn>
                              </p:par>
                              <p:par>
                                <p:cTn id="95" presetID="9" presetClass="emph" presetSubtype="0" nodeType="withEffect">
                                  <p:stCondLst>
                                    <p:cond delay="0"/>
                                  </p:stCondLst>
                                  <p:childTnLst>
                                    <p:set>
                                      <p:cBhvr rctx="PPT">
                                        <p:cTn id="96" dur="indefinite"/>
                                        <p:tgtEl>
                                          <p:spTgt spid="113"/>
                                        </p:tgtEl>
                                        <p:attrNameLst>
                                          <p:attrName>style.opacity</p:attrName>
                                        </p:attrNameLst>
                                      </p:cBhvr>
                                      <p:to>
                                        <p:strVal val="0.5"/>
                                      </p:to>
                                    </p:set>
                                    <p:animEffect filter="image" prLst="opacity: 0.5">
                                      <p:cBhvr rctx="IE">
                                        <p:cTn id="97" dur="indefinite"/>
                                        <p:tgtEl>
                                          <p:spTgt spid="113"/>
                                        </p:tgtEl>
                                      </p:cBhvr>
                                    </p:animEffect>
                                  </p:childTnLst>
                                </p:cTn>
                              </p:par>
                              <p:par>
                                <p:cTn id="98" presetID="9" presetClass="emph" presetSubtype="0" nodeType="withEffect">
                                  <p:stCondLst>
                                    <p:cond delay="0"/>
                                  </p:stCondLst>
                                  <p:childTnLst>
                                    <p:set>
                                      <p:cBhvr rctx="PPT">
                                        <p:cTn id="99" dur="indefinite"/>
                                        <p:tgtEl>
                                          <p:spTgt spid="116"/>
                                        </p:tgtEl>
                                        <p:attrNameLst>
                                          <p:attrName>style.opacity</p:attrName>
                                        </p:attrNameLst>
                                      </p:cBhvr>
                                      <p:to>
                                        <p:strVal val="0.5"/>
                                      </p:to>
                                    </p:set>
                                    <p:animEffect filter="image" prLst="opacity: 0.5">
                                      <p:cBhvr rctx="IE">
                                        <p:cTn id="100" dur="indefinite"/>
                                        <p:tgtEl>
                                          <p:spTgt spid="116"/>
                                        </p:tgtEl>
                                      </p:cBhvr>
                                    </p:animEffect>
                                  </p:childTnLst>
                                </p:cTn>
                              </p:par>
                              <p:par>
                                <p:cTn id="101" presetID="9" presetClass="emph" presetSubtype="0" nodeType="withEffect">
                                  <p:stCondLst>
                                    <p:cond delay="0"/>
                                  </p:stCondLst>
                                  <p:childTnLst>
                                    <p:set>
                                      <p:cBhvr rctx="PPT">
                                        <p:cTn id="102" dur="indefinite"/>
                                        <p:tgtEl>
                                          <p:spTgt spid="121"/>
                                        </p:tgtEl>
                                        <p:attrNameLst>
                                          <p:attrName>style.opacity</p:attrName>
                                        </p:attrNameLst>
                                      </p:cBhvr>
                                      <p:to>
                                        <p:strVal val="0.5"/>
                                      </p:to>
                                    </p:set>
                                    <p:animEffect filter="image" prLst="opacity: 0.5">
                                      <p:cBhvr rctx="IE">
                                        <p:cTn id="103" dur="indefinite"/>
                                        <p:tgtEl>
                                          <p:spTgt spid="121"/>
                                        </p:tgtEl>
                                      </p:cBhvr>
                                    </p:animEffect>
                                  </p:childTnLst>
                                </p:cTn>
                              </p:par>
                              <p:par>
                                <p:cTn id="104" presetID="9" presetClass="emph" presetSubtype="0" nodeType="withEffect">
                                  <p:stCondLst>
                                    <p:cond delay="0"/>
                                  </p:stCondLst>
                                  <p:childTnLst>
                                    <p:set>
                                      <p:cBhvr rctx="PPT">
                                        <p:cTn id="105" dur="indefinite"/>
                                        <p:tgtEl>
                                          <p:spTgt spid="124"/>
                                        </p:tgtEl>
                                        <p:attrNameLst>
                                          <p:attrName>style.opacity</p:attrName>
                                        </p:attrNameLst>
                                      </p:cBhvr>
                                      <p:to>
                                        <p:strVal val="0.5"/>
                                      </p:to>
                                    </p:set>
                                    <p:animEffect filter="image" prLst="opacity: 0.5">
                                      <p:cBhvr rctx="IE">
                                        <p:cTn id="106" dur="indefinite"/>
                                        <p:tgtEl>
                                          <p:spTgt spid="124"/>
                                        </p:tgtEl>
                                      </p:cBhvr>
                                    </p:animEffect>
                                  </p:childTnLst>
                                </p:cTn>
                              </p:par>
                              <p:par>
                                <p:cTn id="107" presetID="9" presetClass="emph" presetSubtype="0" nodeType="withEffect">
                                  <p:stCondLst>
                                    <p:cond delay="0"/>
                                  </p:stCondLst>
                                  <p:childTnLst>
                                    <p:set>
                                      <p:cBhvr rctx="PPT">
                                        <p:cTn id="108" dur="indefinite"/>
                                        <p:tgtEl>
                                          <p:spTgt spid="128"/>
                                        </p:tgtEl>
                                        <p:attrNameLst>
                                          <p:attrName>style.opacity</p:attrName>
                                        </p:attrNameLst>
                                      </p:cBhvr>
                                      <p:to>
                                        <p:strVal val="0.5"/>
                                      </p:to>
                                    </p:set>
                                    <p:animEffect filter="image" prLst="opacity: 0.5">
                                      <p:cBhvr rctx="IE">
                                        <p:cTn id="109" dur="indefinite"/>
                                        <p:tgtEl>
                                          <p:spTgt spid="128"/>
                                        </p:tgtEl>
                                      </p:cBhvr>
                                    </p:animEffect>
                                  </p:childTnLst>
                                </p:cTn>
                              </p:par>
                              <p:par>
                                <p:cTn id="110" presetID="9" presetClass="emph" presetSubtype="0" nodeType="withEffect">
                                  <p:stCondLst>
                                    <p:cond delay="0"/>
                                  </p:stCondLst>
                                  <p:childTnLst>
                                    <p:set>
                                      <p:cBhvr rctx="PPT">
                                        <p:cTn id="111" dur="indefinite"/>
                                        <p:tgtEl>
                                          <p:spTgt spid="133"/>
                                        </p:tgtEl>
                                        <p:attrNameLst>
                                          <p:attrName>style.opacity</p:attrName>
                                        </p:attrNameLst>
                                      </p:cBhvr>
                                      <p:to>
                                        <p:strVal val="0.5"/>
                                      </p:to>
                                    </p:set>
                                    <p:animEffect filter="image" prLst="opacity: 0.5">
                                      <p:cBhvr rctx="IE">
                                        <p:cTn id="112" dur="indefinite"/>
                                        <p:tgtEl>
                                          <p:spTgt spid="133"/>
                                        </p:tgtEl>
                                      </p:cBhvr>
                                    </p:animEffect>
                                  </p:childTnLst>
                                </p:cTn>
                              </p:par>
                              <p:par>
                                <p:cTn id="113" presetID="9" presetClass="emph" presetSubtype="0" nodeType="withEffect">
                                  <p:stCondLst>
                                    <p:cond delay="0"/>
                                  </p:stCondLst>
                                  <p:childTnLst>
                                    <p:set>
                                      <p:cBhvr rctx="PPT">
                                        <p:cTn id="114" dur="indefinite"/>
                                        <p:tgtEl>
                                          <p:spTgt spid="136"/>
                                        </p:tgtEl>
                                        <p:attrNameLst>
                                          <p:attrName>style.opacity</p:attrName>
                                        </p:attrNameLst>
                                      </p:cBhvr>
                                      <p:to>
                                        <p:strVal val="0.5"/>
                                      </p:to>
                                    </p:set>
                                    <p:animEffect filter="image" prLst="opacity: 0.5">
                                      <p:cBhvr rctx="IE">
                                        <p:cTn id="115" dur="indefinite"/>
                                        <p:tgtEl>
                                          <p:spTgt spid="136"/>
                                        </p:tgtEl>
                                      </p:cBhvr>
                                    </p:animEffect>
                                  </p:childTnLst>
                                </p:cTn>
                              </p:par>
                              <p:par>
                                <p:cTn id="116" presetID="9" presetClass="emph" presetSubtype="0" grpId="0" nodeType="withEffect">
                                  <p:stCondLst>
                                    <p:cond delay="0"/>
                                  </p:stCondLst>
                                  <p:childTnLst>
                                    <p:set>
                                      <p:cBhvr rctx="PPT">
                                        <p:cTn id="117" dur="indefinite"/>
                                        <p:tgtEl>
                                          <p:spTgt spid="140"/>
                                        </p:tgtEl>
                                        <p:attrNameLst>
                                          <p:attrName>style.opacity</p:attrName>
                                        </p:attrNameLst>
                                      </p:cBhvr>
                                      <p:to>
                                        <p:strVal val="0.5"/>
                                      </p:to>
                                    </p:set>
                                    <p:animEffect filter="image" prLst="opacity: 0.5">
                                      <p:cBhvr rctx="IE">
                                        <p:cTn id="118" dur="indefinite"/>
                                        <p:tgtEl>
                                          <p:spTgt spid="140"/>
                                        </p:tgtEl>
                                      </p:cBhvr>
                                    </p:animEffect>
                                  </p:childTnLst>
                                </p:cTn>
                              </p:par>
                              <p:par>
                                <p:cTn id="119" presetID="9" presetClass="emph" presetSubtype="0" nodeType="withEffect">
                                  <p:stCondLst>
                                    <p:cond delay="0"/>
                                  </p:stCondLst>
                                  <p:childTnLst>
                                    <p:set>
                                      <p:cBhvr rctx="PPT">
                                        <p:cTn id="120" dur="indefinite"/>
                                        <p:tgtEl>
                                          <p:spTgt spid="142"/>
                                        </p:tgtEl>
                                        <p:attrNameLst>
                                          <p:attrName>style.opacity</p:attrName>
                                        </p:attrNameLst>
                                      </p:cBhvr>
                                      <p:to>
                                        <p:strVal val="0.5"/>
                                      </p:to>
                                    </p:set>
                                    <p:animEffect filter="image" prLst="opacity: 0.5">
                                      <p:cBhvr rctx="IE">
                                        <p:cTn id="121" dur="indefinite"/>
                                        <p:tgtEl>
                                          <p:spTgt spid="142"/>
                                        </p:tgtEl>
                                      </p:cBhvr>
                                    </p:animEffect>
                                  </p:childTnLst>
                                </p:cTn>
                              </p:par>
                              <p:par>
                                <p:cTn id="122" presetID="9" presetClass="emph" presetSubtype="0" nodeType="withEffect">
                                  <p:stCondLst>
                                    <p:cond delay="0"/>
                                  </p:stCondLst>
                                  <p:childTnLst>
                                    <p:set>
                                      <p:cBhvr rctx="PPT">
                                        <p:cTn id="123" dur="indefinite"/>
                                        <p:tgtEl>
                                          <p:spTgt spid="145"/>
                                        </p:tgtEl>
                                        <p:attrNameLst>
                                          <p:attrName>style.opacity</p:attrName>
                                        </p:attrNameLst>
                                      </p:cBhvr>
                                      <p:to>
                                        <p:strVal val="0.5"/>
                                      </p:to>
                                    </p:set>
                                    <p:animEffect filter="image" prLst="opacity: 0.5">
                                      <p:cBhvr rctx="IE">
                                        <p:cTn id="124" dur="indefinite"/>
                                        <p:tgtEl>
                                          <p:spTgt spid="145"/>
                                        </p:tgtEl>
                                      </p:cBhvr>
                                    </p:animEffect>
                                  </p:childTnLst>
                                </p:cTn>
                              </p:par>
                              <p:par>
                                <p:cTn id="125" presetID="9" presetClass="emph" presetSubtype="0" nodeType="withEffect">
                                  <p:stCondLst>
                                    <p:cond delay="0"/>
                                  </p:stCondLst>
                                  <p:childTnLst>
                                    <p:set>
                                      <p:cBhvr rctx="PPT">
                                        <p:cTn id="126" dur="indefinite"/>
                                        <p:tgtEl>
                                          <p:spTgt spid="148"/>
                                        </p:tgtEl>
                                        <p:attrNameLst>
                                          <p:attrName>style.opacity</p:attrName>
                                        </p:attrNameLst>
                                      </p:cBhvr>
                                      <p:to>
                                        <p:strVal val="0.5"/>
                                      </p:to>
                                    </p:set>
                                    <p:animEffect filter="image" prLst="opacity: 0.5">
                                      <p:cBhvr rctx="IE">
                                        <p:cTn id="127" dur="indefinite"/>
                                        <p:tgtEl>
                                          <p:spTgt spid="148"/>
                                        </p:tgtEl>
                                      </p:cBhvr>
                                    </p:animEffect>
                                  </p:childTnLst>
                                </p:cTn>
                              </p:par>
                              <p:par>
                                <p:cTn id="128" presetID="9" presetClass="emph" presetSubtype="0" nodeType="withEffect">
                                  <p:stCondLst>
                                    <p:cond delay="0"/>
                                  </p:stCondLst>
                                  <p:childTnLst>
                                    <p:set>
                                      <p:cBhvr rctx="PPT">
                                        <p:cTn id="129" dur="indefinite"/>
                                        <p:tgtEl>
                                          <p:spTgt spid="151"/>
                                        </p:tgtEl>
                                        <p:attrNameLst>
                                          <p:attrName>style.opacity</p:attrName>
                                        </p:attrNameLst>
                                      </p:cBhvr>
                                      <p:to>
                                        <p:strVal val="0.5"/>
                                      </p:to>
                                    </p:set>
                                    <p:animEffect filter="image" prLst="opacity: 0.5">
                                      <p:cBhvr rctx="IE">
                                        <p:cTn id="130" dur="indefinite"/>
                                        <p:tgtEl>
                                          <p:spTgt spid="151"/>
                                        </p:tgtEl>
                                      </p:cBhvr>
                                    </p:animEffect>
                                  </p:childTnLst>
                                </p:cTn>
                              </p:par>
                              <p:par>
                                <p:cTn id="131" presetID="9" presetClass="emph" presetSubtype="0" grpId="0" nodeType="withEffect">
                                  <p:stCondLst>
                                    <p:cond delay="0"/>
                                  </p:stCondLst>
                                  <p:childTnLst>
                                    <p:set>
                                      <p:cBhvr rctx="PPT">
                                        <p:cTn id="132" dur="indefinite"/>
                                        <p:tgtEl>
                                          <p:spTgt spid="157"/>
                                        </p:tgtEl>
                                        <p:attrNameLst>
                                          <p:attrName>style.opacity</p:attrName>
                                        </p:attrNameLst>
                                      </p:cBhvr>
                                      <p:to>
                                        <p:strVal val="0.5"/>
                                      </p:to>
                                    </p:set>
                                    <p:animEffect filter="image" prLst="opacity: 0.5">
                                      <p:cBhvr rctx="IE">
                                        <p:cTn id="133" dur="indefinite"/>
                                        <p:tgtEl>
                                          <p:spTgt spid="157"/>
                                        </p:tgtEl>
                                      </p:cBhvr>
                                    </p:animEffect>
                                  </p:childTnLst>
                                </p:cTn>
                              </p:par>
                              <p:par>
                                <p:cTn id="134" presetID="9" presetClass="emph" presetSubtype="0" grpId="0" nodeType="withEffect">
                                  <p:stCondLst>
                                    <p:cond delay="0"/>
                                  </p:stCondLst>
                                  <p:childTnLst>
                                    <p:set>
                                      <p:cBhvr rctx="PPT">
                                        <p:cTn id="135" dur="indefinite"/>
                                        <p:tgtEl>
                                          <p:spTgt spid="158"/>
                                        </p:tgtEl>
                                        <p:attrNameLst>
                                          <p:attrName>style.opacity</p:attrName>
                                        </p:attrNameLst>
                                      </p:cBhvr>
                                      <p:to>
                                        <p:strVal val="0.5"/>
                                      </p:to>
                                    </p:set>
                                    <p:animEffect filter="image" prLst="opacity: 0.5">
                                      <p:cBhvr rctx="IE">
                                        <p:cTn id="136" dur="indefinite"/>
                                        <p:tgtEl>
                                          <p:spTgt spid="158"/>
                                        </p:tgtEl>
                                      </p:cBhvr>
                                    </p:animEffect>
                                  </p:childTnLst>
                                </p:cTn>
                              </p:par>
                              <p:par>
                                <p:cTn id="137" presetID="9" presetClass="emph" presetSubtype="0" nodeType="withEffect">
                                  <p:stCondLst>
                                    <p:cond delay="0"/>
                                  </p:stCondLst>
                                  <p:childTnLst>
                                    <p:set>
                                      <p:cBhvr rctx="PPT">
                                        <p:cTn id="138" dur="indefinite"/>
                                        <p:tgtEl>
                                          <p:spTgt spid="159"/>
                                        </p:tgtEl>
                                        <p:attrNameLst>
                                          <p:attrName>style.opacity</p:attrName>
                                        </p:attrNameLst>
                                      </p:cBhvr>
                                      <p:to>
                                        <p:strVal val="0.5"/>
                                      </p:to>
                                    </p:set>
                                    <p:animEffect filter="image" prLst="opacity: 0.5">
                                      <p:cBhvr rctx="IE">
                                        <p:cTn id="139" dur="indefinite"/>
                                        <p:tgtEl>
                                          <p:spTgt spid="159"/>
                                        </p:tgtEl>
                                      </p:cBhvr>
                                    </p:animEffect>
                                  </p:childTnLst>
                                </p:cTn>
                              </p:par>
                              <p:par>
                                <p:cTn id="140" presetID="9" presetClass="emph" presetSubtype="0" nodeType="withEffect">
                                  <p:stCondLst>
                                    <p:cond delay="0"/>
                                  </p:stCondLst>
                                  <p:childTnLst>
                                    <p:set>
                                      <p:cBhvr rctx="PPT">
                                        <p:cTn id="141" dur="indefinite"/>
                                        <p:tgtEl>
                                          <p:spTgt spid="162"/>
                                        </p:tgtEl>
                                        <p:attrNameLst>
                                          <p:attrName>style.opacity</p:attrName>
                                        </p:attrNameLst>
                                      </p:cBhvr>
                                      <p:to>
                                        <p:strVal val="0.5"/>
                                      </p:to>
                                    </p:set>
                                    <p:animEffect filter="image" prLst="opacity: 0.5">
                                      <p:cBhvr rctx="IE">
                                        <p:cTn id="142" dur="indefinite"/>
                                        <p:tgtEl>
                                          <p:spTgt spid="162"/>
                                        </p:tgtEl>
                                      </p:cBhvr>
                                    </p:animEffect>
                                  </p:childTnLst>
                                </p:cTn>
                              </p:par>
                              <p:par>
                                <p:cTn id="143" presetID="9" presetClass="emph" presetSubtype="0" nodeType="withEffect">
                                  <p:stCondLst>
                                    <p:cond delay="0"/>
                                  </p:stCondLst>
                                  <p:childTnLst>
                                    <p:set>
                                      <p:cBhvr rctx="PPT">
                                        <p:cTn id="144" dur="indefinite"/>
                                        <p:tgtEl>
                                          <p:spTgt spid="165"/>
                                        </p:tgtEl>
                                        <p:attrNameLst>
                                          <p:attrName>style.opacity</p:attrName>
                                        </p:attrNameLst>
                                      </p:cBhvr>
                                      <p:to>
                                        <p:strVal val="0.5"/>
                                      </p:to>
                                    </p:set>
                                    <p:animEffect filter="image" prLst="opacity: 0.5">
                                      <p:cBhvr rctx="IE">
                                        <p:cTn id="145" dur="indefinite"/>
                                        <p:tgtEl>
                                          <p:spTgt spid="165"/>
                                        </p:tgtEl>
                                      </p:cBhvr>
                                    </p:animEffect>
                                  </p:childTnLst>
                                </p:cTn>
                              </p:par>
                              <p:par>
                                <p:cTn id="146" presetID="9" presetClass="emph" presetSubtype="0" grpId="0" nodeType="withEffect">
                                  <p:stCondLst>
                                    <p:cond delay="0"/>
                                  </p:stCondLst>
                                  <p:childTnLst>
                                    <p:set>
                                      <p:cBhvr rctx="PPT">
                                        <p:cTn id="147" dur="indefinite"/>
                                        <p:tgtEl>
                                          <p:spTgt spid="168"/>
                                        </p:tgtEl>
                                        <p:attrNameLst>
                                          <p:attrName>style.opacity</p:attrName>
                                        </p:attrNameLst>
                                      </p:cBhvr>
                                      <p:to>
                                        <p:strVal val="0.5"/>
                                      </p:to>
                                    </p:set>
                                    <p:animEffect filter="image" prLst="opacity: 0.5">
                                      <p:cBhvr rctx="IE">
                                        <p:cTn id="148" dur="indefinite"/>
                                        <p:tgtEl>
                                          <p:spTgt spid="168"/>
                                        </p:tgtEl>
                                      </p:cBhvr>
                                    </p:animEffect>
                                  </p:childTnLst>
                                </p:cTn>
                              </p:par>
                              <p:par>
                                <p:cTn id="149" presetID="9" presetClass="emph" presetSubtype="0" nodeType="withEffect">
                                  <p:stCondLst>
                                    <p:cond delay="0"/>
                                  </p:stCondLst>
                                  <p:childTnLst>
                                    <p:set>
                                      <p:cBhvr rctx="PPT">
                                        <p:cTn id="150" dur="indefinite"/>
                                        <p:tgtEl>
                                          <p:spTgt spid="169"/>
                                        </p:tgtEl>
                                        <p:attrNameLst>
                                          <p:attrName>style.opacity</p:attrName>
                                        </p:attrNameLst>
                                      </p:cBhvr>
                                      <p:to>
                                        <p:strVal val="0.5"/>
                                      </p:to>
                                    </p:set>
                                    <p:animEffect filter="image" prLst="opacity: 0.5">
                                      <p:cBhvr rctx="IE">
                                        <p:cTn id="151" dur="indefinite"/>
                                        <p:tgtEl>
                                          <p:spTgt spid="169"/>
                                        </p:tgtEl>
                                      </p:cBhvr>
                                    </p:animEffect>
                                  </p:childTnLst>
                                </p:cTn>
                              </p:par>
                              <p:par>
                                <p:cTn id="152" presetID="9" presetClass="emph" presetSubtype="0" nodeType="withEffect">
                                  <p:stCondLst>
                                    <p:cond delay="0"/>
                                  </p:stCondLst>
                                  <p:childTnLst>
                                    <p:set>
                                      <p:cBhvr rctx="PPT">
                                        <p:cTn id="153" dur="indefinite"/>
                                        <p:tgtEl>
                                          <p:spTgt spid="172"/>
                                        </p:tgtEl>
                                        <p:attrNameLst>
                                          <p:attrName>style.opacity</p:attrName>
                                        </p:attrNameLst>
                                      </p:cBhvr>
                                      <p:to>
                                        <p:strVal val="0.5"/>
                                      </p:to>
                                    </p:set>
                                    <p:animEffect filter="image" prLst="opacity: 0.5">
                                      <p:cBhvr rctx="IE">
                                        <p:cTn id="154" dur="indefinite"/>
                                        <p:tgtEl>
                                          <p:spTgt spid="172"/>
                                        </p:tgtEl>
                                      </p:cBhvr>
                                    </p:animEffect>
                                  </p:childTnLst>
                                </p:cTn>
                              </p:par>
                              <p:par>
                                <p:cTn id="155" presetID="9" presetClass="emph" presetSubtype="0" nodeType="withEffect">
                                  <p:stCondLst>
                                    <p:cond delay="0"/>
                                  </p:stCondLst>
                                  <p:childTnLst>
                                    <p:set>
                                      <p:cBhvr rctx="PPT">
                                        <p:cTn id="156" dur="indefinite"/>
                                        <p:tgtEl>
                                          <p:spTgt spid="176"/>
                                        </p:tgtEl>
                                        <p:attrNameLst>
                                          <p:attrName>style.opacity</p:attrName>
                                        </p:attrNameLst>
                                      </p:cBhvr>
                                      <p:to>
                                        <p:strVal val="0.5"/>
                                      </p:to>
                                    </p:set>
                                    <p:animEffect filter="image" prLst="opacity: 0.5">
                                      <p:cBhvr rctx="IE">
                                        <p:cTn id="157" dur="indefinite"/>
                                        <p:tgtEl>
                                          <p:spTgt spid="176"/>
                                        </p:tgtEl>
                                      </p:cBhvr>
                                    </p:animEffect>
                                  </p:childTnLst>
                                </p:cTn>
                              </p:par>
                              <p:par>
                                <p:cTn id="158" presetID="9" presetClass="emph" presetSubtype="0" grpId="0" nodeType="withEffect">
                                  <p:stCondLst>
                                    <p:cond delay="0"/>
                                  </p:stCondLst>
                                  <p:childTnLst>
                                    <p:set>
                                      <p:cBhvr rctx="PPT">
                                        <p:cTn id="159" dur="indefinite"/>
                                        <p:tgtEl>
                                          <p:spTgt spid="184"/>
                                        </p:tgtEl>
                                        <p:attrNameLst>
                                          <p:attrName>style.opacity</p:attrName>
                                        </p:attrNameLst>
                                      </p:cBhvr>
                                      <p:to>
                                        <p:strVal val="0.5"/>
                                      </p:to>
                                    </p:set>
                                    <p:animEffect filter="image" prLst="opacity: 0.5">
                                      <p:cBhvr rctx="IE">
                                        <p:cTn id="160" dur="indefinite"/>
                                        <p:tgtEl>
                                          <p:spTgt spid="184"/>
                                        </p:tgtEl>
                                      </p:cBhvr>
                                    </p:animEffect>
                                  </p:childTnLst>
                                </p:cTn>
                              </p:par>
                              <p:par>
                                <p:cTn id="161" presetID="9" presetClass="emph" presetSubtype="0" nodeType="withEffect">
                                  <p:stCondLst>
                                    <p:cond delay="0"/>
                                  </p:stCondLst>
                                  <p:childTnLst>
                                    <p:set>
                                      <p:cBhvr rctx="PPT">
                                        <p:cTn id="162" dur="indefinite"/>
                                        <p:tgtEl>
                                          <p:spTgt spid="185"/>
                                        </p:tgtEl>
                                        <p:attrNameLst>
                                          <p:attrName>style.opacity</p:attrName>
                                        </p:attrNameLst>
                                      </p:cBhvr>
                                      <p:to>
                                        <p:strVal val="0.5"/>
                                      </p:to>
                                    </p:set>
                                    <p:animEffect filter="image" prLst="opacity: 0.5">
                                      <p:cBhvr rctx="IE">
                                        <p:cTn id="163" dur="indefinite"/>
                                        <p:tgtEl>
                                          <p:spTgt spid="185"/>
                                        </p:tgtEl>
                                      </p:cBhvr>
                                    </p:animEffect>
                                  </p:childTnLst>
                                </p:cTn>
                              </p:par>
                              <p:par>
                                <p:cTn id="164" presetID="9" presetClass="emph" presetSubtype="0" grpId="0" nodeType="withEffect">
                                  <p:stCondLst>
                                    <p:cond delay="0"/>
                                  </p:stCondLst>
                                  <p:childTnLst>
                                    <p:set>
                                      <p:cBhvr rctx="PPT">
                                        <p:cTn id="165" dur="indefinite"/>
                                        <p:tgtEl>
                                          <p:spTgt spid="188"/>
                                        </p:tgtEl>
                                        <p:attrNameLst>
                                          <p:attrName>style.opacity</p:attrName>
                                        </p:attrNameLst>
                                      </p:cBhvr>
                                      <p:to>
                                        <p:strVal val="0.5"/>
                                      </p:to>
                                    </p:set>
                                    <p:animEffect filter="image" prLst="opacity: 0.5">
                                      <p:cBhvr rctx="IE">
                                        <p:cTn id="166" dur="indefinite"/>
                                        <p:tgtEl>
                                          <p:spTgt spid="188"/>
                                        </p:tgtEl>
                                      </p:cBhvr>
                                    </p:animEffect>
                                  </p:childTnLst>
                                </p:cTn>
                              </p:par>
                              <p:par>
                                <p:cTn id="167" presetID="9" presetClass="emph" presetSubtype="0" nodeType="withEffect">
                                  <p:stCondLst>
                                    <p:cond delay="0"/>
                                  </p:stCondLst>
                                  <p:childTnLst>
                                    <p:set>
                                      <p:cBhvr rctx="PPT">
                                        <p:cTn id="168" dur="indefinite"/>
                                        <p:tgtEl>
                                          <p:spTgt spid="189"/>
                                        </p:tgtEl>
                                        <p:attrNameLst>
                                          <p:attrName>style.opacity</p:attrName>
                                        </p:attrNameLst>
                                      </p:cBhvr>
                                      <p:to>
                                        <p:strVal val="0.5"/>
                                      </p:to>
                                    </p:set>
                                    <p:animEffect filter="image" prLst="opacity: 0.5">
                                      <p:cBhvr rctx="IE">
                                        <p:cTn id="169" dur="indefinite"/>
                                        <p:tgtEl>
                                          <p:spTgt spid="189"/>
                                        </p:tgtEl>
                                      </p:cBhvr>
                                    </p:animEffect>
                                  </p:childTnLst>
                                </p:cTn>
                              </p:par>
                              <p:par>
                                <p:cTn id="170" presetID="9" presetClass="emph" presetSubtype="0" nodeType="withEffect">
                                  <p:stCondLst>
                                    <p:cond delay="0"/>
                                  </p:stCondLst>
                                  <p:childTnLst>
                                    <p:set>
                                      <p:cBhvr rctx="PPT">
                                        <p:cTn id="171" dur="indefinite"/>
                                        <p:tgtEl>
                                          <p:spTgt spid="192"/>
                                        </p:tgtEl>
                                        <p:attrNameLst>
                                          <p:attrName>style.opacity</p:attrName>
                                        </p:attrNameLst>
                                      </p:cBhvr>
                                      <p:to>
                                        <p:strVal val="0.5"/>
                                      </p:to>
                                    </p:set>
                                    <p:animEffect filter="image" prLst="opacity: 0.5">
                                      <p:cBhvr rctx="IE">
                                        <p:cTn id="172" dur="indefinite"/>
                                        <p:tgtEl>
                                          <p:spTgt spid="192"/>
                                        </p:tgtEl>
                                      </p:cBhvr>
                                    </p:animEffect>
                                  </p:childTnLst>
                                </p:cTn>
                              </p:par>
                              <p:par>
                                <p:cTn id="173" presetID="9" presetClass="emph" presetSubtype="0" nodeType="withEffect">
                                  <p:stCondLst>
                                    <p:cond delay="0"/>
                                  </p:stCondLst>
                                  <p:childTnLst>
                                    <p:set>
                                      <p:cBhvr rctx="PPT">
                                        <p:cTn id="174" dur="indefinite"/>
                                        <p:tgtEl>
                                          <p:spTgt spid="195"/>
                                        </p:tgtEl>
                                        <p:attrNameLst>
                                          <p:attrName>style.opacity</p:attrName>
                                        </p:attrNameLst>
                                      </p:cBhvr>
                                      <p:to>
                                        <p:strVal val="0.5"/>
                                      </p:to>
                                    </p:set>
                                    <p:animEffect filter="image" prLst="opacity: 0.5">
                                      <p:cBhvr rctx="IE">
                                        <p:cTn id="175" dur="indefinite"/>
                                        <p:tgtEl>
                                          <p:spTgt spid="195"/>
                                        </p:tgtEl>
                                      </p:cBhvr>
                                    </p:animEffect>
                                  </p:childTnLst>
                                </p:cTn>
                              </p:par>
                              <p:par>
                                <p:cTn id="176" presetID="9" presetClass="emph" presetSubtype="0" grpId="0" nodeType="withEffect">
                                  <p:stCondLst>
                                    <p:cond delay="0"/>
                                  </p:stCondLst>
                                  <p:childTnLst>
                                    <p:set>
                                      <p:cBhvr rctx="PPT">
                                        <p:cTn id="177" dur="indefinite"/>
                                        <p:tgtEl>
                                          <p:spTgt spid="198"/>
                                        </p:tgtEl>
                                        <p:attrNameLst>
                                          <p:attrName>style.opacity</p:attrName>
                                        </p:attrNameLst>
                                      </p:cBhvr>
                                      <p:to>
                                        <p:strVal val="0.5"/>
                                      </p:to>
                                    </p:set>
                                    <p:animEffect filter="image" prLst="opacity: 0.5">
                                      <p:cBhvr rctx="IE">
                                        <p:cTn id="178" dur="indefinite"/>
                                        <p:tgtEl>
                                          <p:spTgt spid="198"/>
                                        </p:tgtEl>
                                      </p:cBhvr>
                                    </p:animEffect>
                                  </p:childTnLst>
                                </p:cTn>
                              </p:par>
                              <p:par>
                                <p:cTn id="179" presetID="9" presetClass="emph" presetSubtype="0" nodeType="withEffect">
                                  <p:stCondLst>
                                    <p:cond delay="0"/>
                                  </p:stCondLst>
                                  <p:childTnLst>
                                    <p:set>
                                      <p:cBhvr rctx="PPT">
                                        <p:cTn id="180" dur="indefinite"/>
                                        <p:tgtEl>
                                          <p:spTgt spid="200"/>
                                        </p:tgtEl>
                                        <p:attrNameLst>
                                          <p:attrName>style.opacity</p:attrName>
                                        </p:attrNameLst>
                                      </p:cBhvr>
                                      <p:to>
                                        <p:strVal val="0.5"/>
                                      </p:to>
                                    </p:set>
                                    <p:animEffect filter="image" prLst="opacity: 0.5">
                                      <p:cBhvr rctx="IE">
                                        <p:cTn id="181" dur="indefinite"/>
                                        <p:tgtEl>
                                          <p:spTgt spid="200"/>
                                        </p:tgtEl>
                                      </p:cBhvr>
                                    </p:animEffect>
                                  </p:childTnLst>
                                </p:cTn>
                              </p:par>
                              <p:par>
                                <p:cTn id="182" presetID="9" presetClass="emph" presetSubtype="0" nodeType="withEffect">
                                  <p:stCondLst>
                                    <p:cond delay="0"/>
                                  </p:stCondLst>
                                  <p:childTnLst>
                                    <p:set>
                                      <p:cBhvr rctx="PPT">
                                        <p:cTn id="183" dur="indefinite"/>
                                        <p:tgtEl>
                                          <p:spTgt spid="223"/>
                                        </p:tgtEl>
                                        <p:attrNameLst>
                                          <p:attrName>style.opacity</p:attrName>
                                        </p:attrNameLst>
                                      </p:cBhvr>
                                      <p:to>
                                        <p:strVal val="0.5"/>
                                      </p:to>
                                    </p:set>
                                    <p:animEffect filter="image" prLst="opacity: 0.5">
                                      <p:cBhvr rctx="IE">
                                        <p:cTn id="184" dur="indefinite"/>
                                        <p:tgtEl>
                                          <p:spTgt spid="223"/>
                                        </p:tgtEl>
                                      </p:cBhvr>
                                    </p:animEffect>
                                  </p:childTnLst>
                                </p:cTn>
                              </p:par>
                              <p:par>
                                <p:cTn id="185" presetID="9" presetClass="emph" presetSubtype="0" nodeType="withEffect">
                                  <p:stCondLst>
                                    <p:cond delay="0"/>
                                  </p:stCondLst>
                                  <p:childTnLst>
                                    <p:set>
                                      <p:cBhvr rctx="PPT">
                                        <p:cTn id="186" dur="indefinite"/>
                                        <p:tgtEl>
                                          <p:spTgt spid="227"/>
                                        </p:tgtEl>
                                        <p:attrNameLst>
                                          <p:attrName>style.opacity</p:attrName>
                                        </p:attrNameLst>
                                      </p:cBhvr>
                                      <p:to>
                                        <p:strVal val="0.5"/>
                                      </p:to>
                                    </p:set>
                                    <p:animEffect filter="image" prLst="opacity: 0.5">
                                      <p:cBhvr rctx="IE">
                                        <p:cTn id="187" dur="indefinite"/>
                                        <p:tgtEl>
                                          <p:spTgt spid="227"/>
                                        </p:tgtEl>
                                      </p:cBhvr>
                                    </p:animEffect>
                                  </p:childTnLst>
                                </p:cTn>
                              </p:par>
                              <p:par>
                                <p:cTn id="188" presetID="9" presetClass="emph" presetSubtype="0" nodeType="withEffect">
                                  <p:stCondLst>
                                    <p:cond delay="0"/>
                                  </p:stCondLst>
                                  <p:childTnLst>
                                    <p:set>
                                      <p:cBhvr rctx="PPT">
                                        <p:cTn id="189" dur="indefinite"/>
                                        <p:tgtEl>
                                          <p:spTgt spid="234"/>
                                        </p:tgtEl>
                                        <p:attrNameLst>
                                          <p:attrName>style.opacity</p:attrName>
                                        </p:attrNameLst>
                                      </p:cBhvr>
                                      <p:to>
                                        <p:strVal val="0.5"/>
                                      </p:to>
                                    </p:set>
                                    <p:animEffect filter="image" prLst="opacity: 0.5">
                                      <p:cBhvr rctx="IE">
                                        <p:cTn id="190" dur="indefinite"/>
                                        <p:tgtEl>
                                          <p:spTgt spid="234"/>
                                        </p:tgtEl>
                                      </p:cBhvr>
                                    </p:animEffect>
                                  </p:childTnLst>
                                </p:cTn>
                              </p:par>
                              <p:par>
                                <p:cTn id="191" presetID="9" presetClass="emph" presetSubtype="0" grpId="0" nodeType="withEffect">
                                  <p:stCondLst>
                                    <p:cond delay="0"/>
                                  </p:stCondLst>
                                  <p:childTnLst>
                                    <p:set>
                                      <p:cBhvr rctx="PPT">
                                        <p:cTn id="192" dur="indefinite"/>
                                        <p:tgtEl>
                                          <p:spTgt spid="237"/>
                                        </p:tgtEl>
                                        <p:attrNameLst>
                                          <p:attrName>style.opacity</p:attrName>
                                        </p:attrNameLst>
                                      </p:cBhvr>
                                      <p:to>
                                        <p:strVal val="0.5"/>
                                      </p:to>
                                    </p:set>
                                    <p:animEffect filter="image" prLst="opacity: 0.5">
                                      <p:cBhvr rctx="IE">
                                        <p:cTn id="193" dur="indefinite"/>
                                        <p:tgtEl>
                                          <p:spTgt spid="237"/>
                                        </p:tgtEl>
                                      </p:cBhvr>
                                    </p:animEffect>
                                  </p:childTnLst>
                                </p:cTn>
                              </p:par>
                              <p:par>
                                <p:cTn id="194" presetID="9" presetClass="emph" presetSubtype="0" nodeType="withEffect">
                                  <p:stCondLst>
                                    <p:cond delay="0"/>
                                  </p:stCondLst>
                                  <p:childTnLst>
                                    <p:set>
                                      <p:cBhvr rctx="PPT">
                                        <p:cTn id="195" dur="indefinite"/>
                                        <p:tgtEl>
                                          <p:spTgt spid="239"/>
                                        </p:tgtEl>
                                        <p:attrNameLst>
                                          <p:attrName>style.opacity</p:attrName>
                                        </p:attrNameLst>
                                      </p:cBhvr>
                                      <p:to>
                                        <p:strVal val="0.5"/>
                                      </p:to>
                                    </p:set>
                                    <p:animEffect filter="image" prLst="opacity: 0.5">
                                      <p:cBhvr rctx="IE">
                                        <p:cTn id="196" dur="indefinite"/>
                                        <p:tgtEl>
                                          <p:spTgt spid="239"/>
                                        </p:tgtEl>
                                      </p:cBhvr>
                                    </p:animEffect>
                                  </p:childTnLst>
                                </p:cTn>
                              </p:par>
                              <p:par>
                                <p:cTn id="197" presetID="9" presetClass="emph" presetSubtype="0" nodeType="withEffect">
                                  <p:stCondLst>
                                    <p:cond delay="0"/>
                                  </p:stCondLst>
                                  <p:childTnLst>
                                    <p:set>
                                      <p:cBhvr rctx="PPT">
                                        <p:cTn id="198" dur="indefinite"/>
                                        <p:tgtEl>
                                          <p:spTgt spid="244"/>
                                        </p:tgtEl>
                                        <p:attrNameLst>
                                          <p:attrName>style.opacity</p:attrName>
                                        </p:attrNameLst>
                                      </p:cBhvr>
                                      <p:to>
                                        <p:strVal val="0.5"/>
                                      </p:to>
                                    </p:set>
                                    <p:animEffect filter="image" prLst="opacity: 0.5">
                                      <p:cBhvr rctx="IE">
                                        <p:cTn id="199" dur="indefinite"/>
                                        <p:tgtEl>
                                          <p:spTgt spid="244"/>
                                        </p:tgtEl>
                                      </p:cBhvr>
                                    </p:animEffect>
                                  </p:childTnLst>
                                </p:cTn>
                              </p:par>
                              <p:par>
                                <p:cTn id="200" presetID="9" presetClass="emph" presetSubtype="0" grpId="0" nodeType="withEffect">
                                  <p:stCondLst>
                                    <p:cond delay="0"/>
                                  </p:stCondLst>
                                  <p:childTnLst>
                                    <p:set>
                                      <p:cBhvr rctx="PPT">
                                        <p:cTn id="201" dur="indefinite"/>
                                        <p:tgtEl>
                                          <p:spTgt spid="249"/>
                                        </p:tgtEl>
                                        <p:attrNameLst>
                                          <p:attrName>style.opacity</p:attrName>
                                        </p:attrNameLst>
                                      </p:cBhvr>
                                      <p:to>
                                        <p:strVal val="0.5"/>
                                      </p:to>
                                    </p:set>
                                    <p:animEffect filter="image" prLst="opacity: 0.5">
                                      <p:cBhvr rctx="IE">
                                        <p:cTn id="202" dur="indefinite"/>
                                        <p:tgtEl>
                                          <p:spTgt spid="249"/>
                                        </p:tgtEl>
                                      </p:cBhvr>
                                    </p:animEffect>
                                  </p:childTnLst>
                                </p:cTn>
                              </p:par>
                              <p:par>
                                <p:cTn id="203" presetID="9" presetClass="emph" presetSubtype="0" nodeType="withEffect">
                                  <p:stCondLst>
                                    <p:cond delay="0"/>
                                  </p:stCondLst>
                                  <p:childTnLst>
                                    <p:set>
                                      <p:cBhvr rctx="PPT">
                                        <p:cTn id="204" dur="indefinite"/>
                                        <p:tgtEl>
                                          <p:spTgt spid="250"/>
                                        </p:tgtEl>
                                        <p:attrNameLst>
                                          <p:attrName>style.opacity</p:attrName>
                                        </p:attrNameLst>
                                      </p:cBhvr>
                                      <p:to>
                                        <p:strVal val="0.5"/>
                                      </p:to>
                                    </p:set>
                                    <p:animEffect filter="image" prLst="opacity: 0.5">
                                      <p:cBhvr rctx="IE">
                                        <p:cTn id="205" dur="indefinite"/>
                                        <p:tgtEl>
                                          <p:spTgt spid="250"/>
                                        </p:tgtEl>
                                      </p:cBhvr>
                                    </p:animEffect>
                                  </p:childTnLst>
                                </p:cTn>
                              </p:par>
                              <p:par>
                                <p:cTn id="206" presetID="9" presetClass="emph" presetSubtype="0" nodeType="withEffect">
                                  <p:stCondLst>
                                    <p:cond delay="0"/>
                                  </p:stCondLst>
                                  <p:childTnLst>
                                    <p:set>
                                      <p:cBhvr rctx="PPT">
                                        <p:cTn id="207" dur="indefinite"/>
                                        <p:tgtEl>
                                          <p:spTgt spid="253"/>
                                        </p:tgtEl>
                                        <p:attrNameLst>
                                          <p:attrName>style.opacity</p:attrName>
                                        </p:attrNameLst>
                                      </p:cBhvr>
                                      <p:to>
                                        <p:strVal val="0.5"/>
                                      </p:to>
                                    </p:set>
                                    <p:animEffect filter="image" prLst="opacity: 0.5">
                                      <p:cBhvr rctx="IE">
                                        <p:cTn id="208" dur="indefinite"/>
                                        <p:tgtEl>
                                          <p:spTgt spid="253"/>
                                        </p:tgtEl>
                                      </p:cBhvr>
                                    </p:animEffect>
                                  </p:childTnLst>
                                </p:cTn>
                              </p:par>
                              <p:par>
                                <p:cTn id="209" presetID="9" presetClass="emph" presetSubtype="0" grpId="0" nodeType="withEffect">
                                  <p:stCondLst>
                                    <p:cond delay="0"/>
                                  </p:stCondLst>
                                  <p:childTnLst>
                                    <p:set>
                                      <p:cBhvr rctx="PPT">
                                        <p:cTn id="210" dur="indefinite"/>
                                        <p:tgtEl>
                                          <p:spTgt spid="103"/>
                                        </p:tgtEl>
                                        <p:attrNameLst>
                                          <p:attrName>style.opacity</p:attrName>
                                        </p:attrNameLst>
                                      </p:cBhvr>
                                      <p:to>
                                        <p:strVal val="0.5"/>
                                      </p:to>
                                    </p:set>
                                    <p:animEffect filter="image" prLst="opacity: 0.5">
                                      <p:cBhvr rctx="IE">
                                        <p:cTn id="211" dur="indefinite"/>
                                        <p:tgtEl>
                                          <p:spTgt spid="103"/>
                                        </p:tgtEl>
                                      </p:cBhvr>
                                    </p:animEffect>
                                  </p:childTnLst>
                                </p:cTn>
                              </p:par>
                              <p:par>
                                <p:cTn id="212" presetID="9" presetClass="emph" presetSubtype="0" nodeType="withEffect">
                                  <p:stCondLst>
                                    <p:cond delay="0"/>
                                  </p:stCondLst>
                                  <p:childTnLst>
                                    <p:set>
                                      <p:cBhvr rctx="PPT">
                                        <p:cTn id="213" dur="indefinite"/>
                                        <p:tgtEl>
                                          <p:spTgt spid="107"/>
                                        </p:tgtEl>
                                        <p:attrNameLst>
                                          <p:attrName>style.opacity</p:attrName>
                                        </p:attrNameLst>
                                      </p:cBhvr>
                                      <p:to>
                                        <p:strVal val="0.5"/>
                                      </p:to>
                                    </p:set>
                                    <p:animEffect filter="image" prLst="opacity: 0.5">
                                      <p:cBhvr rctx="IE">
                                        <p:cTn id="214" dur="indefinite"/>
                                        <p:tgtEl>
                                          <p:spTgt spid="107"/>
                                        </p:tgtEl>
                                      </p:cBhvr>
                                    </p:animEffect>
                                  </p:childTnLst>
                                </p:cTn>
                              </p:par>
                              <p:par>
                                <p:cTn id="215" presetID="9" presetClass="emph" presetSubtype="0" nodeType="withEffect">
                                  <p:stCondLst>
                                    <p:cond delay="0"/>
                                  </p:stCondLst>
                                  <p:childTnLst>
                                    <p:set>
                                      <p:cBhvr rctx="PPT">
                                        <p:cTn id="216" dur="indefinite"/>
                                        <p:tgtEl>
                                          <p:spTgt spid="13"/>
                                        </p:tgtEl>
                                        <p:attrNameLst>
                                          <p:attrName>style.opacity</p:attrName>
                                        </p:attrNameLst>
                                      </p:cBhvr>
                                      <p:to>
                                        <p:strVal val="0.5"/>
                                      </p:to>
                                    </p:set>
                                    <p:animEffect filter="image" prLst="opacity: 0.5">
                                      <p:cBhvr rctx="IE">
                                        <p:cTn id="217" dur="indefinite"/>
                                        <p:tgtEl>
                                          <p:spTgt spid="13"/>
                                        </p:tgtEl>
                                      </p:cBhvr>
                                    </p:animEffect>
                                  </p:childTnLst>
                                </p:cTn>
                              </p:par>
                              <p:par>
                                <p:cTn id="218" presetID="9" presetClass="emph" presetSubtype="0" nodeType="withEffect">
                                  <p:stCondLst>
                                    <p:cond delay="0"/>
                                  </p:stCondLst>
                                  <p:childTnLst>
                                    <p:set>
                                      <p:cBhvr rctx="PPT">
                                        <p:cTn id="219" dur="indefinite"/>
                                        <p:tgtEl>
                                          <p:spTgt spid="34"/>
                                        </p:tgtEl>
                                        <p:attrNameLst>
                                          <p:attrName>style.opacity</p:attrName>
                                        </p:attrNameLst>
                                      </p:cBhvr>
                                      <p:to>
                                        <p:strVal val="0.5"/>
                                      </p:to>
                                    </p:set>
                                    <p:animEffect filter="image" prLst="opacity: 0.5">
                                      <p:cBhvr rctx="IE">
                                        <p:cTn id="220" dur="indefinite"/>
                                        <p:tgtEl>
                                          <p:spTgt spid="34"/>
                                        </p:tgtEl>
                                      </p:cBhvr>
                                    </p:animEffect>
                                  </p:childTnLst>
                                </p:cTn>
                              </p:par>
                              <p:par>
                                <p:cTn id="221" presetID="9" presetClass="emph" presetSubtype="0" grpId="0" nodeType="withEffect">
                                  <p:stCondLst>
                                    <p:cond delay="0"/>
                                  </p:stCondLst>
                                  <p:childTnLst>
                                    <p:set>
                                      <p:cBhvr rctx="PPT">
                                        <p:cTn id="222" dur="indefinite"/>
                                        <p:tgtEl>
                                          <p:spTgt spid="130"/>
                                        </p:tgtEl>
                                        <p:attrNameLst>
                                          <p:attrName>style.opacity</p:attrName>
                                        </p:attrNameLst>
                                      </p:cBhvr>
                                      <p:to>
                                        <p:strVal val="0.5"/>
                                      </p:to>
                                    </p:set>
                                    <p:animEffect filter="image" prLst="opacity: 0.5">
                                      <p:cBhvr rctx="IE">
                                        <p:cTn id="223" dur="indefinite"/>
                                        <p:tgtEl>
                                          <p:spTgt spid="130"/>
                                        </p:tgtEl>
                                      </p:cBhvr>
                                    </p:animEffect>
                                  </p:childTnLst>
                                </p:cTn>
                              </p:par>
                              <p:par>
                                <p:cTn id="224" presetID="9" presetClass="emph" presetSubtype="0" grpId="0" nodeType="withEffect">
                                  <p:stCondLst>
                                    <p:cond delay="0"/>
                                  </p:stCondLst>
                                  <p:childTnLst>
                                    <p:set>
                                      <p:cBhvr rctx="PPT">
                                        <p:cTn id="225" dur="indefinite"/>
                                        <p:tgtEl>
                                          <p:spTgt spid="135"/>
                                        </p:tgtEl>
                                        <p:attrNameLst>
                                          <p:attrName>style.opacity</p:attrName>
                                        </p:attrNameLst>
                                      </p:cBhvr>
                                      <p:to>
                                        <p:strVal val="0.5"/>
                                      </p:to>
                                    </p:set>
                                    <p:animEffect filter="image" prLst="opacity: 0.5">
                                      <p:cBhvr rctx="IE">
                                        <p:cTn id="226" dur="indefinite"/>
                                        <p:tgtEl>
                                          <p:spTgt spid="135"/>
                                        </p:tgtEl>
                                      </p:cBhvr>
                                    </p:animEffect>
                                  </p:childTnLst>
                                </p:cTn>
                              </p:par>
                              <p:par>
                                <p:cTn id="227" presetID="9" presetClass="emph" presetSubtype="0" nodeType="withEffect">
                                  <p:stCondLst>
                                    <p:cond delay="0"/>
                                  </p:stCondLst>
                                  <p:childTnLst>
                                    <p:set>
                                      <p:cBhvr rctx="PPT">
                                        <p:cTn id="228" dur="indefinite"/>
                                        <p:tgtEl>
                                          <p:spTgt spid="54"/>
                                        </p:tgtEl>
                                        <p:attrNameLst>
                                          <p:attrName>style.opacity</p:attrName>
                                        </p:attrNameLst>
                                      </p:cBhvr>
                                      <p:to>
                                        <p:strVal val="0.5"/>
                                      </p:to>
                                    </p:set>
                                    <p:animEffect filter="image" prLst="opacity: 0.5">
                                      <p:cBhvr rctx="IE">
                                        <p:cTn id="229" dur="indefinite"/>
                                        <p:tgtEl>
                                          <p:spTgt spid="54"/>
                                        </p:tgtEl>
                                      </p:cBhvr>
                                    </p:animEffect>
                                  </p:childTnLst>
                                </p:cTn>
                              </p:par>
                              <p:par>
                                <p:cTn id="230" presetID="9" presetClass="emph" presetSubtype="0" nodeType="withEffect">
                                  <p:stCondLst>
                                    <p:cond delay="0"/>
                                  </p:stCondLst>
                                  <p:childTnLst>
                                    <p:set>
                                      <p:cBhvr rctx="PPT">
                                        <p:cTn id="231" dur="indefinite"/>
                                        <p:tgtEl>
                                          <p:spTgt spid="58"/>
                                        </p:tgtEl>
                                        <p:attrNameLst>
                                          <p:attrName>style.opacity</p:attrName>
                                        </p:attrNameLst>
                                      </p:cBhvr>
                                      <p:to>
                                        <p:strVal val="0.5"/>
                                      </p:to>
                                    </p:set>
                                    <p:animEffect filter="image" prLst="opacity: 0.5">
                                      <p:cBhvr rctx="IE">
                                        <p:cTn id="232" dur="indefinite"/>
                                        <p:tgtEl>
                                          <p:spTgt spid="58"/>
                                        </p:tgtEl>
                                      </p:cBhvr>
                                    </p:animEffect>
                                  </p:childTnLst>
                                </p:cTn>
                              </p:par>
                              <p:par>
                                <p:cTn id="233" presetID="9" presetClass="emph" presetSubtype="0" nodeType="withEffect">
                                  <p:stCondLst>
                                    <p:cond delay="0"/>
                                  </p:stCondLst>
                                  <p:childTnLst>
                                    <p:set>
                                      <p:cBhvr rctx="PPT">
                                        <p:cTn id="234" dur="indefinite"/>
                                        <p:tgtEl>
                                          <p:spTgt spid="11"/>
                                        </p:tgtEl>
                                        <p:attrNameLst>
                                          <p:attrName>style.opacity</p:attrName>
                                        </p:attrNameLst>
                                      </p:cBhvr>
                                      <p:to>
                                        <p:strVal val="0.5"/>
                                      </p:to>
                                    </p:set>
                                    <p:animEffect filter="image" prLst="opacity: 0.5">
                                      <p:cBhvr rctx="IE">
                                        <p:cTn id="235" dur="indefinite"/>
                                        <p:tgtEl>
                                          <p:spTgt spid="11"/>
                                        </p:tgtEl>
                                      </p:cBhvr>
                                    </p:animEffect>
                                  </p:childTnLst>
                                </p:cTn>
                              </p:par>
                              <p:par>
                                <p:cTn id="236" presetID="9" presetClass="emph" presetSubtype="0" nodeType="withEffect">
                                  <p:stCondLst>
                                    <p:cond delay="0"/>
                                  </p:stCondLst>
                                  <p:childTnLst>
                                    <p:set>
                                      <p:cBhvr rctx="PPT">
                                        <p:cTn id="237" dur="indefinite"/>
                                        <p:tgtEl>
                                          <p:spTgt spid="109"/>
                                        </p:tgtEl>
                                        <p:attrNameLst>
                                          <p:attrName>style.opacity</p:attrName>
                                        </p:attrNameLst>
                                      </p:cBhvr>
                                      <p:to>
                                        <p:strVal val="0.5"/>
                                      </p:to>
                                    </p:set>
                                    <p:animEffect filter="image" prLst="opacity: 0.5">
                                      <p:cBhvr rctx="IE">
                                        <p:cTn id="238" dur="indefinite"/>
                                        <p:tgtEl>
                                          <p:spTgt spid="109"/>
                                        </p:tgtEl>
                                      </p:cBhvr>
                                    </p:animEffect>
                                  </p:childTnLst>
                                </p:cTn>
                              </p:par>
                              <p:par>
                                <p:cTn id="239" presetID="9" presetClass="emph" presetSubtype="0" grpId="0" nodeType="withEffect">
                                  <p:stCondLst>
                                    <p:cond delay="0"/>
                                  </p:stCondLst>
                                  <p:childTnLst>
                                    <p:set>
                                      <p:cBhvr rctx="PPT">
                                        <p:cTn id="240" dur="indefinite"/>
                                        <p:tgtEl>
                                          <p:spTgt spid="111"/>
                                        </p:tgtEl>
                                        <p:attrNameLst>
                                          <p:attrName>style.opacity</p:attrName>
                                        </p:attrNameLst>
                                      </p:cBhvr>
                                      <p:to>
                                        <p:strVal val="0.5"/>
                                      </p:to>
                                    </p:set>
                                    <p:animEffect filter="image" prLst="opacity: 0.5">
                                      <p:cBhvr rctx="IE">
                                        <p:cTn id="241" dur="indefinite"/>
                                        <p:tgtEl>
                                          <p:spTgt spid="111"/>
                                        </p:tgtEl>
                                      </p:cBhvr>
                                    </p:animEffect>
                                  </p:childTnLst>
                                </p:cTn>
                              </p:par>
                              <p:par>
                                <p:cTn id="242" presetID="9" presetClass="emph" presetSubtype="0" nodeType="withEffect">
                                  <p:stCondLst>
                                    <p:cond delay="0"/>
                                  </p:stCondLst>
                                  <p:childTnLst>
                                    <p:set>
                                      <p:cBhvr rctx="PPT">
                                        <p:cTn id="243" dur="indefinite"/>
                                        <p:tgtEl>
                                          <p:spTgt spid="112"/>
                                        </p:tgtEl>
                                        <p:attrNameLst>
                                          <p:attrName>style.opacity</p:attrName>
                                        </p:attrNameLst>
                                      </p:cBhvr>
                                      <p:to>
                                        <p:strVal val="0.5"/>
                                      </p:to>
                                    </p:set>
                                    <p:animEffect filter="image" prLst="opacity: 0.5">
                                      <p:cBhvr rctx="IE">
                                        <p:cTn id="244" dur="indefinite"/>
                                        <p:tgtEl>
                                          <p:spTgt spid="112"/>
                                        </p:tgtEl>
                                      </p:cBhvr>
                                    </p:animEffect>
                                  </p:childTnLst>
                                </p:cTn>
                              </p:par>
                              <p:par>
                                <p:cTn id="245" presetID="9" presetClass="emph" presetSubtype="0" grpId="0" nodeType="withEffect">
                                  <p:stCondLst>
                                    <p:cond delay="0"/>
                                  </p:stCondLst>
                                  <p:childTnLst>
                                    <p:set>
                                      <p:cBhvr rctx="PPT">
                                        <p:cTn id="246" dur="indefinite"/>
                                        <p:tgtEl>
                                          <p:spTgt spid="114"/>
                                        </p:tgtEl>
                                        <p:attrNameLst>
                                          <p:attrName>style.opacity</p:attrName>
                                        </p:attrNameLst>
                                      </p:cBhvr>
                                      <p:to>
                                        <p:strVal val="0.5"/>
                                      </p:to>
                                    </p:set>
                                    <p:animEffect filter="image" prLst="opacity: 0.5">
                                      <p:cBhvr rctx="IE">
                                        <p:cTn id="247" dur="indefinite"/>
                                        <p:tgtEl>
                                          <p:spTgt spid="114"/>
                                        </p:tgtEl>
                                      </p:cBhvr>
                                    </p:animEffect>
                                  </p:childTnLst>
                                </p:cTn>
                              </p:par>
                              <p:par>
                                <p:cTn id="248" presetID="9" presetClass="emph" presetSubtype="0" nodeType="withEffect">
                                  <p:stCondLst>
                                    <p:cond delay="0"/>
                                  </p:stCondLst>
                                  <p:childTnLst>
                                    <p:set>
                                      <p:cBhvr rctx="PPT">
                                        <p:cTn id="249" dur="indefinite"/>
                                        <p:tgtEl>
                                          <p:spTgt spid="115"/>
                                        </p:tgtEl>
                                        <p:attrNameLst>
                                          <p:attrName>style.opacity</p:attrName>
                                        </p:attrNameLst>
                                      </p:cBhvr>
                                      <p:to>
                                        <p:strVal val="0.5"/>
                                      </p:to>
                                    </p:set>
                                    <p:animEffect filter="image" prLst="opacity: 0.5">
                                      <p:cBhvr rctx="IE">
                                        <p:cTn id="250" dur="indefinite"/>
                                        <p:tgtEl>
                                          <p:spTgt spid="115"/>
                                        </p:tgtEl>
                                      </p:cBhvr>
                                    </p:animEffect>
                                  </p:childTnLst>
                                </p:cTn>
                              </p:par>
                              <p:par>
                                <p:cTn id="251" presetID="9" presetClass="emph" presetSubtype="0" nodeType="withEffect">
                                  <p:stCondLst>
                                    <p:cond delay="0"/>
                                  </p:stCondLst>
                                  <p:childTnLst>
                                    <p:set>
                                      <p:cBhvr rctx="PPT">
                                        <p:cTn id="252" dur="indefinite"/>
                                        <p:tgtEl>
                                          <p:spTgt spid="108"/>
                                        </p:tgtEl>
                                        <p:attrNameLst>
                                          <p:attrName>style.opacity</p:attrName>
                                        </p:attrNameLst>
                                      </p:cBhvr>
                                      <p:to>
                                        <p:strVal val="0.5"/>
                                      </p:to>
                                    </p:set>
                                    <p:animEffect filter="image" prLst="opacity: 0.5">
                                      <p:cBhvr rctx="IE">
                                        <p:cTn id="253" dur="indefinite"/>
                                        <p:tgtEl>
                                          <p:spTgt spid="108"/>
                                        </p:tgtEl>
                                      </p:cBhvr>
                                    </p:animEffect>
                                  </p:childTnLst>
                                </p:cTn>
                              </p:par>
                              <p:par>
                                <p:cTn id="254" presetID="9" presetClass="emph" presetSubtype="0" nodeType="withEffect">
                                  <p:stCondLst>
                                    <p:cond delay="0"/>
                                  </p:stCondLst>
                                  <p:childTnLst>
                                    <p:set>
                                      <p:cBhvr rctx="PPT">
                                        <p:cTn id="255" dur="indefinite"/>
                                        <p:tgtEl>
                                          <p:spTgt spid="117"/>
                                        </p:tgtEl>
                                        <p:attrNameLst>
                                          <p:attrName>style.opacity</p:attrName>
                                        </p:attrNameLst>
                                      </p:cBhvr>
                                      <p:to>
                                        <p:strVal val="0.5"/>
                                      </p:to>
                                    </p:set>
                                    <p:animEffect filter="image" prLst="opacity: 0.5">
                                      <p:cBhvr rctx="IE">
                                        <p:cTn id="256" dur="indefinite"/>
                                        <p:tgtEl>
                                          <p:spTgt spid="117"/>
                                        </p:tgtEl>
                                      </p:cBhvr>
                                    </p:animEffect>
                                  </p:childTnLst>
                                </p:cTn>
                              </p:par>
                              <p:par>
                                <p:cTn id="257" presetID="9" presetClass="emph" presetSubtype="0" nodeType="withEffect">
                                  <p:stCondLst>
                                    <p:cond delay="0"/>
                                  </p:stCondLst>
                                  <p:childTnLst>
                                    <p:set>
                                      <p:cBhvr rctx="PPT">
                                        <p:cTn id="258" dur="indefinite"/>
                                        <p:tgtEl>
                                          <p:spTgt spid="14339"/>
                                        </p:tgtEl>
                                        <p:attrNameLst>
                                          <p:attrName>style.opacity</p:attrName>
                                        </p:attrNameLst>
                                      </p:cBhvr>
                                      <p:to>
                                        <p:strVal val="0.5"/>
                                      </p:to>
                                    </p:set>
                                    <p:animEffect filter="image" prLst="opacity: 0.5">
                                      <p:cBhvr rctx="IE">
                                        <p:cTn id="259" dur="indefinite"/>
                                        <p:tgtEl>
                                          <p:spTgt spid="14339"/>
                                        </p:tgtEl>
                                      </p:cBhvr>
                                    </p:animEffect>
                                  </p:childTnLst>
                                </p:cTn>
                              </p:par>
                              <p:par>
                                <p:cTn id="260" presetID="9" presetClass="emph" presetSubtype="0" nodeType="withEffect">
                                  <p:stCondLst>
                                    <p:cond delay="0"/>
                                  </p:stCondLst>
                                  <p:childTnLst>
                                    <p:set>
                                      <p:cBhvr rctx="PPT">
                                        <p:cTn id="261" dur="indefinite"/>
                                        <p:tgtEl>
                                          <p:spTgt spid="118"/>
                                        </p:tgtEl>
                                        <p:attrNameLst>
                                          <p:attrName>style.opacity</p:attrName>
                                        </p:attrNameLst>
                                      </p:cBhvr>
                                      <p:to>
                                        <p:strVal val="0.5"/>
                                      </p:to>
                                    </p:set>
                                    <p:animEffect filter="image" prLst="opacity: 0.5">
                                      <p:cBhvr rctx="IE">
                                        <p:cTn id="262" dur="indefinite"/>
                                        <p:tgtEl>
                                          <p:spTgt spid="118"/>
                                        </p:tgtEl>
                                      </p:cBhvr>
                                    </p:animEffect>
                                  </p:childTnLst>
                                </p:cTn>
                              </p:par>
                              <p:par>
                                <p:cTn id="263" presetID="9" presetClass="emph" presetSubtype="0" nodeType="withEffect">
                                  <p:stCondLst>
                                    <p:cond delay="0"/>
                                  </p:stCondLst>
                                  <p:childTnLst>
                                    <p:set>
                                      <p:cBhvr rctx="PPT">
                                        <p:cTn id="264" dur="indefinite"/>
                                        <p:tgtEl>
                                          <p:spTgt spid="119"/>
                                        </p:tgtEl>
                                        <p:attrNameLst>
                                          <p:attrName>style.opacity</p:attrName>
                                        </p:attrNameLst>
                                      </p:cBhvr>
                                      <p:to>
                                        <p:strVal val="0.5"/>
                                      </p:to>
                                    </p:set>
                                    <p:animEffect filter="image" prLst="opacity: 0.5">
                                      <p:cBhvr rctx="IE">
                                        <p:cTn id="265" dur="indefinite"/>
                                        <p:tgtEl>
                                          <p:spTgt spid="119"/>
                                        </p:tgtEl>
                                      </p:cBhvr>
                                    </p:animEffect>
                                  </p:childTnLst>
                                </p:cTn>
                              </p:par>
                              <p:par>
                                <p:cTn id="266" presetID="9" presetClass="emph" presetSubtype="0" nodeType="withEffect">
                                  <p:stCondLst>
                                    <p:cond delay="0"/>
                                  </p:stCondLst>
                                  <p:childTnLst>
                                    <p:set>
                                      <p:cBhvr rctx="PPT">
                                        <p:cTn id="267" dur="indefinite"/>
                                        <p:tgtEl>
                                          <p:spTgt spid="120"/>
                                        </p:tgtEl>
                                        <p:attrNameLst>
                                          <p:attrName>style.opacity</p:attrName>
                                        </p:attrNameLst>
                                      </p:cBhvr>
                                      <p:to>
                                        <p:strVal val="0.5"/>
                                      </p:to>
                                    </p:set>
                                    <p:animEffect filter="image" prLst="opacity: 0.5">
                                      <p:cBhvr rctx="IE">
                                        <p:cTn id="268" dur="indefinite"/>
                                        <p:tgtEl>
                                          <p:spTgt spid="120"/>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74" grpId="0" animBg="1"/>
      <p:bldP spid="78" grpId="0" animBg="1"/>
      <p:bldP spid="79" grpId="0" animBg="1"/>
      <p:bldP spid="86"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4" grpId="0" animBg="1"/>
      <p:bldP spid="105" grpId="0" animBg="1"/>
      <p:bldP spid="106" grpId="0" animBg="1"/>
      <p:bldP spid="140" grpId="0" animBg="1"/>
      <p:bldP spid="157" grpId="0" animBg="1"/>
      <p:bldP spid="158" grpId="0" animBg="1"/>
      <p:bldP spid="168" grpId="0" animBg="1"/>
      <p:bldP spid="184" grpId="0" animBg="1"/>
      <p:bldP spid="188" grpId="0" animBg="1"/>
      <p:bldP spid="198" grpId="0" animBg="1"/>
      <p:bldP spid="237" grpId="0" animBg="1"/>
      <p:bldP spid="249" grpId="0" animBg="1"/>
      <p:bldP spid="103" grpId="0" animBg="1"/>
      <p:bldP spid="130" grpId="0" animBg="1"/>
      <p:bldP spid="135" grpId="0" animBg="1"/>
      <p:bldP spid="111" grpId="0" animBg="1"/>
      <p:bldP spid="114" grpId="0" animBg="1"/>
      <p:bldP spid="1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spcBef>
                <a:spcPts val="0"/>
              </a:spcBef>
              <a:buNone/>
            </a:pPr>
            <a:r>
              <a:rPr lang="en-US" sz="3200" b="1" u="sng" dirty="0" smtClean="0">
                <a:solidFill>
                  <a:schemeClr val="accent2"/>
                </a:solidFill>
              </a:rPr>
              <a:t>Target Schema Visualizer:</a:t>
            </a:r>
            <a:r>
              <a:rPr lang="en-US" sz="3200" b="1" dirty="0" smtClean="0">
                <a:solidFill>
                  <a:schemeClr val="accent2"/>
                </a:solidFill>
              </a:rPr>
              <a:t> </a:t>
            </a:r>
            <a:r>
              <a:rPr lang="en-US" sz="2800" dirty="0">
                <a:solidFill>
                  <a:schemeClr val="accent2"/>
                </a:solidFill>
              </a:rPr>
              <a:t>Visualize the </a:t>
            </a:r>
            <a:r>
              <a:rPr lang="en-US" sz="2800" dirty="0" smtClean="0">
                <a:solidFill>
                  <a:schemeClr val="accent2"/>
                </a:solidFill>
              </a:rPr>
              <a:t>target schema definition</a:t>
            </a:r>
          </a:p>
          <a:p>
            <a:pPr marL="0" indent="0">
              <a:spcBef>
                <a:spcPts val="0"/>
              </a:spcBef>
              <a:buNone/>
            </a:pPr>
            <a:endParaRPr lang="en-US" sz="3200" b="1" u="sng" dirty="0" smtClean="0"/>
          </a:p>
          <a:p>
            <a:pPr>
              <a:spcBef>
                <a:spcPts val="0"/>
              </a:spcBef>
              <a:buFont typeface="Wingdings" panose="05000000000000000000" pitchFamily="2" charset="2"/>
              <a:buChar char="v"/>
            </a:pPr>
            <a:r>
              <a:rPr lang="en-US" sz="2400" b="1" i="1" dirty="0" err="1"/>
              <a:t>init</a:t>
            </a:r>
            <a:r>
              <a:rPr lang="en-US" sz="2400" b="1" i="1" dirty="0"/>
              <a:t>()</a:t>
            </a:r>
          </a:p>
          <a:p>
            <a:pPr lvl="1">
              <a:spcBef>
                <a:spcPts val="0"/>
              </a:spcBef>
              <a:buFont typeface="Wingdings" panose="05000000000000000000" pitchFamily="2" charset="2"/>
              <a:buChar char="Ø"/>
            </a:pPr>
            <a:r>
              <a:rPr lang="en-US" sz="2400" b="1" u="sng" dirty="0"/>
              <a:t>Functionality Description</a:t>
            </a:r>
            <a:r>
              <a:rPr lang="en-US" sz="2400" i="1" u="sng" dirty="0"/>
              <a:t>:</a:t>
            </a:r>
            <a:r>
              <a:rPr lang="en-US" sz="2400" dirty="0"/>
              <a:t> Loads the </a:t>
            </a:r>
            <a:r>
              <a:rPr lang="en-US" sz="2400" dirty="0" smtClean="0"/>
              <a:t>target’s </a:t>
            </a:r>
            <a:r>
              <a:rPr lang="en-US" sz="2400" dirty="0"/>
              <a:t>schema definition file. </a:t>
            </a:r>
          </a:p>
          <a:p>
            <a:pPr lvl="1">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err="1" smtClean="0"/>
              <a:t>init</a:t>
            </a:r>
            <a:r>
              <a:rPr lang="en-US" sz="2400" dirty="0" smtClean="0"/>
              <a:t>(</a:t>
            </a:r>
            <a:r>
              <a:rPr lang="en-US" sz="2400" dirty="0" err="1" smtClean="0"/>
              <a:t>target_schema</a:t>
            </a:r>
            <a:r>
              <a:rPr lang="en-US" sz="2400" dirty="0"/>
              <a:t>)</a:t>
            </a:r>
          </a:p>
          <a:p>
            <a:pPr marL="1280088" lvl="2" indent="0">
              <a:spcBef>
                <a:spcPts val="0"/>
              </a:spcBef>
              <a:buNone/>
            </a:pPr>
            <a:r>
              <a:rPr lang="en-US" sz="2400" i="1" dirty="0"/>
              <a:t>Input Parameters: </a:t>
            </a:r>
            <a:endParaRPr lang="en-US" sz="2400" dirty="0"/>
          </a:p>
          <a:p>
            <a:pPr lvl="2">
              <a:spcBef>
                <a:spcPts val="0"/>
              </a:spcBef>
            </a:pPr>
            <a:r>
              <a:rPr lang="en-US" sz="2400" dirty="0" smtClean="0"/>
              <a:t>target_ </a:t>
            </a:r>
            <a:r>
              <a:rPr lang="en-US" sz="2400" dirty="0"/>
              <a:t>schema: A file describing the </a:t>
            </a:r>
            <a:r>
              <a:rPr lang="en-US" sz="2400" dirty="0" smtClean="0"/>
              <a:t>target </a:t>
            </a:r>
            <a:r>
              <a:rPr lang="en-US" sz="2400" dirty="0"/>
              <a:t>schema</a:t>
            </a:r>
          </a:p>
          <a:p>
            <a:pPr marL="1280088" lvl="2" indent="0">
              <a:spcBef>
                <a:spcPts val="0"/>
              </a:spcBef>
              <a:buNone/>
            </a:pPr>
            <a:r>
              <a:rPr lang="en-US" sz="2400" i="1" dirty="0"/>
              <a:t>Return Value: </a:t>
            </a:r>
            <a:r>
              <a:rPr lang="en-US" sz="2400" dirty="0" smtClean="0"/>
              <a:t>void</a:t>
            </a:r>
            <a:endParaRPr lang="en-US" sz="2400" dirty="0"/>
          </a:p>
          <a:p>
            <a:pPr marL="1280088" lvl="2" indent="0">
              <a:spcBef>
                <a:spcPts val="0"/>
              </a:spcBef>
              <a:buNone/>
            </a:pPr>
            <a:endParaRPr lang="en-US" sz="2400" b="1" i="1" dirty="0"/>
          </a:p>
          <a:p>
            <a:pPr>
              <a:spcBef>
                <a:spcPts val="0"/>
              </a:spcBef>
              <a:buFont typeface="Wingdings" panose="05000000000000000000" pitchFamily="2" charset="2"/>
              <a:buChar char="v"/>
            </a:pPr>
            <a:r>
              <a:rPr lang="en-US" sz="2400" b="1" i="1" dirty="0" err="1"/>
              <a:t>getPath</a:t>
            </a:r>
            <a:r>
              <a:rPr lang="en-US" sz="2400" b="1" i="1" dirty="0"/>
              <a:t>()</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dirty="0"/>
              <a:t> This is a blocking routine. It returns on each user click the path in the focus of the user click. </a:t>
            </a:r>
          </a:p>
          <a:p>
            <a:pPr marL="1017237" lvl="1" indent="-457200">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err="1"/>
              <a:t>getPath</a:t>
            </a:r>
            <a:r>
              <a:rPr lang="en-US" sz="2400" dirty="0"/>
              <a:t>()</a:t>
            </a:r>
          </a:p>
          <a:p>
            <a:pPr marL="1280088" lvl="2" indent="0">
              <a:spcBef>
                <a:spcPts val="0"/>
              </a:spcBef>
              <a:buNone/>
            </a:pPr>
            <a:r>
              <a:rPr lang="en-US" sz="2400" i="1" dirty="0"/>
              <a:t>Input Parameters: -</a:t>
            </a:r>
            <a:endParaRPr lang="en-US" sz="2400" dirty="0"/>
          </a:p>
          <a:p>
            <a:pPr marL="1280088" lvl="2" indent="0">
              <a:spcBef>
                <a:spcPts val="0"/>
              </a:spcBef>
              <a:buNone/>
            </a:pPr>
            <a:r>
              <a:rPr lang="en-US" sz="2400" i="1" dirty="0"/>
              <a:t>Return Value: </a:t>
            </a:r>
            <a:r>
              <a:rPr lang="en-US" sz="2400" dirty="0"/>
              <a:t>A string representing the path of the current field.</a:t>
            </a:r>
          </a:p>
          <a:p>
            <a:pPr lvl="2">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58</a:t>
            </a:fld>
            <a:endParaRPr lang="el-GR">
              <a:solidFill>
                <a:srgbClr val="FFFFFF"/>
              </a:solidFill>
            </a:endParaRPr>
          </a:p>
        </p:txBody>
      </p:sp>
    </p:spTree>
    <p:extLst>
      <p:ext uri="{BB962C8B-B14F-4D97-AF65-F5344CB8AC3E}">
        <p14:creationId xmlns:p14="http://schemas.microsoft.com/office/powerpoint/2010/main" xmlns="" val="10255538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spcBef>
                <a:spcPts val="0"/>
              </a:spcBef>
              <a:buNone/>
            </a:pPr>
            <a:r>
              <a:rPr lang="en-US" sz="3200" b="1" u="sng" dirty="0" smtClean="0">
                <a:solidFill>
                  <a:schemeClr val="accent2"/>
                </a:solidFill>
              </a:rPr>
              <a:t>Target Schema Visualizer</a:t>
            </a:r>
          </a:p>
          <a:p>
            <a:pPr>
              <a:spcBef>
                <a:spcPts val="0"/>
              </a:spcBef>
              <a:buFont typeface="Wingdings" panose="05000000000000000000" pitchFamily="2" charset="2"/>
              <a:buChar char="v"/>
            </a:pPr>
            <a:endParaRPr lang="en-US" sz="2000" b="1" i="1" dirty="0" smtClean="0"/>
          </a:p>
          <a:p>
            <a:pPr>
              <a:spcBef>
                <a:spcPts val="0"/>
              </a:spcBef>
              <a:buFont typeface="Wingdings" panose="05000000000000000000" pitchFamily="2" charset="2"/>
              <a:buChar char="v"/>
            </a:pPr>
            <a:r>
              <a:rPr lang="en-US" sz="2400" b="1" i="1" dirty="0" err="1" smtClean="0"/>
              <a:t>enableGet</a:t>
            </a:r>
            <a:r>
              <a:rPr lang="en-US" sz="2400" b="1" i="1" dirty="0"/>
              <a:t>()</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dirty="0"/>
              <a:t> It enables and disables the communication of the </a:t>
            </a:r>
            <a:r>
              <a:rPr lang="en-US" sz="2400" dirty="0" smtClean="0"/>
              <a:t>target visualizer</a:t>
            </a:r>
            <a:r>
              <a:rPr lang="en-US" sz="2400" dirty="0"/>
              <a:t>, with external tools. </a:t>
            </a:r>
          </a:p>
          <a:p>
            <a:pPr lvl="1" algn="just">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err="1" smtClean="0"/>
              <a:t>enableGet</a:t>
            </a:r>
            <a:r>
              <a:rPr lang="en-US" sz="2400" dirty="0" smtClean="0"/>
              <a:t>(mode)</a:t>
            </a:r>
          </a:p>
          <a:p>
            <a:pPr marL="1280088" lvl="2" indent="0" algn="just">
              <a:spcBef>
                <a:spcPts val="0"/>
              </a:spcBef>
              <a:buNone/>
            </a:pPr>
            <a:r>
              <a:rPr lang="en-US" sz="2400" i="1" dirty="0"/>
              <a:t>Input Parameters: </a:t>
            </a:r>
            <a:endParaRPr lang="en-US" sz="2400" dirty="0"/>
          </a:p>
          <a:p>
            <a:pPr lvl="2" algn="just">
              <a:spcBef>
                <a:spcPts val="0"/>
              </a:spcBef>
            </a:pPr>
            <a:r>
              <a:rPr lang="en-US" sz="2400" dirty="0" smtClean="0"/>
              <a:t>mode: Set </a:t>
            </a:r>
            <a:r>
              <a:rPr lang="en-US" sz="2400" dirty="0"/>
              <a:t>mode for 0 to disable and set mode to 1 to enable</a:t>
            </a:r>
          </a:p>
          <a:p>
            <a:pPr marL="1280088" lvl="2" indent="0">
              <a:spcBef>
                <a:spcPts val="0"/>
              </a:spcBef>
              <a:buNone/>
            </a:pPr>
            <a:r>
              <a:rPr lang="en-US" sz="2400" i="1" dirty="0" smtClean="0"/>
              <a:t>Return </a:t>
            </a:r>
            <a:r>
              <a:rPr lang="en-US" sz="2400" i="1" dirty="0"/>
              <a:t>Value: </a:t>
            </a:r>
            <a:r>
              <a:rPr lang="en-US" sz="2400" dirty="0" smtClean="0"/>
              <a:t>void</a:t>
            </a:r>
          </a:p>
          <a:p>
            <a:pPr lvl="2" algn="just">
              <a:spcBef>
                <a:spcPts val="0"/>
              </a:spcBef>
            </a:pPr>
            <a:endParaRPr lang="en-US" sz="2400" dirty="0"/>
          </a:p>
          <a:p>
            <a:pPr algn="just">
              <a:spcBef>
                <a:spcPts val="0"/>
              </a:spcBef>
              <a:buFont typeface="Wingdings" panose="05000000000000000000" pitchFamily="2" charset="2"/>
              <a:buChar char="v"/>
            </a:pPr>
            <a:r>
              <a:rPr lang="en-US" sz="2400" b="1" i="1" dirty="0" err="1" smtClean="0"/>
              <a:t>setFocus</a:t>
            </a:r>
            <a:r>
              <a:rPr lang="en-US" sz="2400" b="1" i="1" dirty="0" smtClean="0"/>
              <a:t>()</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dirty="0"/>
              <a:t> </a:t>
            </a:r>
            <a:r>
              <a:rPr lang="en-US" sz="2400" dirty="0" smtClean="0"/>
              <a:t>Set focus to the specified field</a:t>
            </a:r>
          </a:p>
          <a:p>
            <a:pPr lvl="1" algn="just">
              <a:spcBef>
                <a:spcPts val="0"/>
              </a:spcBef>
              <a:buFont typeface="Wingdings" panose="05000000000000000000" pitchFamily="2" charset="2"/>
              <a:buChar char="Ø"/>
            </a:pPr>
            <a:r>
              <a:rPr lang="en-US" sz="2400" b="1" u="sng" dirty="0" smtClean="0"/>
              <a:t>Function </a:t>
            </a:r>
            <a:r>
              <a:rPr lang="en-US" sz="2400" b="1" u="sng" dirty="0"/>
              <a:t>Signature</a:t>
            </a:r>
            <a:r>
              <a:rPr lang="en-US" sz="2400" i="1" u="sng" dirty="0"/>
              <a:t>:</a:t>
            </a:r>
            <a:r>
              <a:rPr lang="en-US" sz="2400" dirty="0"/>
              <a:t> </a:t>
            </a:r>
            <a:r>
              <a:rPr lang="en-US" sz="2400" dirty="0" err="1" smtClean="0"/>
              <a:t>setFocus</a:t>
            </a:r>
            <a:r>
              <a:rPr lang="en-US" sz="2400" dirty="0" smtClean="0"/>
              <a:t>(</a:t>
            </a:r>
            <a:r>
              <a:rPr lang="en-US" sz="2400" dirty="0" err="1" smtClean="0"/>
              <a:t>field_path,mode</a:t>
            </a:r>
            <a:r>
              <a:rPr lang="en-US" sz="2400" dirty="0" smtClean="0"/>
              <a:t>)</a:t>
            </a:r>
            <a:endParaRPr lang="en-US" sz="2400" dirty="0"/>
          </a:p>
          <a:p>
            <a:pPr marL="1280088" lvl="2" indent="0" algn="just">
              <a:spcBef>
                <a:spcPts val="0"/>
              </a:spcBef>
              <a:buNone/>
            </a:pPr>
            <a:r>
              <a:rPr lang="en-US" sz="2400" i="1" dirty="0"/>
              <a:t>Input Parameters: </a:t>
            </a:r>
            <a:endParaRPr lang="en-US" sz="2400" dirty="0"/>
          </a:p>
          <a:p>
            <a:pPr lvl="2" algn="just">
              <a:spcBef>
                <a:spcPts val="0"/>
              </a:spcBef>
            </a:pPr>
            <a:r>
              <a:rPr lang="en-US" sz="2400" dirty="0" err="1" smtClean="0"/>
              <a:t>field_path</a:t>
            </a:r>
            <a:r>
              <a:rPr lang="en-US" sz="2400" dirty="0" smtClean="0"/>
              <a:t>: </a:t>
            </a:r>
            <a:r>
              <a:rPr lang="en-US" sz="2400" dirty="0"/>
              <a:t>The </a:t>
            </a:r>
            <a:r>
              <a:rPr lang="en-US" sz="2400" dirty="0" smtClean="0"/>
              <a:t>path we need to set focus on</a:t>
            </a:r>
          </a:p>
          <a:p>
            <a:pPr lvl="2" algn="just">
              <a:spcBef>
                <a:spcPts val="0"/>
              </a:spcBef>
            </a:pPr>
            <a:r>
              <a:rPr lang="en-US" sz="2400" dirty="0" smtClean="0"/>
              <a:t>mode:</a:t>
            </a:r>
            <a:endParaRPr lang="en-US" sz="2400" dirty="0"/>
          </a:p>
          <a:p>
            <a:pPr marL="1280088" lvl="2" indent="0" algn="just">
              <a:spcBef>
                <a:spcPts val="0"/>
              </a:spcBef>
              <a:buNone/>
            </a:pPr>
            <a:r>
              <a:rPr lang="en-US" sz="2400" i="1" dirty="0"/>
              <a:t>Return value: </a:t>
            </a:r>
            <a:r>
              <a:rPr lang="en-US" sz="2400" dirty="0" smtClean="0"/>
              <a:t>Return false if path is invalid or true otherwise</a:t>
            </a:r>
            <a:endParaRPr lang="en-US" sz="2400" dirty="0"/>
          </a:p>
          <a:p>
            <a:pPr marL="0" indent="0">
              <a:spcBef>
                <a:spcPts val="0"/>
              </a:spcBef>
              <a:buNone/>
            </a:pPr>
            <a:endParaRPr lang="en-US" sz="3200" b="1" u="sng" dirty="0" smtClean="0"/>
          </a:p>
          <a:p>
            <a:pPr lvl="2">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59</a:t>
            </a:fld>
            <a:endParaRPr lang="el-GR">
              <a:solidFill>
                <a:srgbClr val="FFFFFF"/>
              </a:solidFill>
            </a:endParaRPr>
          </a:p>
        </p:txBody>
      </p:sp>
    </p:spTree>
    <p:extLst>
      <p:ext uri="{BB962C8B-B14F-4D97-AF65-F5344CB8AC3E}">
        <p14:creationId xmlns:p14="http://schemas.microsoft.com/office/powerpoint/2010/main" xmlns="" val="2422168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r>
              <a:rPr lang="en-US" dirty="0" smtClean="0"/>
              <a:t>(3/3</a:t>
            </a:r>
            <a:r>
              <a:rPr lang="en-US" dirty="0"/>
              <a:t>)</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6</a:t>
            </a:fld>
            <a:endParaRPr lang="el-GR">
              <a:solidFill>
                <a:srgbClr val="FFFFFF"/>
              </a:solidFill>
            </a:endParaRPr>
          </a:p>
        </p:txBody>
      </p:sp>
      <p:pic>
        <p:nvPicPr>
          <p:cNvPr id="5" name="Content Placeholder 4" descr="mapping_process_overview_jpg2.jpg"/>
          <p:cNvPicPr>
            <a:picLocks noGrp="1"/>
          </p:cNvPicPr>
          <p:nvPr>
            <p:ph idx="1"/>
          </p:nvPr>
        </p:nvPicPr>
        <p:blipFill>
          <a:blip r:embed="rId2" cstate="print"/>
          <a:srcRect l="6094" t="23656" r="12230" b="13979"/>
          <a:stretch>
            <a:fillRect/>
          </a:stretch>
        </p:blipFill>
        <p:spPr>
          <a:xfrm>
            <a:off x="1172885" y="2082298"/>
            <a:ext cx="10455835" cy="5987789"/>
          </a:xfrm>
          <a:prstGeom prst="rect">
            <a:avLst/>
          </a:prstGeom>
        </p:spPr>
      </p:pic>
    </p:spTree>
    <p:extLst>
      <p:ext uri="{BB962C8B-B14F-4D97-AF65-F5344CB8AC3E}">
        <p14:creationId xmlns:p14="http://schemas.microsoft.com/office/powerpoint/2010/main" xmlns="" val="30996255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Freeform 122"/>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125" name="Oval 124"/>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126" name="Group 125"/>
          <p:cNvGrpSpPr/>
          <p:nvPr/>
        </p:nvGrpSpPr>
        <p:grpSpPr>
          <a:xfrm>
            <a:off x="5648960" y="80010"/>
            <a:ext cx="1849120" cy="720090"/>
            <a:chOff x="4191000" y="304800"/>
            <a:chExt cx="1752600" cy="990600"/>
          </a:xfrm>
        </p:grpSpPr>
        <p:sp>
          <p:nvSpPr>
            <p:cNvPr id="127" name="Flowchart: Decision 126"/>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129" name="TextBox 128"/>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131" name="Flowchart: Process 130"/>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132" name="Flowchart: Process 131"/>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34" name="Straight Arrow Connector 133"/>
          <p:cNvCxnSpPr>
            <a:stCxn id="127" idx="2"/>
            <a:endCxn id="131"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7" idx="2"/>
            <a:endCxn id="132"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31" idx="2"/>
            <a:endCxn id="125"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32" idx="2"/>
            <a:endCxn id="125"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1" name="Flowchart: Process 140"/>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143" name="Straight Arrow Connector 142"/>
          <p:cNvCxnSpPr>
            <a:stCxn id="125" idx="6"/>
            <a:endCxn id="141"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4" name="Flowchart: Process 143"/>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146" name="Oval 145"/>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147" name="Flowchart: Process 146"/>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149" name="Straight Arrow Connector 148"/>
          <p:cNvCxnSpPr>
            <a:stCxn id="144" idx="3"/>
            <a:endCxn id="146"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0" name="Oval 149"/>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152" name="Oval 151"/>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153" name="Oval 152"/>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154" name="Oval 153"/>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155" name="Oval 154"/>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156" name="Oval 155"/>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160" name="Oval 159"/>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161" name="Oval 160"/>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63" name="Oval 162"/>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64" name="Straight Arrow Connector 163"/>
          <p:cNvCxnSpPr>
            <a:stCxn id="125" idx="4"/>
            <a:endCxn id="147"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47" idx="2"/>
            <a:endCxn id="150"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7" name="Flowchart: Process 166"/>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70" name="Flowchart: Process 169"/>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71" name="Flowchart: Process 170"/>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73" name="Straight Arrow Connector 172"/>
          <p:cNvCxnSpPr>
            <a:stCxn id="171" idx="2"/>
            <a:endCxn id="161"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0" idx="4"/>
            <a:endCxn id="182"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61" idx="6"/>
            <a:endCxn id="160"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60" idx="6"/>
            <a:endCxn id="150"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7" idx="1"/>
            <a:endCxn id="150"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170" idx="2"/>
            <a:endCxn id="154"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125" idx="6"/>
            <a:endCxn id="170"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2" name="Flowchart: Process 181"/>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83" name="Straight Arrow Connector 182"/>
          <p:cNvCxnSpPr>
            <a:stCxn id="182" idx="1"/>
            <a:endCxn id="152"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182" idx="1"/>
            <a:endCxn id="161"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46" idx="4"/>
            <a:endCxn id="160"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82" idx="3"/>
            <a:endCxn id="155"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1" name="Flowchart: Process 190"/>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93" name="Flowchart: Process 192"/>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94" name="Straight Arrow Connector 193"/>
          <p:cNvCxnSpPr>
            <a:stCxn id="154" idx="2"/>
            <a:endCxn id="191"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91" idx="2"/>
            <a:endCxn id="153"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93" idx="2"/>
            <a:endCxn id="153"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9" name="Flowchart: Process 198"/>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201" name="Straight Arrow Connector 200"/>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99" idx="2"/>
            <a:endCxn id="156"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3" name="Elbow Connector 202"/>
          <p:cNvCxnSpPr>
            <a:stCxn id="170" idx="3"/>
            <a:endCxn id="156"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4" name="Flowchart: Process 20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205" name="Straight Arrow Connector 204"/>
          <p:cNvCxnSpPr>
            <a:stCxn id="213" idx="1"/>
            <a:endCxn id="163"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6" name="Flowchart: Process 205"/>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207" name="Straight Arrow Connector 206"/>
          <p:cNvCxnSpPr>
            <a:stCxn id="163" idx="2"/>
            <a:endCxn id="206"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156" idx="4"/>
            <a:endCxn id="20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55" idx="4"/>
            <a:endCxn id="210"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0" name="Flowchart: Process 209"/>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11" name="Straight Arrow Connector 210"/>
          <p:cNvCxnSpPr>
            <a:stCxn id="210" idx="2"/>
            <a:endCxn id="156"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12" name="Group 211"/>
          <p:cNvGrpSpPr/>
          <p:nvPr/>
        </p:nvGrpSpPr>
        <p:grpSpPr>
          <a:xfrm>
            <a:off x="7840960" y="8833048"/>
            <a:ext cx="1849120" cy="720090"/>
            <a:chOff x="4191000" y="304800"/>
            <a:chExt cx="1752600" cy="990600"/>
          </a:xfrm>
        </p:grpSpPr>
        <p:sp>
          <p:nvSpPr>
            <p:cNvPr id="213" name="Flowchart: Decision 212"/>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14" name="TextBox 213"/>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15" name="Straight Arrow Connector 214"/>
          <p:cNvCxnSpPr>
            <a:stCxn id="204" idx="2"/>
            <a:endCxn id="213"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7" idx="2"/>
            <a:endCxn id="154"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18" name="Straight Arrow Connector 217"/>
          <p:cNvCxnSpPr>
            <a:stCxn id="144" idx="3"/>
            <a:endCxn id="21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217" idx="4"/>
            <a:endCxn id="160"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20" name="Oval 219"/>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21" name="Straight Arrow Connector 220"/>
          <p:cNvCxnSpPr>
            <a:stCxn id="160" idx="6"/>
            <a:endCxn id="220"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147" idx="2"/>
            <a:endCxn id="220"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6" name="Flowchart: Process 225"/>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228" name="Straight Arrow Connector 227"/>
          <p:cNvCxnSpPr>
            <a:stCxn id="156" idx="2"/>
            <a:endCxn id="226"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26"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0" name="Elbow Connector 229"/>
          <p:cNvCxnSpPr>
            <a:endCxn id="127"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1" name="Oval 230"/>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232" name="Flowchart: Process 231"/>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233" name="Straight Connector 232"/>
          <p:cNvCxnSpPr>
            <a:stCxn id="232"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156" idx="2"/>
            <a:endCxn id="232"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132" idx="2"/>
            <a:endCxn id="170"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231" idx="6"/>
            <a:endCxn id="125"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0" name="Flowchart: Process 239"/>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241" name="Straight Arrow Connector 240"/>
          <p:cNvCxnSpPr>
            <a:stCxn id="240" idx="2"/>
            <a:endCxn id="231"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2" name="Flowchart: Process 241"/>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243" name="Straight Arrow Connector 242"/>
          <p:cNvCxnSpPr>
            <a:stCxn id="231" idx="2"/>
            <a:endCxn id="242"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stCxn id="206" idx="0"/>
            <a:endCxn id="146"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a:endCxn id="155"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247"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4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51"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52"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254" name="Oval 253"/>
          <p:cNvSpPr/>
          <p:nvPr/>
        </p:nvSpPr>
        <p:spPr>
          <a:xfrm>
            <a:off x="3383920" y="2480310"/>
            <a:ext cx="2133600" cy="56007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spTree>
    <p:extLst>
      <p:ext uri="{BB962C8B-B14F-4D97-AF65-F5344CB8AC3E}">
        <p14:creationId xmlns:p14="http://schemas.microsoft.com/office/powerpoint/2010/main" xmlns="" val="154314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23"/>
                                        </p:tgtEl>
                                        <p:attrNameLst>
                                          <p:attrName>style.opacity</p:attrName>
                                        </p:attrNameLst>
                                      </p:cBhvr>
                                      <p:to>
                                        <p:strVal val="0.5"/>
                                      </p:to>
                                    </p:set>
                                    <p:animEffect filter="image" prLst="opacity: 0.5">
                                      <p:cBhvr rctx="IE">
                                        <p:cTn id="7" dur="indefinite"/>
                                        <p:tgtEl>
                                          <p:spTgt spid="123"/>
                                        </p:tgtEl>
                                      </p:cBhvr>
                                    </p:animEffect>
                                  </p:childTnLst>
                                </p:cTn>
                              </p:par>
                              <p:par>
                                <p:cTn id="8" presetID="9" presetClass="emph" presetSubtype="0" grpId="0" nodeType="withEffect">
                                  <p:stCondLst>
                                    <p:cond delay="0"/>
                                  </p:stCondLst>
                                  <p:childTnLst>
                                    <p:set>
                                      <p:cBhvr rctx="PPT">
                                        <p:cTn id="9" dur="indefinite"/>
                                        <p:tgtEl>
                                          <p:spTgt spid="125"/>
                                        </p:tgtEl>
                                        <p:attrNameLst>
                                          <p:attrName>style.opacity</p:attrName>
                                        </p:attrNameLst>
                                      </p:cBhvr>
                                      <p:to>
                                        <p:strVal val="0.5"/>
                                      </p:to>
                                    </p:set>
                                    <p:animEffect filter="image" prLst="opacity: 0.5">
                                      <p:cBhvr rctx="IE">
                                        <p:cTn id="10" dur="indefinite"/>
                                        <p:tgtEl>
                                          <p:spTgt spid="125"/>
                                        </p:tgtEl>
                                      </p:cBhvr>
                                    </p:animEffect>
                                  </p:childTnLst>
                                </p:cTn>
                              </p:par>
                              <p:par>
                                <p:cTn id="11" presetID="9" presetClass="emph" presetSubtype="0" nodeType="withEffect">
                                  <p:stCondLst>
                                    <p:cond delay="0"/>
                                  </p:stCondLst>
                                  <p:childTnLst>
                                    <p:set>
                                      <p:cBhvr rctx="PPT">
                                        <p:cTn id="12" dur="indefinite"/>
                                        <p:tgtEl>
                                          <p:spTgt spid="126"/>
                                        </p:tgtEl>
                                        <p:attrNameLst>
                                          <p:attrName>style.opacity</p:attrName>
                                        </p:attrNameLst>
                                      </p:cBhvr>
                                      <p:to>
                                        <p:strVal val="0.5"/>
                                      </p:to>
                                    </p:set>
                                    <p:animEffect filter="image" prLst="opacity: 0.5">
                                      <p:cBhvr rctx="IE">
                                        <p:cTn id="13" dur="indefinite"/>
                                        <p:tgtEl>
                                          <p:spTgt spid="126"/>
                                        </p:tgtEl>
                                      </p:cBhvr>
                                    </p:animEffect>
                                  </p:childTnLst>
                                </p:cTn>
                              </p:par>
                              <p:par>
                                <p:cTn id="14" presetID="9" presetClass="emph" presetSubtype="0" grpId="0" nodeType="withEffect">
                                  <p:stCondLst>
                                    <p:cond delay="0"/>
                                  </p:stCondLst>
                                  <p:childTnLst>
                                    <p:set>
                                      <p:cBhvr rctx="PPT">
                                        <p:cTn id="15" dur="indefinite"/>
                                        <p:tgtEl>
                                          <p:spTgt spid="131"/>
                                        </p:tgtEl>
                                        <p:attrNameLst>
                                          <p:attrName>style.opacity</p:attrName>
                                        </p:attrNameLst>
                                      </p:cBhvr>
                                      <p:to>
                                        <p:strVal val="0.5"/>
                                      </p:to>
                                    </p:set>
                                    <p:animEffect filter="image" prLst="opacity: 0.5">
                                      <p:cBhvr rctx="IE">
                                        <p:cTn id="16" dur="indefinite"/>
                                        <p:tgtEl>
                                          <p:spTgt spid="131"/>
                                        </p:tgtEl>
                                      </p:cBhvr>
                                    </p:animEffect>
                                  </p:childTnLst>
                                </p:cTn>
                              </p:par>
                              <p:par>
                                <p:cTn id="17" presetID="9" presetClass="emph" presetSubtype="0" grpId="0" nodeType="withEffect">
                                  <p:stCondLst>
                                    <p:cond delay="0"/>
                                  </p:stCondLst>
                                  <p:childTnLst>
                                    <p:set>
                                      <p:cBhvr rctx="PPT">
                                        <p:cTn id="18" dur="indefinite"/>
                                        <p:tgtEl>
                                          <p:spTgt spid="132"/>
                                        </p:tgtEl>
                                        <p:attrNameLst>
                                          <p:attrName>style.opacity</p:attrName>
                                        </p:attrNameLst>
                                      </p:cBhvr>
                                      <p:to>
                                        <p:strVal val="0.5"/>
                                      </p:to>
                                    </p:set>
                                    <p:animEffect filter="image" prLst="opacity: 0.5">
                                      <p:cBhvr rctx="IE">
                                        <p:cTn id="19" dur="indefinite"/>
                                        <p:tgtEl>
                                          <p:spTgt spid="132"/>
                                        </p:tgtEl>
                                      </p:cBhvr>
                                    </p:animEffect>
                                  </p:childTnLst>
                                </p:cTn>
                              </p:par>
                              <p:par>
                                <p:cTn id="20" presetID="9" presetClass="emph" presetSubtype="0" nodeType="withEffect">
                                  <p:stCondLst>
                                    <p:cond delay="0"/>
                                  </p:stCondLst>
                                  <p:childTnLst>
                                    <p:set>
                                      <p:cBhvr rctx="PPT">
                                        <p:cTn id="21" dur="indefinite"/>
                                        <p:tgtEl>
                                          <p:spTgt spid="134"/>
                                        </p:tgtEl>
                                        <p:attrNameLst>
                                          <p:attrName>style.opacity</p:attrName>
                                        </p:attrNameLst>
                                      </p:cBhvr>
                                      <p:to>
                                        <p:strVal val="0.5"/>
                                      </p:to>
                                    </p:set>
                                    <p:animEffect filter="image" prLst="opacity: 0.5">
                                      <p:cBhvr rctx="IE">
                                        <p:cTn id="22" dur="indefinite"/>
                                        <p:tgtEl>
                                          <p:spTgt spid="134"/>
                                        </p:tgtEl>
                                      </p:cBhvr>
                                    </p:animEffect>
                                  </p:childTnLst>
                                </p:cTn>
                              </p:par>
                              <p:par>
                                <p:cTn id="23" presetID="9" presetClass="emph" presetSubtype="0" nodeType="withEffect">
                                  <p:stCondLst>
                                    <p:cond delay="0"/>
                                  </p:stCondLst>
                                  <p:childTnLst>
                                    <p:set>
                                      <p:cBhvr rctx="PPT">
                                        <p:cTn id="24" dur="indefinite"/>
                                        <p:tgtEl>
                                          <p:spTgt spid="137"/>
                                        </p:tgtEl>
                                        <p:attrNameLst>
                                          <p:attrName>style.opacity</p:attrName>
                                        </p:attrNameLst>
                                      </p:cBhvr>
                                      <p:to>
                                        <p:strVal val="0.5"/>
                                      </p:to>
                                    </p:set>
                                    <p:animEffect filter="image" prLst="opacity: 0.5">
                                      <p:cBhvr rctx="IE">
                                        <p:cTn id="25" dur="indefinite"/>
                                        <p:tgtEl>
                                          <p:spTgt spid="137"/>
                                        </p:tgtEl>
                                      </p:cBhvr>
                                    </p:animEffect>
                                  </p:childTnLst>
                                </p:cTn>
                              </p:par>
                              <p:par>
                                <p:cTn id="26" presetID="9" presetClass="emph" presetSubtype="0" nodeType="withEffect">
                                  <p:stCondLst>
                                    <p:cond delay="0"/>
                                  </p:stCondLst>
                                  <p:childTnLst>
                                    <p:set>
                                      <p:cBhvr rctx="PPT">
                                        <p:cTn id="27" dur="indefinite"/>
                                        <p:tgtEl>
                                          <p:spTgt spid="138"/>
                                        </p:tgtEl>
                                        <p:attrNameLst>
                                          <p:attrName>style.opacity</p:attrName>
                                        </p:attrNameLst>
                                      </p:cBhvr>
                                      <p:to>
                                        <p:strVal val="0.5"/>
                                      </p:to>
                                    </p:set>
                                    <p:animEffect filter="image" prLst="opacity: 0.5">
                                      <p:cBhvr rctx="IE">
                                        <p:cTn id="28" dur="indefinite"/>
                                        <p:tgtEl>
                                          <p:spTgt spid="138"/>
                                        </p:tgtEl>
                                      </p:cBhvr>
                                    </p:animEffect>
                                  </p:childTnLst>
                                </p:cTn>
                              </p:par>
                              <p:par>
                                <p:cTn id="29" presetID="9" presetClass="emph" presetSubtype="0" nodeType="withEffect">
                                  <p:stCondLst>
                                    <p:cond delay="0"/>
                                  </p:stCondLst>
                                  <p:childTnLst>
                                    <p:set>
                                      <p:cBhvr rctx="PPT">
                                        <p:cTn id="30" dur="indefinite"/>
                                        <p:tgtEl>
                                          <p:spTgt spid="139"/>
                                        </p:tgtEl>
                                        <p:attrNameLst>
                                          <p:attrName>style.opacity</p:attrName>
                                        </p:attrNameLst>
                                      </p:cBhvr>
                                      <p:to>
                                        <p:strVal val="0.5"/>
                                      </p:to>
                                    </p:set>
                                    <p:animEffect filter="image" prLst="opacity: 0.5">
                                      <p:cBhvr rctx="IE">
                                        <p:cTn id="31" dur="indefinite"/>
                                        <p:tgtEl>
                                          <p:spTgt spid="139"/>
                                        </p:tgtEl>
                                      </p:cBhvr>
                                    </p:animEffect>
                                  </p:childTnLst>
                                </p:cTn>
                              </p:par>
                              <p:par>
                                <p:cTn id="32" presetID="9" presetClass="emph" presetSubtype="0" grpId="0" nodeType="withEffect">
                                  <p:stCondLst>
                                    <p:cond delay="0"/>
                                  </p:stCondLst>
                                  <p:childTnLst>
                                    <p:set>
                                      <p:cBhvr rctx="PPT">
                                        <p:cTn id="33" dur="indefinite"/>
                                        <p:tgtEl>
                                          <p:spTgt spid="141"/>
                                        </p:tgtEl>
                                        <p:attrNameLst>
                                          <p:attrName>style.opacity</p:attrName>
                                        </p:attrNameLst>
                                      </p:cBhvr>
                                      <p:to>
                                        <p:strVal val="0.5"/>
                                      </p:to>
                                    </p:set>
                                    <p:animEffect filter="image" prLst="opacity: 0.5">
                                      <p:cBhvr rctx="IE">
                                        <p:cTn id="34" dur="indefinite"/>
                                        <p:tgtEl>
                                          <p:spTgt spid="141"/>
                                        </p:tgtEl>
                                      </p:cBhvr>
                                    </p:animEffect>
                                  </p:childTnLst>
                                </p:cTn>
                              </p:par>
                              <p:par>
                                <p:cTn id="35" presetID="9" presetClass="emph" presetSubtype="0" nodeType="withEffect">
                                  <p:stCondLst>
                                    <p:cond delay="0"/>
                                  </p:stCondLst>
                                  <p:childTnLst>
                                    <p:set>
                                      <p:cBhvr rctx="PPT">
                                        <p:cTn id="36" dur="indefinite"/>
                                        <p:tgtEl>
                                          <p:spTgt spid="143"/>
                                        </p:tgtEl>
                                        <p:attrNameLst>
                                          <p:attrName>style.opacity</p:attrName>
                                        </p:attrNameLst>
                                      </p:cBhvr>
                                      <p:to>
                                        <p:strVal val="0.5"/>
                                      </p:to>
                                    </p:set>
                                    <p:animEffect filter="image" prLst="opacity: 0.5">
                                      <p:cBhvr rctx="IE">
                                        <p:cTn id="37" dur="indefinite"/>
                                        <p:tgtEl>
                                          <p:spTgt spid="143"/>
                                        </p:tgtEl>
                                      </p:cBhvr>
                                    </p:animEffect>
                                  </p:childTnLst>
                                </p:cTn>
                              </p:par>
                              <p:par>
                                <p:cTn id="38" presetID="9" presetClass="emph" presetSubtype="0" grpId="0" nodeType="withEffect">
                                  <p:stCondLst>
                                    <p:cond delay="0"/>
                                  </p:stCondLst>
                                  <p:childTnLst>
                                    <p:set>
                                      <p:cBhvr rctx="PPT">
                                        <p:cTn id="39" dur="indefinite"/>
                                        <p:tgtEl>
                                          <p:spTgt spid="144"/>
                                        </p:tgtEl>
                                        <p:attrNameLst>
                                          <p:attrName>style.opacity</p:attrName>
                                        </p:attrNameLst>
                                      </p:cBhvr>
                                      <p:to>
                                        <p:strVal val="0.5"/>
                                      </p:to>
                                    </p:set>
                                    <p:animEffect filter="image" prLst="opacity: 0.5">
                                      <p:cBhvr rctx="IE">
                                        <p:cTn id="40" dur="indefinite"/>
                                        <p:tgtEl>
                                          <p:spTgt spid="144"/>
                                        </p:tgtEl>
                                      </p:cBhvr>
                                    </p:animEffect>
                                  </p:childTnLst>
                                </p:cTn>
                              </p:par>
                              <p:par>
                                <p:cTn id="41" presetID="9" presetClass="emph" presetSubtype="0" grpId="0" nodeType="withEffect">
                                  <p:stCondLst>
                                    <p:cond delay="0"/>
                                  </p:stCondLst>
                                  <p:childTnLst>
                                    <p:set>
                                      <p:cBhvr rctx="PPT">
                                        <p:cTn id="42" dur="indefinite"/>
                                        <p:tgtEl>
                                          <p:spTgt spid="146"/>
                                        </p:tgtEl>
                                        <p:attrNameLst>
                                          <p:attrName>style.opacity</p:attrName>
                                        </p:attrNameLst>
                                      </p:cBhvr>
                                      <p:to>
                                        <p:strVal val="0.5"/>
                                      </p:to>
                                    </p:set>
                                    <p:animEffect filter="image" prLst="opacity: 0.5">
                                      <p:cBhvr rctx="IE">
                                        <p:cTn id="43" dur="indefinite"/>
                                        <p:tgtEl>
                                          <p:spTgt spid="146"/>
                                        </p:tgtEl>
                                      </p:cBhvr>
                                    </p:animEffect>
                                  </p:childTnLst>
                                </p:cTn>
                              </p:par>
                              <p:par>
                                <p:cTn id="44" presetID="9" presetClass="emph" presetSubtype="0" grpId="0" nodeType="withEffect">
                                  <p:stCondLst>
                                    <p:cond delay="0"/>
                                  </p:stCondLst>
                                  <p:childTnLst>
                                    <p:set>
                                      <p:cBhvr rctx="PPT">
                                        <p:cTn id="45" dur="indefinite"/>
                                        <p:tgtEl>
                                          <p:spTgt spid="147"/>
                                        </p:tgtEl>
                                        <p:attrNameLst>
                                          <p:attrName>style.opacity</p:attrName>
                                        </p:attrNameLst>
                                      </p:cBhvr>
                                      <p:to>
                                        <p:strVal val="0.5"/>
                                      </p:to>
                                    </p:set>
                                    <p:animEffect filter="image" prLst="opacity: 0.5">
                                      <p:cBhvr rctx="IE">
                                        <p:cTn id="46" dur="indefinite"/>
                                        <p:tgtEl>
                                          <p:spTgt spid="147"/>
                                        </p:tgtEl>
                                      </p:cBhvr>
                                    </p:animEffect>
                                  </p:childTnLst>
                                </p:cTn>
                              </p:par>
                              <p:par>
                                <p:cTn id="47" presetID="9" presetClass="emph" presetSubtype="0" nodeType="withEffect">
                                  <p:stCondLst>
                                    <p:cond delay="0"/>
                                  </p:stCondLst>
                                  <p:childTnLst>
                                    <p:set>
                                      <p:cBhvr rctx="PPT">
                                        <p:cTn id="48" dur="indefinite"/>
                                        <p:tgtEl>
                                          <p:spTgt spid="149"/>
                                        </p:tgtEl>
                                        <p:attrNameLst>
                                          <p:attrName>style.opacity</p:attrName>
                                        </p:attrNameLst>
                                      </p:cBhvr>
                                      <p:to>
                                        <p:strVal val="0.5"/>
                                      </p:to>
                                    </p:set>
                                    <p:animEffect filter="image" prLst="opacity: 0.5">
                                      <p:cBhvr rctx="IE">
                                        <p:cTn id="49" dur="indefinite"/>
                                        <p:tgtEl>
                                          <p:spTgt spid="149"/>
                                        </p:tgtEl>
                                      </p:cBhvr>
                                    </p:animEffect>
                                  </p:childTnLst>
                                </p:cTn>
                              </p:par>
                              <p:par>
                                <p:cTn id="50" presetID="9" presetClass="emph" presetSubtype="0" grpId="0" nodeType="withEffect">
                                  <p:stCondLst>
                                    <p:cond delay="0"/>
                                  </p:stCondLst>
                                  <p:childTnLst>
                                    <p:set>
                                      <p:cBhvr rctx="PPT">
                                        <p:cTn id="51" dur="indefinite"/>
                                        <p:tgtEl>
                                          <p:spTgt spid="150"/>
                                        </p:tgtEl>
                                        <p:attrNameLst>
                                          <p:attrName>style.opacity</p:attrName>
                                        </p:attrNameLst>
                                      </p:cBhvr>
                                      <p:to>
                                        <p:strVal val="0.5"/>
                                      </p:to>
                                    </p:set>
                                    <p:animEffect filter="image" prLst="opacity: 0.5">
                                      <p:cBhvr rctx="IE">
                                        <p:cTn id="52" dur="indefinite"/>
                                        <p:tgtEl>
                                          <p:spTgt spid="150"/>
                                        </p:tgtEl>
                                      </p:cBhvr>
                                    </p:animEffect>
                                  </p:childTnLst>
                                </p:cTn>
                              </p:par>
                              <p:par>
                                <p:cTn id="53" presetID="9" presetClass="emph" presetSubtype="0" grpId="0" nodeType="withEffect">
                                  <p:stCondLst>
                                    <p:cond delay="0"/>
                                  </p:stCondLst>
                                  <p:childTnLst>
                                    <p:set>
                                      <p:cBhvr rctx="PPT">
                                        <p:cTn id="54" dur="indefinite"/>
                                        <p:tgtEl>
                                          <p:spTgt spid="152"/>
                                        </p:tgtEl>
                                        <p:attrNameLst>
                                          <p:attrName>style.opacity</p:attrName>
                                        </p:attrNameLst>
                                      </p:cBhvr>
                                      <p:to>
                                        <p:strVal val="0.5"/>
                                      </p:to>
                                    </p:set>
                                    <p:animEffect filter="image" prLst="opacity: 0.5">
                                      <p:cBhvr rctx="IE">
                                        <p:cTn id="55" dur="indefinite"/>
                                        <p:tgtEl>
                                          <p:spTgt spid="152"/>
                                        </p:tgtEl>
                                      </p:cBhvr>
                                    </p:animEffect>
                                  </p:childTnLst>
                                </p:cTn>
                              </p:par>
                              <p:par>
                                <p:cTn id="56" presetID="9" presetClass="emph" presetSubtype="0" grpId="0" nodeType="withEffect">
                                  <p:stCondLst>
                                    <p:cond delay="0"/>
                                  </p:stCondLst>
                                  <p:childTnLst>
                                    <p:set>
                                      <p:cBhvr rctx="PPT">
                                        <p:cTn id="57" dur="indefinite"/>
                                        <p:tgtEl>
                                          <p:spTgt spid="153"/>
                                        </p:tgtEl>
                                        <p:attrNameLst>
                                          <p:attrName>style.opacity</p:attrName>
                                        </p:attrNameLst>
                                      </p:cBhvr>
                                      <p:to>
                                        <p:strVal val="0.5"/>
                                      </p:to>
                                    </p:set>
                                    <p:animEffect filter="image" prLst="opacity: 0.5">
                                      <p:cBhvr rctx="IE">
                                        <p:cTn id="58" dur="indefinite"/>
                                        <p:tgtEl>
                                          <p:spTgt spid="153"/>
                                        </p:tgtEl>
                                      </p:cBhvr>
                                    </p:animEffect>
                                  </p:childTnLst>
                                </p:cTn>
                              </p:par>
                              <p:par>
                                <p:cTn id="59" presetID="9" presetClass="emph" presetSubtype="0" grpId="0" nodeType="withEffect">
                                  <p:stCondLst>
                                    <p:cond delay="0"/>
                                  </p:stCondLst>
                                  <p:childTnLst>
                                    <p:set>
                                      <p:cBhvr rctx="PPT">
                                        <p:cTn id="60" dur="indefinite"/>
                                        <p:tgtEl>
                                          <p:spTgt spid="154"/>
                                        </p:tgtEl>
                                        <p:attrNameLst>
                                          <p:attrName>style.opacity</p:attrName>
                                        </p:attrNameLst>
                                      </p:cBhvr>
                                      <p:to>
                                        <p:strVal val="0.5"/>
                                      </p:to>
                                    </p:set>
                                    <p:animEffect filter="image" prLst="opacity: 0.5">
                                      <p:cBhvr rctx="IE">
                                        <p:cTn id="61" dur="indefinite"/>
                                        <p:tgtEl>
                                          <p:spTgt spid="154"/>
                                        </p:tgtEl>
                                      </p:cBhvr>
                                    </p:animEffect>
                                  </p:childTnLst>
                                </p:cTn>
                              </p:par>
                              <p:par>
                                <p:cTn id="62" presetID="9" presetClass="emph" presetSubtype="0" grpId="0" nodeType="withEffect">
                                  <p:stCondLst>
                                    <p:cond delay="0"/>
                                  </p:stCondLst>
                                  <p:childTnLst>
                                    <p:set>
                                      <p:cBhvr rctx="PPT">
                                        <p:cTn id="63" dur="indefinite"/>
                                        <p:tgtEl>
                                          <p:spTgt spid="155"/>
                                        </p:tgtEl>
                                        <p:attrNameLst>
                                          <p:attrName>style.opacity</p:attrName>
                                        </p:attrNameLst>
                                      </p:cBhvr>
                                      <p:to>
                                        <p:strVal val="0.5"/>
                                      </p:to>
                                    </p:set>
                                    <p:animEffect filter="image" prLst="opacity: 0.5">
                                      <p:cBhvr rctx="IE">
                                        <p:cTn id="64" dur="indefinite"/>
                                        <p:tgtEl>
                                          <p:spTgt spid="155"/>
                                        </p:tgtEl>
                                      </p:cBhvr>
                                    </p:animEffect>
                                  </p:childTnLst>
                                </p:cTn>
                              </p:par>
                              <p:par>
                                <p:cTn id="65" presetID="9" presetClass="emph" presetSubtype="0" grpId="0" nodeType="withEffect">
                                  <p:stCondLst>
                                    <p:cond delay="0"/>
                                  </p:stCondLst>
                                  <p:childTnLst>
                                    <p:set>
                                      <p:cBhvr rctx="PPT">
                                        <p:cTn id="66" dur="indefinite"/>
                                        <p:tgtEl>
                                          <p:spTgt spid="156"/>
                                        </p:tgtEl>
                                        <p:attrNameLst>
                                          <p:attrName>style.opacity</p:attrName>
                                        </p:attrNameLst>
                                      </p:cBhvr>
                                      <p:to>
                                        <p:strVal val="0.5"/>
                                      </p:to>
                                    </p:set>
                                    <p:animEffect filter="image" prLst="opacity: 0.5">
                                      <p:cBhvr rctx="IE">
                                        <p:cTn id="67" dur="indefinite"/>
                                        <p:tgtEl>
                                          <p:spTgt spid="156"/>
                                        </p:tgtEl>
                                      </p:cBhvr>
                                    </p:animEffect>
                                  </p:childTnLst>
                                </p:cTn>
                              </p:par>
                              <p:par>
                                <p:cTn id="68" presetID="9" presetClass="emph" presetSubtype="0" grpId="0" nodeType="withEffect">
                                  <p:stCondLst>
                                    <p:cond delay="0"/>
                                  </p:stCondLst>
                                  <p:childTnLst>
                                    <p:set>
                                      <p:cBhvr rctx="PPT">
                                        <p:cTn id="69" dur="indefinite"/>
                                        <p:tgtEl>
                                          <p:spTgt spid="160"/>
                                        </p:tgtEl>
                                        <p:attrNameLst>
                                          <p:attrName>style.opacity</p:attrName>
                                        </p:attrNameLst>
                                      </p:cBhvr>
                                      <p:to>
                                        <p:strVal val="0.5"/>
                                      </p:to>
                                    </p:set>
                                    <p:animEffect filter="image" prLst="opacity: 0.5">
                                      <p:cBhvr rctx="IE">
                                        <p:cTn id="70" dur="indefinite"/>
                                        <p:tgtEl>
                                          <p:spTgt spid="160"/>
                                        </p:tgtEl>
                                      </p:cBhvr>
                                    </p:animEffect>
                                  </p:childTnLst>
                                </p:cTn>
                              </p:par>
                              <p:par>
                                <p:cTn id="71" presetID="9" presetClass="emph" presetSubtype="0" grpId="0" nodeType="withEffect">
                                  <p:stCondLst>
                                    <p:cond delay="0"/>
                                  </p:stCondLst>
                                  <p:childTnLst>
                                    <p:set>
                                      <p:cBhvr rctx="PPT">
                                        <p:cTn id="72" dur="indefinite"/>
                                        <p:tgtEl>
                                          <p:spTgt spid="161"/>
                                        </p:tgtEl>
                                        <p:attrNameLst>
                                          <p:attrName>style.opacity</p:attrName>
                                        </p:attrNameLst>
                                      </p:cBhvr>
                                      <p:to>
                                        <p:strVal val="0.5"/>
                                      </p:to>
                                    </p:set>
                                    <p:animEffect filter="image" prLst="opacity: 0.5">
                                      <p:cBhvr rctx="IE">
                                        <p:cTn id="73" dur="indefinite"/>
                                        <p:tgtEl>
                                          <p:spTgt spid="161"/>
                                        </p:tgtEl>
                                      </p:cBhvr>
                                    </p:animEffect>
                                  </p:childTnLst>
                                </p:cTn>
                              </p:par>
                              <p:par>
                                <p:cTn id="74" presetID="9" presetClass="emph" presetSubtype="0" grpId="0" nodeType="withEffect">
                                  <p:stCondLst>
                                    <p:cond delay="0"/>
                                  </p:stCondLst>
                                  <p:childTnLst>
                                    <p:set>
                                      <p:cBhvr rctx="PPT">
                                        <p:cTn id="75" dur="indefinite"/>
                                        <p:tgtEl>
                                          <p:spTgt spid="163"/>
                                        </p:tgtEl>
                                        <p:attrNameLst>
                                          <p:attrName>style.opacity</p:attrName>
                                        </p:attrNameLst>
                                      </p:cBhvr>
                                      <p:to>
                                        <p:strVal val="0.5"/>
                                      </p:to>
                                    </p:set>
                                    <p:animEffect filter="image" prLst="opacity: 0.5">
                                      <p:cBhvr rctx="IE">
                                        <p:cTn id="76" dur="indefinite"/>
                                        <p:tgtEl>
                                          <p:spTgt spid="163"/>
                                        </p:tgtEl>
                                      </p:cBhvr>
                                    </p:animEffect>
                                  </p:childTnLst>
                                </p:cTn>
                              </p:par>
                              <p:par>
                                <p:cTn id="77" presetID="9" presetClass="emph" presetSubtype="0" nodeType="withEffect">
                                  <p:stCondLst>
                                    <p:cond delay="0"/>
                                  </p:stCondLst>
                                  <p:childTnLst>
                                    <p:set>
                                      <p:cBhvr rctx="PPT">
                                        <p:cTn id="78" dur="indefinite"/>
                                        <p:tgtEl>
                                          <p:spTgt spid="164"/>
                                        </p:tgtEl>
                                        <p:attrNameLst>
                                          <p:attrName>style.opacity</p:attrName>
                                        </p:attrNameLst>
                                      </p:cBhvr>
                                      <p:to>
                                        <p:strVal val="0.5"/>
                                      </p:to>
                                    </p:set>
                                    <p:animEffect filter="image" prLst="opacity: 0.5">
                                      <p:cBhvr rctx="IE">
                                        <p:cTn id="79" dur="indefinite"/>
                                        <p:tgtEl>
                                          <p:spTgt spid="164"/>
                                        </p:tgtEl>
                                      </p:cBhvr>
                                    </p:animEffect>
                                  </p:childTnLst>
                                </p:cTn>
                              </p:par>
                              <p:par>
                                <p:cTn id="80" presetID="9" presetClass="emph" presetSubtype="0" nodeType="withEffect">
                                  <p:stCondLst>
                                    <p:cond delay="0"/>
                                  </p:stCondLst>
                                  <p:childTnLst>
                                    <p:set>
                                      <p:cBhvr rctx="PPT">
                                        <p:cTn id="81" dur="indefinite"/>
                                        <p:tgtEl>
                                          <p:spTgt spid="166"/>
                                        </p:tgtEl>
                                        <p:attrNameLst>
                                          <p:attrName>style.opacity</p:attrName>
                                        </p:attrNameLst>
                                      </p:cBhvr>
                                      <p:to>
                                        <p:strVal val="0.5"/>
                                      </p:to>
                                    </p:set>
                                    <p:animEffect filter="image" prLst="opacity: 0.5">
                                      <p:cBhvr rctx="IE">
                                        <p:cTn id="82" dur="indefinite"/>
                                        <p:tgtEl>
                                          <p:spTgt spid="166"/>
                                        </p:tgtEl>
                                      </p:cBhvr>
                                    </p:animEffect>
                                  </p:childTnLst>
                                </p:cTn>
                              </p:par>
                              <p:par>
                                <p:cTn id="83" presetID="9" presetClass="emph" presetSubtype="0" grpId="0" nodeType="withEffect">
                                  <p:stCondLst>
                                    <p:cond delay="0"/>
                                  </p:stCondLst>
                                  <p:childTnLst>
                                    <p:set>
                                      <p:cBhvr rctx="PPT">
                                        <p:cTn id="84" dur="indefinite"/>
                                        <p:tgtEl>
                                          <p:spTgt spid="167"/>
                                        </p:tgtEl>
                                        <p:attrNameLst>
                                          <p:attrName>style.opacity</p:attrName>
                                        </p:attrNameLst>
                                      </p:cBhvr>
                                      <p:to>
                                        <p:strVal val="0.5"/>
                                      </p:to>
                                    </p:set>
                                    <p:animEffect filter="image" prLst="opacity: 0.5">
                                      <p:cBhvr rctx="IE">
                                        <p:cTn id="85" dur="indefinite"/>
                                        <p:tgtEl>
                                          <p:spTgt spid="167"/>
                                        </p:tgtEl>
                                      </p:cBhvr>
                                    </p:animEffect>
                                  </p:childTnLst>
                                </p:cTn>
                              </p:par>
                              <p:par>
                                <p:cTn id="86" presetID="9" presetClass="emph" presetSubtype="0" grpId="0" nodeType="withEffect">
                                  <p:stCondLst>
                                    <p:cond delay="0"/>
                                  </p:stCondLst>
                                  <p:childTnLst>
                                    <p:set>
                                      <p:cBhvr rctx="PPT">
                                        <p:cTn id="87" dur="indefinite"/>
                                        <p:tgtEl>
                                          <p:spTgt spid="170"/>
                                        </p:tgtEl>
                                        <p:attrNameLst>
                                          <p:attrName>style.opacity</p:attrName>
                                        </p:attrNameLst>
                                      </p:cBhvr>
                                      <p:to>
                                        <p:strVal val="0.5"/>
                                      </p:to>
                                    </p:set>
                                    <p:animEffect filter="image" prLst="opacity: 0.5">
                                      <p:cBhvr rctx="IE">
                                        <p:cTn id="88" dur="indefinite"/>
                                        <p:tgtEl>
                                          <p:spTgt spid="170"/>
                                        </p:tgtEl>
                                      </p:cBhvr>
                                    </p:animEffect>
                                  </p:childTnLst>
                                </p:cTn>
                              </p:par>
                              <p:par>
                                <p:cTn id="89" presetID="9" presetClass="emph" presetSubtype="0" grpId="0" nodeType="withEffect">
                                  <p:stCondLst>
                                    <p:cond delay="0"/>
                                  </p:stCondLst>
                                  <p:childTnLst>
                                    <p:set>
                                      <p:cBhvr rctx="PPT">
                                        <p:cTn id="90" dur="indefinite"/>
                                        <p:tgtEl>
                                          <p:spTgt spid="171"/>
                                        </p:tgtEl>
                                        <p:attrNameLst>
                                          <p:attrName>style.opacity</p:attrName>
                                        </p:attrNameLst>
                                      </p:cBhvr>
                                      <p:to>
                                        <p:strVal val="0.5"/>
                                      </p:to>
                                    </p:set>
                                    <p:animEffect filter="image" prLst="opacity: 0.5">
                                      <p:cBhvr rctx="IE">
                                        <p:cTn id="91" dur="indefinite"/>
                                        <p:tgtEl>
                                          <p:spTgt spid="171"/>
                                        </p:tgtEl>
                                      </p:cBhvr>
                                    </p:animEffect>
                                  </p:childTnLst>
                                </p:cTn>
                              </p:par>
                              <p:par>
                                <p:cTn id="92" presetID="9" presetClass="emph" presetSubtype="0" nodeType="withEffect">
                                  <p:stCondLst>
                                    <p:cond delay="0"/>
                                  </p:stCondLst>
                                  <p:childTnLst>
                                    <p:set>
                                      <p:cBhvr rctx="PPT">
                                        <p:cTn id="93" dur="indefinite"/>
                                        <p:tgtEl>
                                          <p:spTgt spid="173"/>
                                        </p:tgtEl>
                                        <p:attrNameLst>
                                          <p:attrName>style.opacity</p:attrName>
                                        </p:attrNameLst>
                                      </p:cBhvr>
                                      <p:to>
                                        <p:strVal val="0.5"/>
                                      </p:to>
                                    </p:set>
                                    <p:animEffect filter="image" prLst="opacity: 0.5">
                                      <p:cBhvr rctx="IE">
                                        <p:cTn id="94" dur="indefinite"/>
                                        <p:tgtEl>
                                          <p:spTgt spid="173"/>
                                        </p:tgtEl>
                                      </p:cBhvr>
                                    </p:animEffect>
                                  </p:childTnLst>
                                </p:cTn>
                              </p:par>
                              <p:par>
                                <p:cTn id="95" presetID="9" presetClass="emph" presetSubtype="0" nodeType="withEffect">
                                  <p:stCondLst>
                                    <p:cond delay="0"/>
                                  </p:stCondLst>
                                  <p:childTnLst>
                                    <p:set>
                                      <p:cBhvr rctx="PPT">
                                        <p:cTn id="96" dur="indefinite"/>
                                        <p:tgtEl>
                                          <p:spTgt spid="174"/>
                                        </p:tgtEl>
                                        <p:attrNameLst>
                                          <p:attrName>style.opacity</p:attrName>
                                        </p:attrNameLst>
                                      </p:cBhvr>
                                      <p:to>
                                        <p:strVal val="0.5"/>
                                      </p:to>
                                    </p:set>
                                    <p:animEffect filter="image" prLst="opacity: 0.5">
                                      <p:cBhvr rctx="IE">
                                        <p:cTn id="97" dur="indefinite"/>
                                        <p:tgtEl>
                                          <p:spTgt spid="174"/>
                                        </p:tgtEl>
                                      </p:cBhvr>
                                    </p:animEffect>
                                  </p:childTnLst>
                                </p:cTn>
                              </p:par>
                              <p:par>
                                <p:cTn id="98" presetID="9" presetClass="emph" presetSubtype="0" nodeType="withEffect">
                                  <p:stCondLst>
                                    <p:cond delay="0"/>
                                  </p:stCondLst>
                                  <p:childTnLst>
                                    <p:set>
                                      <p:cBhvr rctx="PPT">
                                        <p:cTn id="99" dur="indefinite"/>
                                        <p:tgtEl>
                                          <p:spTgt spid="175"/>
                                        </p:tgtEl>
                                        <p:attrNameLst>
                                          <p:attrName>style.opacity</p:attrName>
                                        </p:attrNameLst>
                                      </p:cBhvr>
                                      <p:to>
                                        <p:strVal val="0.5"/>
                                      </p:to>
                                    </p:set>
                                    <p:animEffect filter="image" prLst="opacity: 0.5">
                                      <p:cBhvr rctx="IE">
                                        <p:cTn id="100" dur="indefinite"/>
                                        <p:tgtEl>
                                          <p:spTgt spid="175"/>
                                        </p:tgtEl>
                                      </p:cBhvr>
                                    </p:animEffect>
                                  </p:childTnLst>
                                </p:cTn>
                              </p:par>
                              <p:par>
                                <p:cTn id="101" presetID="9" presetClass="emph" presetSubtype="0" nodeType="withEffect">
                                  <p:stCondLst>
                                    <p:cond delay="0"/>
                                  </p:stCondLst>
                                  <p:childTnLst>
                                    <p:set>
                                      <p:cBhvr rctx="PPT">
                                        <p:cTn id="102" dur="indefinite"/>
                                        <p:tgtEl>
                                          <p:spTgt spid="177"/>
                                        </p:tgtEl>
                                        <p:attrNameLst>
                                          <p:attrName>style.opacity</p:attrName>
                                        </p:attrNameLst>
                                      </p:cBhvr>
                                      <p:to>
                                        <p:strVal val="0.5"/>
                                      </p:to>
                                    </p:set>
                                    <p:animEffect filter="image" prLst="opacity: 0.5">
                                      <p:cBhvr rctx="IE">
                                        <p:cTn id="103" dur="indefinite"/>
                                        <p:tgtEl>
                                          <p:spTgt spid="177"/>
                                        </p:tgtEl>
                                      </p:cBhvr>
                                    </p:animEffect>
                                  </p:childTnLst>
                                </p:cTn>
                              </p:par>
                              <p:par>
                                <p:cTn id="104" presetID="9" presetClass="emph" presetSubtype="0" nodeType="withEffect">
                                  <p:stCondLst>
                                    <p:cond delay="0"/>
                                  </p:stCondLst>
                                  <p:childTnLst>
                                    <p:set>
                                      <p:cBhvr rctx="PPT">
                                        <p:cTn id="105" dur="indefinite"/>
                                        <p:tgtEl>
                                          <p:spTgt spid="178"/>
                                        </p:tgtEl>
                                        <p:attrNameLst>
                                          <p:attrName>style.opacity</p:attrName>
                                        </p:attrNameLst>
                                      </p:cBhvr>
                                      <p:to>
                                        <p:strVal val="0.5"/>
                                      </p:to>
                                    </p:set>
                                    <p:animEffect filter="image" prLst="opacity: 0.5">
                                      <p:cBhvr rctx="IE">
                                        <p:cTn id="106" dur="indefinite"/>
                                        <p:tgtEl>
                                          <p:spTgt spid="178"/>
                                        </p:tgtEl>
                                      </p:cBhvr>
                                    </p:animEffect>
                                  </p:childTnLst>
                                </p:cTn>
                              </p:par>
                              <p:par>
                                <p:cTn id="107" presetID="9" presetClass="emph" presetSubtype="0" nodeType="withEffect">
                                  <p:stCondLst>
                                    <p:cond delay="0"/>
                                  </p:stCondLst>
                                  <p:childTnLst>
                                    <p:set>
                                      <p:cBhvr rctx="PPT">
                                        <p:cTn id="108" dur="indefinite"/>
                                        <p:tgtEl>
                                          <p:spTgt spid="179"/>
                                        </p:tgtEl>
                                        <p:attrNameLst>
                                          <p:attrName>style.opacity</p:attrName>
                                        </p:attrNameLst>
                                      </p:cBhvr>
                                      <p:to>
                                        <p:strVal val="0.5"/>
                                      </p:to>
                                    </p:set>
                                    <p:animEffect filter="image" prLst="opacity: 0.5">
                                      <p:cBhvr rctx="IE">
                                        <p:cTn id="109" dur="indefinite"/>
                                        <p:tgtEl>
                                          <p:spTgt spid="179"/>
                                        </p:tgtEl>
                                      </p:cBhvr>
                                    </p:animEffect>
                                  </p:childTnLst>
                                </p:cTn>
                              </p:par>
                              <p:par>
                                <p:cTn id="110" presetID="9" presetClass="emph" presetSubtype="0" nodeType="withEffect">
                                  <p:stCondLst>
                                    <p:cond delay="0"/>
                                  </p:stCondLst>
                                  <p:childTnLst>
                                    <p:set>
                                      <p:cBhvr rctx="PPT">
                                        <p:cTn id="111" dur="indefinite"/>
                                        <p:tgtEl>
                                          <p:spTgt spid="180"/>
                                        </p:tgtEl>
                                        <p:attrNameLst>
                                          <p:attrName>style.opacity</p:attrName>
                                        </p:attrNameLst>
                                      </p:cBhvr>
                                      <p:to>
                                        <p:strVal val="0.5"/>
                                      </p:to>
                                    </p:set>
                                    <p:animEffect filter="image" prLst="opacity: 0.5">
                                      <p:cBhvr rctx="IE">
                                        <p:cTn id="112" dur="indefinite"/>
                                        <p:tgtEl>
                                          <p:spTgt spid="180"/>
                                        </p:tgtEl>
                                      </p:cBhvr>
                                    </p:animEffect>
                                  </p:childTnLst>
                                </p:cTn>
                              </p:par>
                              <p:par>
                                <p:cTn id="113" presetID="9" presetClass="emph" presetSubtype="0" nodeType="withEffect">
                                  <p:stCondLst>
                                    <p:cond delay="0"/>
                                  </p:stCondLst>
                                  <p:childTnLst>
                                    <p:set>
                                      <p:cBhvr rctx="PPT">
                                        <p:cTn id="114" dur="indefinite"/>
                                        <p:tgtEl>
                                          <p:spTgt spid="181"/>
                                        </p:tgtEl>
                                        <p:attrNameLst>
                                          <p:attrName>style.opacity</p:attrName>
                                        </p:attrNameLst>
                                      </p:cBhvr>
                                      <p:to>
                                        <p:strVal val="0.5"/>
                                      </p:to>
                                    </p:set>
                                    <p:animEffect filter="image" prLst="opacity: 0.5">
                                      <p:cBhvr rctx="IE">
                                        <p:cTn id="115" dur="indefinite"/>
                                        <p:tgtEl>
                                          <p:spTgt spid="181"/>
                                        </p:tgtEl>
                                      </p:cBhvr>
                                    </p:animEffect>
                                  </p:childTnLst>
                                </p:cTn>
                              </p:par>
                              <p:par>
                                <p:cTn id="116" presetID="9" presetClass="emph" presetSubtype="0" grpId="0" nodeType="withEffect">
                                  <p:stCondLst>
                                    <p:cond delay="0"/>
                                  </p:stCondLst>
                                  <p:childTnLst>
                                    <p:set>
                                      <p:cBhvr rctx="PPT">
                                        <p:cTn id="117" dur="indefinite"/>
                                        <p:tgtEl>
                                          <p:spTgt spid="182"/>
                                        </p:tgtEl>
                                        <p:attrNameLst>
                                          <p:attrName>style.opacity</p:attrName>
                                        </p:attrNameLst>
                                      </p:cBhvr>
                                      <p:to>
                                        <p:strVal val="0.5"/>
                                      </p:to>
                                    </p:set>
                                    <p:animEffect filter="image" prLst="opacity: 0.5">
                                      <p:cBhvr rctx="IE">
                                        <p:cTn id="118" dur="indefinite"/>
                                        <p:tgtEl>
                                          <p:spTgt spid="182"/>
                                        </p:tgtEl>
                                      </p:cBhvr>
                                    </p:animEffect>
                                  </p:childTnLst>
                                </p:cTn>
                              </p:par>
                              <p:par>
                                <p:cTn id="119" presetID="9" presetClass="emph" presetSubtype="0" nodeType="withEffect">
                                  <p:stCondLst>
                                    <p:cond delay="0"/>
                                  </p:stCondLst>
                                  <p:childTnLst>
                                    <p:set>
                                      <p:cBhvr rctx="PPT">
                                        <p:cTn id="120" dur="indefinite"/>
                                        <p:tgtEl>
                                          <p:spTgt spid="183"/>
                                        </p:tgtEl>
                                        <p:attrNameLst>
                                          <p:attrName>style.opacity</p:attrName>
                                        </p:attrNameLst>
                                      </p:cBhvr>
                                      <p:to>
                                        <p:strVal val="0.5"/>
                                      </p:to>
                                    </p:set>
                                    <p:animEffect filter="image" prLst="opacity: 0.5">
                                      <p:cBhvr rctx="IE">
                                        <p:cTn id="121" dur="indefinite"/>
                                        <p:tgtEl>
                                          <p:spTgt spid="183"/>
                                        </p:tgtEl>
                                      </p:cBhvr>
                                    </p:animEffect>
                                  </p:childTnLst>
                                </p:cTn>
                              </p:par>
                              <p:par>
                                <p:cTn id="122" presetID="9" presetClass="emph" presetSubtype="0" nodeType="withEffect">
                                  <p:stCondLst>
                                    <p:cond delay="0"/>
                                  </p:stCondLst>
                                  <p:childTnLst>
                                    <p:set>
                                      <p:cBhvr rctx="PPT">
                                        <p:cTn id="123" dur="indefinite"/>
                                        <p:tgtEl>
                                          <p:spTgt spid="186"/>
                                        </p:tgtEl>
                                        <p:attrNameLst>
                                          <p:attrName>style.opacity</p:attrName>
                                        </p:attrNameLst>
                                      </p:cBhvr>
                                      <p:to>
                                        <p:strVal val="0.5"/>
                                      </p:to>
                                    </p:set>
                                    <p:animEffect filter="image" prLst="opacity: 0.5">
                                      <p:cBhvr rctx="IE">
                                        <p:cTn id="124" dur="indefinite"/>
                                        <p:tgtEl>
                                          <p:spTgt spid="186"/>
                                        </p:tgtEl>
                                      </p:cBhvr>
                                    </p:animEffect>
                                  </p:childTnLst>
                                </p:cTn>
                              </p:par>
                              <p:par>
                                <p:cTn id="125" presetID="9" presetClass="emph" presetSubtype="0" nodeType="withEffect">
                                  <p:stCondLst>
                                    <p:cond delay="0"/>
                                  </p:stCondLst>
                                  <p:childTnLst>
                                    <p:set>
                                      <p:cBhvr rctx="PPT">
                                        <p:cTn id="126" dur="indefinite"/>
                                        <p:tgtEl>
                                          <p:spTgt spid="187"/>
                                        </p:tgtEl>
                                        <p:attrNameLst>
                                          <p:attrName>style.opacity</p:attrName>
                                        </p:attrNameLst>
                                      </p:cBhvr>
                                      <p:to>
                                        <p:strVal val="0.5"/>
                                      </p:to>
                                    </p:set>
                                    <p:animEffect filter="image" prLst="opacity: 0.5">
                                      <p:cBhvr rctx="IE">
                                        <p:cTn id="127" dur="indefinite"/>
                                        <p:tgtEl>
                                          <p:spTgt spid="187"/>
                                        </p:tgtEl>
                                      </p:cBhvr>
                                    </p:animEffect>
                                  </p:childTnLst>
                                </p:cTn>
                              </p:par>
                              <p:par>
                                <p:cTn id="128" presetID="9" presetClass="emph" presetSubtype="0" nodeType="withEffect">
                                  <p:stCondLst>
                                    <p:cond delay="0"/>
                                  </p:stCondLst>
                                  <p:childTnLst>
                                    <p:set>
                                      <p:cBhvr rctx="PPT">
                                        <p:cTn id="129" dur="indefinite"/>
                                        <p:tgtEl>
                                          <p:spTgt spid="190"/>
                                        </p:tgtEl>
                                        <p:attrNameLst>
                                          <p:attrName>style.opacity</p:attrName>
                                        </p:attrNameLst>
                                      </p:cBhvr>
                                      <p:to>
                                        <p:strVal val="0.5"/>
                                      </p:to>
                                    </p:set>
                                    <p:animEffect filter="image" prLst="opacity: 0.5">
                                      <p:cBhvr rctx="IE">
                                        <p:cTn id="130" dur="indefinite"/>
                                        <p:tgtEl>
                                          <p:spTgt spid="190"/>
                                        </p:tgtEl>
                                      </p:cBhvr>
                                    </p:animEffect>
                                  </p:childTnLst>
                                </p:cTn>
                              </p:par>
                              <p:par>
                                <p:cTn id="131" presetID="9" presetClass="emph" presetSubtype="0" grpId="0" nodeType="withEffect">
                                  <p:stCondLst>
                                    <p:cond delay="0"/>
                                  </p:stCondLst>
                                  <p:childTnLst>
                                    <p:set>
                                      <p:cBhvr rctx="PPT">
                                        <p:cTn id="132" dur="indefinite"/>
                                        <p:tgtEl>
                                          <p:spTgt spid="191"/>
                                        </p:tgtEl>
                                        <p:attrNameLst>
                                          <p:attrName>style.opacity</p:attrName>
                                        </p:attrNameLst>
                                      </p:cBhvr>
                                      <p:to>
                                        <p:strVal val="0.5"/>
                                      </p:to>
                                    </p:set>
                                    <p:animEffect filter="image" prLst="opacity: 0.5">
                                      <p:cBhvr rctx="IE">
                                        <p:cTn id="133" dur="indefinite"/>
                                        <p:tgtEl>
                                          <p:spTgt spid="191"/>
                                        </p:tgtEl>
                                      </p:cBhvr>
                                    </p:animEffect>
                                  </p:childTnLst>
                                </p:cTn>
                              </p:par>
                              <p:par>
                                <p:cTn id="134" presetID="9" presetClass="emph" presetSubtype="0" grpId="0" nodeType="withEffect">
                                  <p:stCondLst>
                                    <p:cond delay="0"/>
                                  </p:stCondLst>
                                  <p:childTnLst>
                                    <p:set>
                                      <p:cBhvr rctx="PPT">
                                        <p:cTn id="135" dur="indefinite"/>
                                        <p:tgtEl>
                                          <p:spTgt spid="193"/>
                                        </p:tgtEl>
                                        <p:attrNameLst>
                                          <p:attrName>style.opacity</p:attrName>
                                        </p:attrNameLst>
                                      </p:cBhvr>
                                      <p:to>
                                        <p:strVal val="0.5"/>
                                      </p:to>
                                    </p:set>
                                    <p:animEffect filter="image" prLst="opacity: 0.5">
                                      <p:cBhvr rctx="IE">
                                        <p:cTn id="136" dur="indefinite"/>
                                        <p:tgtEl>
                                          <p:spTgt spid="193"/>
                                        </p:tgtEl>
                                      </p:cBhvr>
                                    </p:animEffect>
                                  </p:childTnLst>
                                </p:cTn>
                              </p:par>
                              <p:par>
                                <p:cTn id="137" presetID="9" presetClass="emph" presetSubtype="0" nodeType="withEffect">
                                  <p:stCondLst>
                                    <p:cond delay="0"/>
                                  </p:stCondLst>
                                  <p:childTnLst>
                                    <p:set>
                                      <p:cBhvr rctx="PPT">
                                        <p:cTn id="138" dur="indefinite"/>
                                        <p:tgtEl>
                                          <p:spTgt spid="194"/>
                                        </p:tgtEl>
                                        <p:attrNameLst>
                                          <p:attrName>style.opacity</p:attrName>
                                        </p:attrNameLst>
                                      </p:cBhvr>
                                      <p:to>
                                        <p:strVal val="0.5"/>
                                      </p:to>
                                    </p:set>
                                    <p:animEffect filter="image" prLst="opacity: 0.5">
                                      <p:cBhvr rctx="IE">
                                        <p:cTn id="139" dur="indefinite"/>
                                        <p:tgtEl>
                                          <p:spTgt spid="194"/>
                                        </p:tgtEl>
                                      </p:cBhvr>
                                    </p:animEffect>
                                  </p:childTnLst>
                                </p:cTn>
                              </p:par>
                              <p:par>
                                <p:cTn id="140" presetID="9" presetClass="emph" presetSubtype="0" nodeType="withEffect">
                                  <p:stCondLst>
                                    <p:cond delay="0"/>
                                  </p:stCondLst>
                                  <p:childTnLst>
                                    <p:set>
                                      <p:cBhvr rctx="PPT">
                                        <p:cTn id="141" dur="indefinite"/>
                                        <p:tgtEl>
                                          <p:spTgt spid="196"/>
                                        </p:tgtEl>
                                        <p:attrNameLst>
                                          <p:attrName>style.opacity</p:attrName>
                                        </p:attrNameLst>
                                      </p:cBhvr>
                                      <p:to>
                                        <p:strVal val="0.5"/>
                                      </p:to>
                                    </p:set>
                                    <p:animEffect filter="image" prLst="opacity: 0.5">
                                      <p:cBhvr rctx="IE">
                                        <p:cTn id="142" dur="indefinite"/>
                                        <p:tgtEl>
                                          <p:spTgt spid="196"/>
                                        </p:tgtEl>
                                      </p:cBhvr>
                                    </p:animEffect>
                                  </p:childTnLst>
                                </p:cTn>
                              </p:par>
                              <p:par>
                                <p:cTn id="143" presetID="9" presetClass="emph" presetSubtype="0" nodeType="withEffect">
                                  <p:stCondLst>
                                    <p:cond delay="0"/>
                                  </p:stCondLst>
                                  <p:childTnLst>
                                    <p:set>
                                      <p:cBhvr rctx="PPT">
                                        <p:cTn id="144" dur="indefinite"/>
                                        <p:tgtEl>
                                          <p:spTgt spid="197"/>
                                        </p:tgtEl>
                                        <p:attrNameLst>
                                          <p:attrName>style.opacity</p:attrName>
                                        </p:attrNameLst>
                                      </p:cBhvr>
                                      <p:to>
                                        <p:strVal val="0.5"/>
                                      </p:to>
                                    </p:set>
                                    <p:animEffect filter="image" prLst="opacity: 0.5">
                                      <p:cBhvr rctx="IE">
                                        <p:cTn id="145" dur="indefinite"/>
                                        <p:tgtEl>
                                          <p:spTgt spid="197"/>
                                        </p:tgtEl>
                                      </p:cBhvr>
                                    </p:animEffect>
                                  </p:childTnLst>
                                </p:cTn>
                              </p:par>
                              <p:par>
                                <p:cTn id="146" presetID="9" presetClass="emph" presetSubtype="0" grpId="0" nodeType="withEffect">
                                  <p:stCondLst>
                                    <p:cond delay="0"/>
                                  </p:stCondLst>
                                  <p:childTnLst>
                                    <p:set>
                                      <p:cBhvr rctx="PPT">
                                        <p:cTn id="147" dur="indefinite"/>
                                        <p:tgtEl>
                                          <p:spTgt spid="199"/>
                                        </p:tgtEl>
                                        <p:attrNameLst>
                                          <p:attrName>style.opacity</p:attrName>
                                        </p:attrNameLst>
                                      </p:cBhvr>
                                      <p:to>
                                        <p:strVal val="0.5"/>
                                      </p:to>
                                    </p:set>
                                    <p:animEffect filter="image" prLst="opacity: 0.5">
                                      <p:cBhvr rctx="IE">
                                        <p:cTn id="148" dur="indefinite"/>
                                        <p:tgtEl>
                                          <p:spTgt spid="199"/>
                                        </p:tgtEl>
                                      </p:cBhvr>
                                    </p:animEffect>
                                  </p:childTnLst>
                                </p:cTn>
                              </p:par>
                              <p:par>
                                <p:cTn id="149" presetID="9" presetClass="emph" presetSubtype="0" nodeType="withEffect">
                                  <p:stCondLst>
                                    <p:cond delay="0"/>
                                  </p:stCondLst>
                                  <p:childTnLst>
                                    <p:set>
                                      <p:cBhvr rctx="PPT">
                                        <p:cTn id="150" dur="indefinite"/>
                                        <p:tgtEl>
                                          <p:spTgt spid="201"/>
                                        </p:tgtEl>
                                        <p:attrNameLst>
                                          <p:attrName>style.opacity</p:attrName>
                                        </p:attrNameLst>
                                      </p:cBhvr>
                                      <p:to>
                                        <p:strVal val="0.5"/>
                                      </p:to>
                                    </p:set>
                                    <p:animEffect filter="image" prLst="opacity: 0.5">
                                      <p:cBhvr rctx="IE">
                                        <p:cTn id="151" dur="indefinite"/>
                                        <p:tgtEl>
                                          <p:spTgt spid="201"/>
                                        </p:tgtEl>
                                      </p:cBhvr>
                                    </p:animEffect>
                                  </p:childTnLst>
                                </p:cTn>
                              </p:par>
                              <p:par>
                                <p:cTn id="152" presetID="9" presetClass="emph" presetSubtype="0" nodeType="withEffect">
                                  <p:stCondLst>
                                    <p:cond delay="0"/>
                                  </p:stCondLst>
                                  <p:childTnLst>
                                    <p:set>
                                      <p:cBhvr rctx="PPT">
                                        <p:cTn id="153" dur="indefinite"/>
                                        <p:tgtEl>
                                          <p:spTgt spid="202"/>
                                        </p:tgtEl>
                                        <p:attrNameLst>
                                          <p:attrName>style.opacity</p:attrName>
                                        </p:attrNameLst>
                                      </p:cBhvr>
                                      <p:to>
                                        <p:strVal val="0.5"/>
                                      </p:to>
                                    </p:set>
                                    <p:animEffect filter="image" prLst="opacity: 0.5">
                                      <p:cBhvr rctx="IE">
                                        <p:cTn id="154" dur="indefinite"/>
                                        <p:tgtEl>
                                          <p:spTgt spid="202"/>
                                        </p:tgtEl>
                                      </p:cBhvr>
                                    </p:animEffect>
                                  </p:childTnLst>
                                </p:cTn>
                              </p:par>
                              <p:par>
                                <p:cTn id="155" presetID="9" presetClass="emph" presetSubtype="0" nodeType="withEffect">
                                  <p:stCondLst>
                                    <p:cond delay="0"/>
                                  </p:stCondLst>
                                  <p:childTnLst>
                                    <p:set>
                                      <p:cBhvr rctx="PPT">
                                        <p:cTn id="156" dur="indefinite"/>
                                        <p:tgtEl>
                                          <p:spTgt spid="203"/>
                                        </p:tgtEl>
                                        <p:attrNameLst>
                                          <p:attrName>style.opacity</p:attrName>
                                        </p:attrNameLst>
                                      </p:cBhvr>
                                      <p:to>
                                        <p:strVal val="0.5"/>
                                      </p:to>
                                    </p:set>
                                    <p:animEffect filter="image" prLst="opacity: 0.5">
                                      <p:cBhvr rctx="IE">
                                        <p:cTn id="157" dur="indefinite"/>
                                        <p:tgtEl>
                                          <p:spTgt spid="203"/>
                                        </p:tgtEl>
                                      </p:cBhvr>
                                    </p:animEffect>
                                  </p:childTnLst>
                                </p:cTn>
                              </p:par>
                              <p:par>
                                <p:cTn id="158" presetID="9" presetClass="emph" presetSubtype="0" grpId="0" nodeType="withEffect">
                                  <p:stCondLst>
                                    <p:cond delay="0"/>
                                  </p:stCondLst>
                                  <p:childTnLst>
                                    <p:set>
                                      <p:cBhvr rctx="PPT">
                                        <p:cTn id="159" dur="indefinite"/>
                                        <p:tgtEl>
                                          <p:spTgt spid="204"/>
                                        </p:tgtEl>
                                        <p:attrNameLst>
                                          <p:attrName>style.opacity</p:attrName>
                                        </p:attrNameLst>
                                      </p:cBhvr>
                                      <p:to>
                                        <p:strVal val="0.5"/>
                                      </p:to>
                                    </p:set>
                                    <p:animEffect filter="image" prLst="opacity: 0.5">
                                      <p:cBhvr rctx="IE">
                                        <p:cTn id="160" dur="indefinite"/>
                                        <p:tgtEl>
                                          <p:spTgt spid="204"/>
                                        </p:tgtEl>
                                      </p:cBhvr>
                                    </p:animEffect>
                                  </p:childTnLst>
                                </p:cTn>
                              </p:par>
                              <p:par>
                                <p:cTn id="161" presetID="9" presetClass="emph" presetSubtype="0" nodeType="withEffect">
                                  <p:stCondLst>
                                    <p:cond delay="0"/>
                                  </p:stCondLst>
                                  <p:childTnLst>
                                    <p:set>
                                      <p:cBhvr rctx="PPT">
                                        <p:cTn id="162" dur="indefinite"/>
                                        <p:tgtEl>
                                          <p:spTgt spid="205"/>
                                        </p:tgtEl>
                                        <p:attrNameLst>
                                          <p:attrName>style.opacity</p:attrName>
                                        </p:attrNameLst>
                                      </p:cBhvr>
                                      <p:to>
                                        <p:strVal val="0.5"/>
                                      </p:to>
                                    </p:set>
                                    <p:animEffect filter="image" prLst="opacity: 0.5">
                                      <p:cBhvr rctx="IE">
                                        <p:cTn id="163" dur="indefinite"/>
                                        <p:tgtEl>
                                          <p:spTgt spid="205"/>
                                        </p:tgtEl>
                                      </p:cBhvr>
                                    </p:animEffect>
                                  </p:childTnLst>
                                </p:cTn>
                              </p:par>
                              <p:par>
                                <p:cTn id="164" presetID="9" presetClass="emph" presetSubtype="0" grpId="0" nodeType="withEffect">
                                  <p:stCondLst>
                                    <p:cond delay="0"/>
                                  </p:stCondLst>
                                  <p:childTnLst>
                                    <p:set>
                                      <p:cBhvr rctx="PPT">
                                        <p:cTn id="165" dur="indefinite"/>
                                        <p:tgtEl>
                                          <p:spTgt spid="206"/>
                                        </p:tgtEl>
                                        <p:attrNameLst>
                                          <p:attrName>style.opacity</p:attrName>
                                        </p:attrNameLst>
                                      </p:cBhvr>
                                      <p:to>
                                        <p:strVal val="0.5"/>
                                      </p:to>
                                    </p:set>
                                    <p:animEffect filter="image" prLst="opacity: 0.5">
                                      <p:cBhvr rctx="IE">
                                        <p:cTn id="166" dur="indefinite"/>
                                        <p:tgtEl>
                                          <p:spTgt spid="206"/>
                                        </p:tgtEl>
                                      </p:cBhvr>
                                    </p:animEffect>
                                  </p:childTnLst>
                                </p:cTn>
                              </p:par>
                              <p:par>
                                <p:cTn id="167" presetID="9" presetClass="emph" presetSubtype="0" nodeType="withEffect">
                                  <p:stCondLst>
                                    <p:cond delay="0"/>
                                  </p:stCondLst>
                                  <p:childTnLst>
                                    <p:set>
                                      <p:cBhvr rctx="PPT">
                                        <p:cTn id="168" dur="indefinite"/>
                                        <p:tgtEl>
                                          <p:spTgt spid="207"/>
                                        </p:tgtEl>
                                        <p:attrNameLst>
                                          <p:attrName>style.opacity</p:attrName>
                                        </p:attrNameLst>
                                      </p:cBhvr>
                                      <p:to>
                                        <p:strVal val="0.5"/>
                                      </p:to>
                                    </p:set>
                                    <p:animEffect filter="image" prLst="opacity: 0.5">
                                      <p:cBhvr rctx="IE">
                                        <p:cTn id="169" dur="indefinite"/>
                                        <p:tgtEl>
                                          <p:spTgt spid="207"/>
                                        </p:tgtEl>
                                      </p:cBhvr>
                                    </p:animEffect>
                                  </p:childTnLst>
                                </p:cTn>
                              </p:par>
                              <p:par>
                                <p:cTn id="170" presetID="9" presetClass="emph" presetSubtype="0" nodeType="withEffect">
                                  <p:stCondLst>
                                    <p:cond delay="0"/>
                                  </p:stCondLst>
                                  <p:childTnLst>
                                    <p:set>
                                      <p:cBhvr rctx="PPT">
                                        <p:cTn id="171" dur="indefinite"/>
                                        <p:tgtEl>
                                          <p:spTgt spid="208"/>
                                        </p:tgtEl>
                                        <p:attrNameLst>
                                          <p:attrName>style.opacity</p:attrName>
                                        </p:attrNameLst>
                                      </p:cBhvr>
                                      <p:to>
                                        <p:strVal val="0.5"/>
                                      </p:to>
                                    </p:set>
                                    <p:animEffect filter="image" prLst="opacity: 0.5">
                                      <p:cBhvr rctx="IE">
                                        <p:cTn id="172" dur="indefinite"/>
                                        <p:tgtEl>
                                          <p:spTgt spid="208"/>
                                        </p:tgtEl>
                                      </p:cBhvr>
                                    </p:animEffect>
                                  </p:childTnLst>
                                </p:cTn>
                              </p:par>
                              <p:par>
                                <p:cTn id="173" presetID="9" presetClass="emph" presetSubtype="0" nodeType="withEffect">
                                  <p:stCondLst>
                                    <p:cond delay="0"/>
                                  </p:stCondLst>
                                  <p:childTnLst>
                                    <p:set>
                                      <p:cBhvr rctx="PPT">
                                        <p:cTn id="174" dur="indefinite"/>
                                        <p:tgtEl>
                                          <p:spTgt spid="209"/>
                                        </p:tgtEl>
                                        <p:attrNameLst>
                                          <p:attrName>style.opacity</p:attrName>
                                        </p:attrNameLst>
                                      </p:cBhvr>
                                      <p:to>
                                        <p:strVal val="0.5"/>
                                      </p:to>
                                    </p:set>
                                    <p:animEffect filter="image" prLst="opacity: 0.5">
                                      <p:cBhvr rctx="IE">
                                        <p:cTn id="175" dur="indefinite"/>
                                        <p:tgtEl>
                                          <p:spTgt spid="209"/>
                                        </p:tgtEl>
                                      </p:cBhvr>
                                    </p:animEffect>
                                  </p:childTnLst>
                                </p:cTn>
                              </p:par>
                              <p:par>
                                <p:cTn id="176" presetID="9" presetClass="emph" presetSubtype="0" grpId="0" nodeType="withEffect">
                                  <p:stCondLst>
                                    <p:cond delay="0"/>
                                  </p:stCondLst>
                                  <p:childTnLst>
                                    <p:set>
                                      <p:cBhvr rctx="PPT">
                                        <p:cTn id="177" dur="indefinite"/>
                                        <p:tgtEl>
                                          <p:spTgt spid="210"/>
                                        </p:tgtEl>
                                        <p:attrNameLst>
                                          <p:attrName>style.opacity</p:attrName>
                                        </p:attrNameLst>
                                      </p:cBhvr>
                                      <p:to>
                                        <p:strVal val="0.5"/>
                                      </p:to>
                                    </p:set>
                                    <p:animEffect filter="image" prLst="opacity: 0.5">
                                      <p:cBhvr rctx="IE">
                                        <p:cTn id="178" dur="indefinite"/>
                                        <p:tgtEl>
                                          <p:spTgt spid="210"/>
                                        </p:tgtEl>
                                      </p:cBhvr>
                                    </p:animEffect>
                                  </p:childTnLst>
                                </p:cTn>
                              </p:par>
                              <p:par>
                                <p:cTn id="179" presetID="9" presetClass="emph" presetSubtype="0" nodeType="withEffect">
                                  <p:stCondLst>
                                    <p:cond delay="0"/>
                                  </p:stCondLst>
                                  <p:childTnLst>
                                    <p:set>
                                      <p:cBhvr rctx="PPT">
                                        <p:cTn id="180" dur="indefinite"/>
                                        <p:tgtEl>
                                          <p:spTgt spid="211"/>
                                        </p:tgtEl>
                                        <p:attrNameLst>
                                          <p:attrName>style.opacity</p:attrName>
                                        </p:attrNameLst>
                                      </p:cBhvr>
                                      <p:to>
                                        <p:strVal val="0.5"/>
                                      </p:to>
                                    </p:set>
                                    <p:animEffect filter="image" prLst="opacity: 0.5">
                                      <p:cBhvr rctx="IE">
                                        <p:cTn id="181" dur="indefinite"/>
                                        <p:tgtEl>
                                          <p:spTgt spid="211"/>
                                        </p:tgtEl>
                                      </p:cBhvr>
                                    </p:animEffect>
                                  </p:childTnLst>
                                </p:cTn>
                              </p:par>
                              <p:par>
                                <p:cTn id="182" presetID="9" presetClass="emph" presetSubtype="0" nodeType="withEffect">
                                  <p:stCondLst>
                                    <p:cond delay="0"/>
                                  </p:stCondLst>
                                  <p:childTnLst>
                                    <p:set>
                                      <p:cBhvr rctx="PPT">
                                        <p:cTn id="183" dur="indefinite"/>
                                        <p:tgtEl>
                                          <p:spTgt spid="212"/>
                                        </p:tgtEl>
                                        <p:attrNameLst>
                                          <p:attrName>style.opacity</p:attrName>
                                        </p:attrNameLst>
                                      </p:cBhvr>
                                      <p:to>
                                        <p:strVal val="0.5"/>
                                      </p:to>
                                    </p:set>
                                    <p:animEffect filter="image" prLst="opacity: 0.5">
                                      <p:cBhvr rctx="IE">
                                        <p:cTn id="184" dur="indefinite"/>
                                        <p:tgtEl>
                                          <p:spTgt spid="212"/>
                                        </p:tgtEl>
                                      </p:cBhvr>
                                    </p:animEffect>
                                  </p:childTnLst>
                                </p:cTn>
                              </p:par>
                              <p:par>
                                <p:cTn id="185" presetID="9" presetClass="emph" presetSubtype="0" nodeType="withEffect">
                                  <p:stCondLst>
                                    <p:cond delay="0"/>
                                  </p:stCondLst>
                                  <p:childTnLst>
                                    <p:set>
                                      <p:cBhvr rctx="PPT">
                                        <p:cTn id="186" dur="indefinite"/>
                                        <p:tgtEl>
                                          <p:spTgt spid="215"/>
                                        </p:tgtEl>
                                        <p:attrNameLst>
                                          <p:attrName>style.opacity</p:attrName>
                                        </p:attrNameLst>
                                      </p:cBhvr>
                                      <p:to>
                                        <p:strVal val="0.5"/>
                                      </p:to>
                                    </p:set>
                                    <p:animEffect filter="image" prLst="opacity: 0.5">
                                      <p:cBhvr rctx="IE">
                                        <p:cTn id="187" dur="indefinite"/>
                                        <p:tgtEl>
                                          <p:spTgt spid="215"/>
                                        </p:tgtEl>
                                      </p:cBhvr>
                                    </p:animEffect>
                                  </p:childTnLst>
                                </p:cTn>
                              </p:par>
                              <p:par>
                                <p:cTn id="188" presetID="9" presetClass="emph" presetSubtype="0" nodeType="withEffect">
                                  <p:stCondLst>
                                    <p:cond delay="0"/>
                                  </p:stCondLst>
                                  <p:childTnLst>
                                    <p:set>
                                      <p:cBhvr rctx="PPT">
                                        <p:cTn id="189" dur="indefinite"/>
                                        <p:tgtEl>
                                          <p:spTgt spid="216"/>
                                        </p:tgtEl>
                                        <p:attrNameLst>
                                          <p:attrName>style.opacity</p:attrName>
                                        </p:attrNameLst>
                                      </p:cBhvr>
                                      <p:to>
                                        <p:strVal val="0.5"/>
                                      </p:to>
                                    </p:set>
                                    <p:animEffect filter="image" prLst="opacity: 0.5">
                                      <p:cBhvr rctx="IE">
                                        <p:cTn id="190" dur="indefinite"/>
                                        <p:tgtEl>
                                          <p:spTgt spid="216"/>
                                        </p:tgtEl>
                                      </p:cBhvr>
                                    </p:animEffect>
                                  </p:childTnLst>
                                </p:cTn>
                              </p:par>
                              <p:par>
                                <p:cTn id="191" presetID="9" presetClass="emph" presetSubtype="0" grpId="0" nodeType="withEffect">
                                  <p:stCondLst>
                                    <p:cond delay="0"/>
                                  </p:stCondLst>
                                  <p:childTnLst>
                                    <p:set>
                                      <p:cBhvr rctx="PPT">
                                        <p:cTn id="192" dur="indefinite"/>
                                        <p:tgtEl>
                                          <p:spTgt spid="217"/>
                                        </p:tgtEl>
                                        <p:attrNameLst>
                                          <p:attrName>style.opacity</p:attrName>
                                        </p:attrNameLst>
                                      </p:cBhvr>
                                      <p:to>
                                        <p:strVal val="0.5"/>
                                      </p:to>
                                    </p:set>
                                    <p:animEffect filter="image" prLst="opacity: 0.5">
                                      <p:cBhvr rctx="IE">
                                        <p:cTn id="193" dur="indefinite"/>
                                        <p:tgtEl>
                                          <p:spTgt spid="217"/>
                                        </p:tgtEl>
                                      </p:cBhvr>
                                    </p:animEffect>
                                  </p:childTnLst>
                                </p:cTn>
                              </p:par>
                              <p:par>
                                <p:cTn id="194" presetID="9" presetClass="emph" presetSubtype="0" nodeType="withEffect">
                                  <p:stCondLst>
                                    <p:cond delay="0"/>
                                  </p:stCondLst>
                                  <p:childTnLst>
                                    <p:set>
                                      <p:cBhvr rctx="PPT">
                                        <p:cTn id="195" dur="indefinite"/>
                                        <p:tgtEl>
                                          <p:spTgt spid="218"/>
                                        </p:tgtEl>
                                        <p:attrNameLst>
                                          <p:attrName>style.opacity</p:attrName>
                                        </p:attrNameLst>
                                      </p:cBhvr>
                                      <p:to>
                                        <p:strVal val="0.5"/>
                                      </p:to>
                                    </p:set>
                                    <p:animEffect filter="image" prLst="opacity: 0.5">
                                      <p:cBhvr rctx="IE">
                                        <p:cTn id="196" dur="indefinite"/>
                                        <p:tgtEl>
                                          <p:spTgt spid="218"/>
                                        </p:tgtEl>
                                      </p:cBhvr>
                                    </p:animEffect>
                                  </p:childTnLst>
                                </p:cTn>
                              </p:par>
                              <p:par>
                                <p:cTn id="197" presetID="9" presetClass="emph" presetSubtype="0" nodeType="withEffect">
                                  <p:stCondLst>
                                    <p:cond delay="0"/>
                                  </p:stCondLst>
                                  <p:childTnLst>
                                    <p:set>
                                      <p:cBhvr rctx="PPT">
                                        <p:cTn id="198" dur="indefinite"/>
                                        <p:tgtEl>
                                          <p:spTgt spid="219"/>
                                        </p:tgtEl>
                                        <p:attrNameLst>
                                          <p:attrName>style.opacity</p:attrName>
                                        </p:attrNameLst>
                                      </p:cBhvr>
                                      <p:to>
                                        <p:strVal val="0.5"/>
                                      </p:to>
                                    </p:set>
                                    <p:animEffect filter="image" prLst="opacity: 0.5">
                                      <p:cBhvr rctx="IE">
                                        <p:cTn id="199" dur="indefinite"/>
                                        <p:tgtEl>
                                          <p:spTgt spid="219"/>
                                        </p:tgtEl>
                                      </p:cBhvr>
                                    </p:animEffect>
                                  </p:childTnLst>
                                </p:cTn>
                              </p:par>
                              <p:par>
                                <p:cTn id="200" presetID="9" presetClass="emph" presetSubtype="0" grpId="0" nodeType="withEffect">
                                  <p:stCondLst>
                                    <p:cond delay="0"/>
                                  </p:stCondLst>
                                  <p:childTnLst>
                                    <p:set>
                                      <p:cBhvr rctx="PPT">
                                        <p:cTn id="201" dur="indefinite"/>
                                        <p:tgtEl>
                                          <p:spTgt spid="220"/>
                                        </p:tgtEl>
                                        <p:attrNameLst>
                                          <p:attrName>style.opacity</p:attrName>
                                        </p:attrNameLst>
                                      </p:cBhvr>
                                      <p:to>
                                        <p:strVal val="0.5"/>
                                      </p:to>
                                    </p:set>
                                    <p:animEffect filter="image" prLst="opacity: 0.5">
                                      <p:cBhvr rctx="IE">
                                        <p:cTn id="202" dur="indefinite"/>
                                        <p:tgtEl>
                                          <p:spTgt spid="220"/>
                                        </p:tgtEl>
                                      </p:cBhvr>
                                    </p:animEffect>
                                  </p:childTnLst>
                                </p:cTn>
                              </p:par>
                              <p:par>
                                <p:cTn id="203" presetID="9" presetClass="emph" presetSubtype="0" nodeType="withEffect">
                                  <p:stCondLst>
                                    <p:cond delay="0"/>
                                  </p:stCondLst>
                                  <p:childTnLst>
                                    <p:set>
                                      <p:cBhvr rctx="PPT">
                                        <p:cTn id="204" dur="indefinite"/>
                                        <p:tgtEl>
                                          <p:spTgt spid="221"/>
                                        </p:tgtEl>
                                        <p:attrNameLst>
                                          <p:attrName>style.opacity</p:attrName>
                                        </p:attrNameLst>
                                      </p:cBhvr>
                                      <p:to>
                                        <p:strVal val="0.5"/>
                                      </p:to>
                                    </p:set>
                                    <p:animEffect filter="image" prLst="opacity: 0.5">
                                      <p:cBhvr rctx="IE">
                                        <p:cTn id="205" dur="indefinite"/>
                                        <p:tgtEl>
                                          <p:spTgt spid="221"/>
                                        </p:tgtEl>
                                      </p:cBhvr>
                                    </p:animEffect>
                                  </p:childTnLst>
                                </p:cTn>
                              </p:par>
                              <p:par>
                                <p:cTn id="206" presetID="9" presetClass="emph" presetSubtype="0" nodeType="withEffect">
                                  <p:stCondLst>
                                    <p:cond delay="0"/>
                                  </p:stCondLst>
                                  <p:childTnLst>
                                    <p:set>
                                      <p:cBhvr rctx="PPT">
                                        <p:cTn id="207" dur="indefinite"/>
                                        <p:tgtEl>
                                          <p:spTgt spid="222"/>
                                        </p:tgtEl>
                                        <p:attrNameLst>
                                          <p:attrName>style.opacity</p:attrName>
                                        </p:attrNameLst>
                                      </p:cBhvr>
                                      <p:to>
                                        <p:strVal val="0.5"/>
                                      </p:to>
                                    </p:set>
                                    <p:animEffect filter="image" prLst="opacity: 0.5">
                                      <p:cBhvr rctx="IE">
                                        <p:cTn id="208" dur="indefinite"/>
                                        <p:tgtEl>
                                          <p:spTgt spid="222"/>
                                        </p:tgtEl>
                                      </p:cBhvr>
                                    </p:animEffect>
                                  </p:childTnLst>
                                </p:cTn>
                              </p:par>
                              <p:par>
                                <p:cTn id="209" presetID="9" presetClass="emph" presetSubtype="0" grpId="0" nodeType="withEffect">
                                  <p:stCondLst>
                                    <p:cond delay="0"/>
                                  </p:stCondLst>
                                  <p:childTnLst>
                                    <p:set>
                                      <p:cBhvr rctx="PPT">
                                        <p:cTn id="210" dur="indefinite"/>
                                        <p:tgtEl>
                                          <p:spTgt spid="226"/>
                                        </p:tgtEl>
                                        <p:attrNameLst>
                                          <p:attrName>style.opacity</p:attrName>
                                        </p:attrNameLst>
                                      </p:cBhvr>
                                      <p:to>
                                        <p:strVal val="0.5"/>
                                      </p:to>
                                    </p:set>
                                    <p:animEffect filter="image" prLst="opacity: 0.5">
                                      <p:cBhvr rctx="IE">
                                        <p:cTn id="211" dur="indefinite"/>
                                        <p:tgtEl>
                                          <p:spTgt spid="226"/>
                                        </p:tgtEl>
                                      </p:cBhvr>
                                    </p:animEffect>
                                  </p:childTnLst>
                                </p:cTn>
                              </p:par>
                              <p:par>
                                <p:cTn id="212" presetID="9" presetClass="emph" presetSubtype="0" nodeType="withEffect">
                                  <p:stCondLst>
                                    <p:cond delay="0"/>
                                  </p:stCondLst>
                                  <p:childTnLst>
                                    <p:set>
                                      <p:cBhvr rctx="PPT">
                                        <p:cTn id="213" dur="indefinite"/>
                                        <p:tgtEl>
                                          <p:spTgt spid="228"/>
                                        </p:tgtEl>
                                        <p:attrNameLst>
                                          <p:attrName>style.opacity</p:attrName>
                                        </p:attrNameLst>
                                      </p:cBhvr>
                                      <p:to>
                                        <p:strVal val="0.5"/>
                                      </p:to>
                                    </p:set>
                                    <p:animEffect filter="image" prLst="opacity: 0.5">
                                      <p:cBhvr rctx="IE">
                                        <p:cTn id="214" dur="indefinite"/>
                                        <p:tgtEl>
                                          <p:spTgt spid="228"/>
                                        </p:tgtEl>
                                      </p:cBhvr>
                                    </p:animEffect>
                                  </p:childTnLst>
                                </p:cTn>
                              </p:par>
                              <p:par>
                                <p:cTn id="215" presetID="9" presetClass="emph" presetSubtype="0" nodeType="withEffect">
                                  <p:stCondLst>
                                    <p:cond delay="0"/>
                                  </p:stCondLst>
                                  <p:childTnLst>
                                    <p:set>
                                      <p:cBhvr rctx="PPT">
                                        <p:cTn id="216" dur="indefinite"/>
                                        <p:tgtEl>
                                          <p:spTgt spid="229"/>
                                        </p:tgtEl>
                                        <p:attrNameLst>
                                          <p:attrName>style.opacity</p:attrName>
                                        </p:attrNameLst>
                                      </p:cBhvr>
                                      <p:to>
                                        <p:strVal val="0.5"/>
                                      </p:to>
                                    </p:set>
                                    <p:animEffect filter="image" prLst="opacity: 0.5">
                                      <p:cBhvr rctx="IE">
                                        <p:cTn id="217" dur="indefinite"/>
                                        <p:tgtEl>
                                          <p:spTgt spid="229"/>
                                        </p:tgtEl>
                                      </p:cBhvr>
                                    </p:animEffect>
                                  </p:childTnLst>
                                </p:cTn>
                              </p:par>
                              <p:par>
                                <p:cTn id="218" presetID="9" presetClass="emph" presetSubtype="0" nodeType="withEffect">
                                  <p:stCondLst>
                                    <p:cond delay="0"/>
                                  </p:stCondLst>
                                  <p:childTnLst>
                                    <p:set>
                                      <p:cBhvr rctx="PPT">
                                        <p:cTn id="219" dur="indefinite"/>
                                        <p:tgtEl>
                                          <p:spTgt spid="230"/>
                                        </p:tgtEl>
                                        <p:attrNameLst>
                                          <p:attrName>style.opacity</p:attrName>
                                        </p:attrNameLst>
                                      </p:cBhvr>
                                      <p:to>
                                        <p:strVal val="0.5"/>
                                      </p:to>
                                    </p:set>
                                    <p:animEffect filter="image" prLst="opacity: 0.5">
                                      <p:cBhvr rctx="IE">
                                        <p:cTn id="220" dur="indefinite"/>
                                        <p:tgtEl>
                                          <p:spTgt spid="230"/>
                                        </p:tgtEl>
                                      </p:cBhvr>
                                    </p:animEffect>
                                  </p:childTnLst>
                                </p:cTn>
                              </p:par>
                              <p:par>
                                <p:cTn id="221" presetID="9" presetClass="emph" presetSubtype="0" grpId="0" nodeType="withEffect">
                                  <p:stCondLst>
                                    <p:cond delay="0"/>
                                  </p:stCondLst>
                                  <p:childTnLst>
                                    <p:set>
                                      <p:cBhvr rctx="PPT">
                                        <p:cTn id="222" dur="indefinite"/>
                                        <p:tgtEl>
                                          <p:spTgt spid="231"/>
                                        </p:tgtEl>
                                        <p:attrNameLst>
                                          <p:attrName>style.opacity</p:attrName>
                                        </p:attrNameLst>
                                      </p:cBhvr>
                                      <p:to>
                                        <p:strVal val="0.5"/>
                                      </p:to>
                                    </p:set>
                                    <p:animEffect filter="image" prLst="opacity: 0.5">
                                      <p:cBhvr rctx="IE">
                                        <p:cTn id="223" dur="indefinite"/>
                                        <p:tgtEl>
                                          <p:spTgt spid="231"/>
                                        </p:tgtEl>
                                      </p:cBhvr>
                                    </p:animEffect>
                                  </p:childTnLst>
                                </p:cTn>
                              </p:par>
                              <p:par>
                                <p:cTn id="224" presetID="9" presetClass="emph" presetSubtype="0" grpId="0" nodeType="withEffect">
                                  <p:stCondLst>
                                    <p:cond delay="0"/>
                                  </p:stCondLst>
                                  <p:childTnLst>
                                    <p:set>
                                      <p:cBhvr rctx="PPT">
                                        <p:cTn id="225" dur="indefinite"/>
                                        <p:tgtEl>
                                          <p:spTgt spid="232"/>
                                        </p:tgtEl>
                                        <p:attrNameLst>
                                          <p:attrName>style.opacity</p:attrName>
                                        </p:attrNameLst>
                                      </p:cBhvr>
                                      <p:to>
                                        <p:strVal val="0.5"/>
                                      </p:to>
                                    </p:set>
                                    <p:animEffect filter="image" prLst="opacity: 0.5">
                                      <p:cBhvr rctx="IE">
                                        <p:cTn id="226" dur="indefinite"/>
                                        <p:tgtEl>
                                          <p:spTgt spid="232"/>
                                        </p:tgtEl>
                                      </p:cBhvr>
                                    </p:animEffect>
                                  </p:childTnLst>
                                </p:cTn>
                              </p:par>
                              <p:par>
                                <p:cTn id="227" presetID="9" presetClass="emph" presetSubtype="0" nodeType="withEffect">
                                  <p:stCondLst>
                                    <p:cond delay="0"/>
                                  </p:stCondLst>
                                  <p:childTnLst>
                                    <p:set>
                                      <p:cBhvr rctx="PPT">
                                        <p:cTn id="228" dur="indefinite"/>
                                        <p:tgtEl>
                                          <p:spTgt spid="233"/>
                                        </p:tgtEl>
                                        <p:attrNameLst>
                                          <p:attrName>style.opacity</p:attrName>
                                        </p:attrNameLst>
                                      </p:cBhvr>
                                      <p:to>
                                        <p:strVal val="0.5"/>
                                      </p:to>
                                    </p:set>
                                    <p:animEffect filter="image" prLst="opacity: 0.5">
                                      <p:cBhvr rctx="IE">
                                        <p:cTn id="229" dur="indefinite"/>
                                        <p:tgtEl>
                                          <p:spTgt spid="233"/>
                                        </p:tgtEl>
                                      </p:cBhvr>
                                    </p:animEffect>
                                  </p:childTnLst>
                                </p:cTn>
                              </p:par>
                              <p:par>
                                <p:cTn id="230" presetID="9" presetClass="emph" presetSubtype="0" nodeType="withEffect">
                                  <p:stCondLst>
                                    <p:cond delay="0"/>
                                  </p:stCondLst>
                                  <p:childTnLst>
                                    <p:set>
                                      <p:cBhvr rctx="PPT">
                                        <p:cTn id="231" dur="indefinite"/>
                                        <p:tgtEl>
                                          <p:spTgt spid="235"/>
                                        </p:tgtEl>
                                        <p:attrNameLst>
                                          <p:attrName>style.opacity</p:attrName>
                                        </p:attrNameLst>
                                      </p:cBhvr>
                                      <p:to>
                                        <p:strVal val="0.5"/>
                                      </p:to>
                                    </p:set>
                                    <p:animEffect filter="image" prLst="opacity: 0.5">
                                      <p:cBhvr rctx="IE">
                                        <p:cTn id="232" dur="indefinite"/>
                                        <p:tgtEl>
                                          <p:spTgt spid="235"/>
                                        </p:tgtEl>
                                      </p:cBhvr>
                                    </p:animEffect>
                                  </p:childTnLst>
                                </p:cTn>
                              </p:par>
                              <p:par>
                                <p:cTn id="233" presetID="9" presetClass="emph" presetSubtype="0" nodeType="withEffect">
                                  <p:stCondLst>
                                    <p:cond delay="0"/>
                                  </p:stCondLst>
                                  <p:childTnLst>
                                    <p:set>
                                      <p:cBhvr rctx="PPT">
                                        <p:cTn id="234" dur="indefinite"/>
                                        <p:tgtEl>
                                          <p:spTgt spid="236"/>
                                        </p:tgtEl>
                                        <p:attrNameLst>
                                          <p:attrName>style.opacity</p:attrName>
                                        </p:attrNameLst>
                                      </p:cBhvr>
                                      <p:to>
                                        <p:strVal val="0.5"/>
                                      </p:to>
                                    </p:set>
                                    <p:animEffect filter="image" prLst="opacity: 0.5">
                                      <p:cBhvr rctx="IE">
                                        <p:cTn id="235" dur="indefinite"/>
                                        <p:tgtEl>
                                          <p:spTgt spid="236"/>
                                        </p:tgtEl>
                                      </p:cBhvr>
                                    </p:animEffect>
                                  </p:childTnLst>
                                </p:cTn>
                              </p:par>
                              <p:par>
                                <p:cTn id="236" presetID="9" presetClass="emph" presetSubtype="0" nodeType="withEffect">
                                  <p:stCondLst>
                                    <p:cond delay="0"/>
                                  </p:stCondLst>
                                  <p:childTnLst>
                                    <p:set>
                                      <p:cBhvr rctx="PPT">
                                        <p:cTn id="237" dur="indefinite"/>
                                        <p:tgtEl>
                                          <p:spTgt spid="238"/>
                                        </p:tgtEl>
                                        <p:attrNameLst>
                                          <p:attrName>style.opacity</p:attrName>
                                        </p:attrNameLst>
                                      </p:cBhvr>
                                      <p:to>
                                        <p:strVal val="0.5"/>
                                      </p:to>
                                    </p:set>
                                    <p:animEffect filter="image" prLst="opacity: 0.5">
                                      <p:cBhvr rctx="IE">
                                        <p:cTn id="238" dur="indefinite"/>
                                        <p:tgtEl>
                                          <p:spTgt spid="238"/>
                                        </p:tgtEl>
                                      </p:cBhvr>
                                    </p:animEffect>
                                  </p:childTnLst>
                                </p:cTn>
                              </p:par>
                              <p:par>
                                <p:cTn id="239" presetID="9" presetClass="emph" presetSubtype="0" grpId="0" nodeType="withEffect">
                                  <p:stCondLst>
                                    <p:cond delay="0"/>
                                  </p:stCondLst>
                                  <p:childTnLst>
                                    <p:set>
                                      <p:cBhvr rctx="PPT">
                                        <p:cTn id="240" dur="indefinite"/>
                                        <p:tgtEl>
                                          <p:spTgt spid="240"/>
                                        </p:tgtEl>
                                        <p:attrNameLst>
                                          <p:attrName>style.opacity</p:attrName>
                                        </p:attrNameLst>
                                      </p:cBhvr>
                                      <p:to>
                                        <p:strVal val="0.5"/>
                                      </p:to>
                                    </p:set>
                                    <p:animEffect filter="image" prLst="opacity: 0.5">
                                      <p:cBhvr rctx="IE">
                                        <p:cTn id="241" dur="indefinite"/>
                                        <p:tgtEl>
                                          <p:spTgt spid="240"/>
                                        </p:tgtEl>
                                      </p:cBhvr>
                                    </p:animEffect>
                                  </p:childTnLst>
                                </p:cTn>
                              </p:par>
                              <p:par>
                                <p:cTn id="242" presetID="9" presetClass="emph" presetSubtype="0" nodeType="withEffect">
                                  <p:stCondLst>
                                    <p:cond delay="0"/>
                                  </p:stCondLst>
                                  <p:childTnLst>
                                    <p:set>
                                      <p:cBhvr rctx="PPT">
                                        <p:cTn id="243" dur="indefinite"/>
                                        <p:tgtEl>
                                          <p:spTgt spid="241"/>
                                        </p:tgtEl>
                                        <p:attrNameLst>
                                          <p:attrName>style.opacity</p:attrName>
                                        </p:attrNameLst>
                                      </p:cBhvr>
                                      <p:to>
                                        <p:strVal val="0.5"/>
                                      </p:to>
                                    </p:set>
                                    <p:animEffect filter="image" prLst="opacity: 0.5">
                                      <p:cBhvr rctx="IE">
                                        <p:cTn id="244" dur="indefinite"/>
                                        <p:tgtEl>
                                          <p:spTgt spid="241"/>
                                        </p:tgtEl>
                                      </p:cBhvr>
                                    </p:animEffect>
                                  </p:childTnLst>
                                </p:cTn>
                              </p:par>
                              <p:par>
                                <p:cTn id="245" presetID="9" presetClass="emph" presetSubtype="0" grpId="0" nodeType="withEffect">
                                  <p:stCondLst>
                                    <p:cond delay="0"/>
                                  </p:stCondLst>
                                  <p:childTnLst>
                                    <p:set>
                                      <p:cBhvr rctx="PPT">
                                        <p:cTn id="246" dur="indefinite"/>
                                        <p:tgtEl>
                                          <p:spTgt spid="242"/>
                                        </p:tgtEl>
                                        <p:attrNameLst>
                                          <p:attrName>style.opacity</p:attrName>
                                        </p:attrNameLst>
                                      </p:cBhvr>
                                      <p:to>
                                        <p:strVal val="0.5"/>
                                      </p:to>
                                    </p:set>
                                    <p:animEffect filter="image" prLst="opacity: 0.5">
                                      <p:cBhvr rctx="IE">
                                        <p:cTn id="247" dur="indefinite"/>
                                        <p:tgtEl>
                                          <p:spTgt spid="242"/>
                                        </p:tgtEl>
                                      </p:cBhvr>
                                    </p:animEffect>
                                  </p:childTnLst>
                                </p:cTn>
                              </p:par>
                              <p:par>
                                <p:cTn id="248" presetID="9" presetClass="emph" presetSubtype="0" nodeType="withEffect">
                                  <p:stCondLst>
                                    <p:cond delay="0"/>
                                  </p:stCondLst>
                                  <p:childTnLst>
                                    <p:set>
                                      <p:cBhvr rctx="PPT">
                                        <p:cTn id="249" dur="indefinite"/>
                                        <p:tgtEl>
                                          <p:spTgt spid="243"/>
                                        </p:tgtEl>
                                        <p:attrNameLst>
                                          <p:attrName>style.opacity</p:attrName>
                                        </p:attrNameLst>
                                      </p:cBhvr>
                                      <p:to>
                                        <p:strVal val="0.5"/>
                                      </p:to>
                                    </p:set>
                                    <p:animEffect filter="image" prLst="opacity: 0.5">
                                      <p:cBhvr rctx="IE">
                                        <p:cTn id="250" dur="indefinite"/>
                                        <p:tgtEl>
                                          <p:spTgt spid="243"/>
                                        </p:tgtEl>
                                      </p:cBhvr>
                                    </p:animEffect>
                                  </p:childTnLst>
                                </p:cTn>
                              </p:par>
                              <p:par>
                                <p:cTn id="251" presetID="9" presetClass="emph" presetSubtype="0" nodeType="withEffect">
                                  <p:stCondLst>
                                    <p:cond delay="0"/>
                                  </p:stCondLst>
                                  <p:childTnLst>
                                    <p:set>
                                      <p:cBhvr rctx="PPT">
                                        <p:cTn id="252" dur="indefinite"/>
                                        <p:tgtEl>
                                          <p:spTgt spid="245"/>
                                        </p:tgtEl>
                                        <p:attrNameLst>
                                          <p:attrName>style.opacity</p:attrName>
                                        </p:attrNameLst>
                                      </p:cBhvr>
                                      <p:to>
                                        <p:strVal val="0.5"/>
                                      </p:to>
                                    </p:set>
                                    <p:animEffect filter="image" prLst="opacity: 0.5">
                                      <p:cBhvr rctx="IE">
                                        <p:cTn id="253" dur="indefinite"/>
                                        <p:tgtEl>
                                          <p:spTgt spid="245"/>
                                        </p:tgtEl>
                                      </p:cBhvr>
                                    </p:animEffect>
                                  </p:childTnLst>
                                </p:cTn>
                              </p:par>
                              <p:par>
                                <p:cTn id="254" presetID="9" presetClass="emph" presetSubtype="0" nodeType="withEffect">
                                  <p:stCondLst>
                                    <p:cond delay="0"/>
                                  </p:stCondLst>
                                  <p:childTnLst>
                                    <p:set>
                                      <p:cBhvr rctx="PPT">
                                        <p:cTn id="255" dur="indefinite"/>
                                        <p:tgtEl>
                                          <p:spTgt spid="246"/>
                                        </p:tgtEl>
                                        <p:attrNameLst>
                                          <p:attrName>style.opacity</p:attrName>
                                        </p:attrNameLst>
                                      </p:cBhvr>
                                      <p:to>
                                        <p:strVal val="0.5"/>
                                      </p:to>
                                    </p:set>
                                    <p:animEffect filter="image" prLst="opacity: 0.5">
                                      <p:cBhvr rctx="IE">
                                        <p:cTn id="256" dur="indefinite"/>
                                        <p:tgtEl>
                                          <p:spTgt spid="246"/>
                                        </p:tgtEl>
                                      </p:cBhvr>
                                    </p:animEffect>
                                  </p:childTnLst>
                                </p:cTn>
                              </p:par>
                              <p:par>
                                <p:cTn id="257" presetID="9" presetClass="emph" presetSubtype="0" nodeType="withEffect">
                                  <p:stCondLst>
                                    <p:cond delay="0"/>
                                  </p:stCondLst>
                                  <p:childTnLst>
                                    <p:set>
                                      <p:cBhvr rctx="PPT">
                                        <p:cTn id="258" dur="indefinite"/>
                                        <p:tgtEl>
                                          <p:spTgt spid="247"/>
                                        </p:tgtEl>
                                        <p:attrNameLst>
                                          <p:attrName>style.opacity</p:attrName>
                                        </p:attrNameLst>
                                      </p:cBhvr>
                                      <p:to>
                                        <p:strVal val="0.5"/>
                                      </p:to>
                                    </p:set>
                                    <p:animEffect filter="image" prLst="opacity: 0.5">
                                      <p:cBhvr rctx="IE">
                                        <p:cTn id="259" dur="indefinite"/>
                                        <p:tgtEl>
                                          <p:spTgt spid="247"/>
                                        </p:tgtEl>
                                      </p:cBhvr>
                                    </p:animEffect>
                                  </p:childTnLst>
                                </p:cTn>
                              </p:par>
                              <p:par>
                                <p:cTn id="260" presetID="9" presetClass="emph" presetSubtype="0" nodeType="withEffect">
                                  <p:stCondLst>
                                    <p:cond delay="0"/>
                                  </p:stCondLst>
                                  <p:childTnLst>
                                    <p:set>
                                      <p:cBhvr rctx="PPT">
                                        <p:cTn id="261" dur="indefinite"/>
                                        <p:tgtEl>
                                          <p:spTgt spid="248"/>
                                        </p:tgtEl>
                                        <p:attrNameLst>
                                          <p:attrName>style.opacity</p:attrName>
                                        </p:attrNameLst>
                                      </p:cBhvr>
                                      <p:to>
                                        <p:strVal val="0.5"/>
                                      </p:to>
                                    </p:set>
                                    <p:animEffect filter="image" prLst="opacity: 0.5">
                                      <p:cBhvr rctx="IE">
                                        <p:cTn id="262" dur="indefinite"/>
                                        <p:tgtEl>
                                          <p:spTgt spid="248"/>
                                        </p:tgtEl>
                                      </p:cBhvr>
                                    </p:animEffect>
                                  </p:childTnLst>
                                </p:cTn>
                              </p:par>
                              <p:par>
                                <p:cTn id="263" presetID="9" presetClass="emph" presetSubtype="0" nodeType="withEffect">
                                  <p:stCondLst>
                                    <p:cond delay="0"/>
                                  </p:stCondLst>
                                  <p:childTnLst>
                                    <p:set>
                                      <p:cBhvr rctx="PPT">
                                        <p:cTn id="264" dur="indefinite"/>
                                        <p:tgtEl>
                                          <p:spTgt spid="251"/>
                                        </p:tgtEl>
                                        <p:attrNameLst>
                                          <p:attrName>style.opacity</p:attrName>
                                        </p:attrNameLst>
                                      </p:cBhvr>
                                      <p:to>
                                        <p:strVal val="0.5"/>
                                      </p:to>
                                    </p:set>
                                    <p:animEffect filter="image" prLst="opacity: 0.5">
                                      <p:cBhvr rctx="IE">
                                        <p:cTn id="265" dur="indefinite"/>
                                        <p:tgtEl>
                                          <p:spTgt spid="251"/>
                                        </p:tgtEl>
                                      </p:cBhvr>
                                    </p:animEffect>
                                  </p:childTnLst>
                                </p:cTn>
                              </p:par>
                              <p:par>
                                <p:cTn id="266" presetID="9" presetClass="emph" presetSubtype="0" nodeType="withEffect">
                                  <p:stCondLst>
                                    <p:cond delay="0"/>
                                  </p:stCondLst>
                                  <p:childTnLst>
                                    <p:set>
                                      <p:cBhvr rctx="PPT">
                                        <p:cTn id="267" dur="indefinite"/>
                                        <p:tgtEl>
                                          <p:spTgt spid="252"/>
                                        </p:tgtEl>
                                        <p:attrNameLst>
                                          <p:attrName>style.opacity</p:attrName>
                                        </p:attrNameLst>
                                      </p:cBhvr>
                                      <p:to>
                                        <p:strVal val="0.5"/>
                                      </p:to>
                                    </p:set>
                                    <p:animEffect filter="image" prLst="opacity: 0.5">
                                      <p:cBhvr rctx="IE">
                                        <p:cTn id="268" dur="indefinite"/>
                                        <p:tgtEl>
                                          <p:spTgt spid="252"/>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5" grpId="0" animBg="1"/>
      <p:bldP spid="131" grpId="0" animBg="1"/>
      <p:bldP spid="132" grpId="0" animBg="1"/>
      <p:bldP spid="141" grpId="0" animBg="1"/>
      <p:bldP spid="144" grpId="0" animBg="1"/>
      <p:bldP spid="146" grpId="0" animBg="1"/>
      <p:bldP spid="147" grpId="0" animBg="1"/>
      <p:bldP spid="150" grpId="0" animBg="1"/>
      <p:bldP spid="152" grpId="0" animBg="1"/>
      <p:bldP spid="153" grpId="0" animBg="1"/>
      <p:bldP spid="154" grpId="0" animBg="1"/>
      <p:bldP spid="155" grpId="0" animBg="1"/>
      <p:bldP spid="156" grpId="0" animBg="1"/>
      <p:bldP spid="160" grpId="0" animBg="1"/>
      <p:bldP spid="161" grpId="0" animBg="1"/>
      <p:bldP spid="163" grpId="0" animBg="1"/>
      <p:bldP spid="167" grpId="0" animBg="1"/>
      <p:bldP spid="170" grpId="0" animBg="1"/>
      <p:bldP spid="171" grpId="0" animBg="1"/>
      <p:bldP spid="182" grpId="0" animBg="1"/>
      <p:bldP spid="191" grpId="0" animBg="1"/>
      <p:bldP spid="193" grpId="0" animBg="1"/>
      <p:bldP spid="199" grpId="0" animBg="1"/>
      <p:bldP spid="204" grpId="0" animBg="1"/>
      <p:bldP spid="206" grpId="0" animBg="1"/>
      <p:bldP spid="210" grpId="0" animBg="1"/>
      <p:bldP spid="217" grpId="0" animBg="1"/>
      <p:bldP spid="220" grpId="0" animBg="1"/>
      <p:bldP spid="226" grpId="0" animBg="1"/>
      <p:bldP spid="231" grpId="0" animBg="1"/>
      <p:bldP spid="232" grpId="0" animBg="1"/>
      <p:bldP spid="240" grpId="0" animBg="1"/>
      <p:bldP spid="242" grpId="0" animBg="1"/>
      <p:bldP spid="25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lvl="1" indent="0" algn="just">
              <a:spcBef>
                <a:spcPts val="0"/>
              </a:spcBef>
              <a:buNone/>
            </a:pPr>
            <a:r>
              <a:rPr lang="en-US" sz="3200" b="1" u="sng" dirty="0" smtClean="0">
                <a:solidFill>
                  <a:schemeClr val="accent2"/>
                </a:solidFill>
              </a:rPr>
              <a:t>Target Schema Validator:</a:t>
            </a:r>
            <a:r>
              <a:rPr lang="en-US" sz="3200" b="1" dirty="0" smtClean="0">
                <a:solidFill>
                  <a:schemeClr val="accent2"/>
                </a:solidFill>
              </a:rPr>
              <a:t> </a:t>
            </a:r>
            <a:r>
              <a:rPr lang="en-US" dirty="0">
                <a:solidFill>
                  <a:schemeClr val="accent2"/>
                </a:solidFill>
              </a:rPr>
              <a:t>Validates a specific path according to the </a:t>
            </a:r>
            <a:r>
              <a:rPr lang="en-US" dirty="0" smtClean="0">
                <a:solidFill>
                  <a:schemeClr val="accent2"/>
                </a:solidFill>
              </a:rPr>
              <a:t>target schema</a:t>
            </a:r>
            <a:endParaRPr lang="en-US" sz="3200" b="1" u="sng" dirty="0" smtClean="0">
              <a:solidFill>
                <a:schemeClr val="accent2"/>
              </a:solidFill>
            </a:endParaRPr>
          </a:p>
          <a:p>
            <a:pPr marL="1280088" lvl="2" indent="0">
              <a:spcBef>
                <a:spcPts val="0"/>
              </a:spcBef>
              <a:buNone/>
            </a:pPr>
            <a:endParaRPr lang="en-US" sz="2400" b="1" u="sng" dirty="0"/>
          </a:p>
          <a:p>
            <a:pPr>
              <a:spcBef>
                <a:spcPts val="0"/>
              </a:spcBef>
              <a:buFont typeface="Wingdings" panose="05000000000000000000" pitchFamily="2" charset="2"/>
              <a:buChar char="v"/>
            </a:pPr>
            <a:r>
              <a:rPr lang="en-US" sz="2600" b="1" i="1" dirty="0" err="1"/>
              <a:t>validatePath</a:t>
            </a:r>
            <a:r>
              <a:rPr lang="en-US" sz="2600" b="1" i="1" dirty="0"/>
              <a:t> ()</a:t>
            </a:r>
            <a:endParaRPr lang="en-US" sz="2600" i="1" dirty="0"/>
          </a:p>
          <a:p>
            <a:pPr lvl="1" algn="just">
              <a:spcBef>
                <a:spcPts val="0"/>
              </a:spcBef>
              <a:buFont typeface="Wingdings" panose="05000000000000000000" pitchFamily="2" charset="2"/>
              <a:buChar char="Ø"/>
            </a:pPr>
            <a:r>
              <a:rPr lang="en-US" sz="2600" b="1" u="sng" dirty="0"/>
              <a:t>Functionality Description</a:t>
            </a:r>
            <a:r>
              <a:rPr lang="en-US" sz="2600" i="1" u="sng" dirty="0"/>
              <a:t>:</a:t>
            </a:r>
            <a:r>
              <a:rPr lang="en-US" sz="2600" i="1" dirty="0"/>
              <a:t> </a:t>
            </a:r>
            <a:r>
              <a:rPr lang="en-US" sz="2600" dirty="0"/>
              <a:t>Validates a specific path according to the </a:t>
            </a:r>
            <a:r>
              <a:rPr lang="en-US" sz="2600" dirty="0" smtClean="0"/>
              <a:t>target schema</a:t>
            </a:r>
            <a:endParaRPr lang="en-US" sz="2600" dirty="0"/>
          </a:p>
          <a:p>
            <a:pPr lvl="1" algn="just">
              <a:spcBef>
                <a:spcPts val="0"/>
              </a:spcBef>
              <a:buFont typeface="Wingdings" panose="05000000000000000000" pitchFamily="2" charset="2"/>
              <a:buChar char="Ø"/>
            </a:pPr>
            <a:r>
              <a:rPr lang="en-US" sz="2600" b="1" u="sng" dirty="0"/>
              <a:t>Function Signature</a:t>
            </a:r>
            <a:r>
              <a:rPr lang="en-US" sz="2600" i="1" u="sng" dirty="0"/>
              <a:t>:</a:t>
            </a:r>
            <a:r>
              <a:rPr lang="en-US" sz="2600" dirty="0"/>
              <a:t> </a:t>
            </a:r>
            <a:r>
              <a:rPr lang="en-US" sz="2600" dirty="0" err="1"/>
              <a:t>validatePath</a:t>
            </a:r>
            <a:r>
              <a:rPr lang="en-US" sz="2600" dirty="0"/>
              <a:t> </a:t>
            </a:r>
            <a:r>
              <a:rPr lang="en-US" sz="2600" dirty="0" smtClean="0"/>
              <a:t>(</a:t>
            </a:r>
            <a:r>
              <a:rPr lang="en-US" sz="2600" dirty="0" err="1" smtClean="0"/>
              <a:t>target_schema</a:t>
            </a:r>
            <a:r>
              <a:rPr lang="en-US" sz="2600" dirty="0"/>
              <a:t>, path)</a:t>
            </a:r>
          </a:p>
          <a:p>
            <a:pPr marL="1280088" lvl="2" indent="0">
              <a:spcBef>
                <a:spcPts val="0"/>
              </a:spcBef>
              <a:buNone/>
            </a:pPr>
            <a:r>
              <a:rPr lang="en-US" sz="2600" i="1" dirty="0"/>
              <a:t>Input Parameters: </a:t>
            </a:r>
            <a:endParaRPr lang="en-US" sz="2600" dirty="0"/>
          </a:p>
          <a:p>
            <a:pPr lvl="2">
              <a:spcBef>
                <a:spcPts val="0"/>
              </a:spcBef>
            </a:pPr>
            <a:r>
              <a:rPr lang="en-US" sz="2600" dirty="0" err="1" smtClean="0"/>
              <a:t>target_schema</a:t>
            </a:r>
            <a:r>
              <a:rPr lang="en-US" sz="2600" dirty="0"/>
              <a:t>: A file describing the </a:t>
            </a:r>
            <a:r>
              <a:rPr lang="en-US" sz="2600" dirty="0" smtClean="0"/>
              <a:t>target schema</a:t>
            </a:r>
            <a:endParaRPr lang="en-US" sz="2600" dirty="0"/>
          </a:p>
          <a:p>
            <a:pPr lvl="2">
              <a:spcBef>
                <a:spcPts val="0"/>
              </a:spcBef>
            </a:pPr>
            <a:r>
              <a:rPr lang="en-US" sz="2600" dirty="0"/>
              <a:t>path: A string representing the path we need to validate according to the </a:t>
            </a:r>
            <a:r>
              <a:rPr lang="en-US" sz="2600" dirty="0" smtClean="0"/>
              <a:t>target schema</a:t>
            </a:r>
            <a:endParaRPr lang="en-US" sz="2600" dirty="0"/>
          </a:p>
          <a:p>
            <a:pPr marL="1280088" lvl="2" indent="0">
              <a:spcBef>
                <a:spcPts val="0"/>
              </a:spcBef>
              <a:buNone/>
            </a:pPr>
            <a:r>
              <a:rPr lang="en-US" sz="2600" i="1" dirty="0"/>
              <a:t>Return Value: </a:t>
            </a:r>
            <a:r>
              <a:rPr lang="en-US" sz="2600" dirty="0"/>
              <a:t>Return true if the path is valid or false in case the path is invalid.</a:t>
            </a:r>
          </a:p>
          <a:p>
            <a:pPr marL="1280088" lvl="2" indent="0">
              <a:spcBef>
                <a:spcPts val="0"/>
              </a:spcBef>
              <a:buNone/>
            </a:pPr>
            <a:endParaRPr lang="en-US" sz="2400" dirty="0" smtClean="0"/>
          </a:p>
          <a:p>
            <a:pPr marL="0" indent="0">
              <a:buNone/>
            </a:pPr>
            <a:endParaRPr lang="en-US" dirty="0"/>
          </a:p>
          <a:p>
            <a:endParaRPr lang="en-US" dirty="0"/>
          </a:p>
          <a:p>
            <a:pPr marL="1280088" lvl="2" indent="0">
              <a:spcBef>
                <a:spcPts val="0"/>
              </a:spcBef>
              <a:buNone/>
            </a:pPr>
            <a:endParaRPr lang="en-US" sz="2400" dirty="0"/>
          </a:p>
          <a:p>
            <a:pPr marL="1280088" lvl="2" indent="0">
              <a:spcBef>
                <a:spcPts val="0"/>
              </a:spcBef>
              <a:buNone/>
            </a:pPr>
            <a:endParaRPr lang="en-US" sz="2400" b="1" u="sng" dirty="0"/>
          </a:p>
          <a:p>
            <a:pPr lvl="2">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61</a:t>
            </a:fld>
            <a:endParaRPr lang="el-GR">
              <a:solidFill>
                <a:srgbClr val="FFFFFF"/>
              </a:solidFill>
            </a:endParaRPr>
          </a:p>
        </p:txBody>
      </p:sp>
    </p:spTree>
    <p:extLst>
      <p:ext uri="{BB962C8B-B14F-4D97-AF65-F5344CB8AC3E}">
        <p14:creationId xmlns:p14="http://schemas.microsoft.com/office/powerpoint/2010/main" xmlns="" val="20339759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266"/>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74" name="Oval 73"/>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75" name="Group 74"/>
          <p:cNvGrpSpPr/>
          <p:nvPr/>
        </p:nvGrpSpPr>
        <p:grpSpPr>
          <a:xfrm>
            <a:off x="5648960" y="80010"/>
            <a:ext cx="184912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77" name="TextBox 76"/>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78" name="Flowchart: Process 77"/>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79" name="Flowchart: Process 78"/>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81" name="Straight Arrow Connector 80"/>
          <p:cNvCxnSpPr>
            <a:stCxn id="76" idx="2"/>
            <a:endCxn id="78"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87" name="Straight Arrow Connector 86"/>
          <p:cNvCxnSpPr>
            <a:stCxn id="74" idx="6"/>
            <a:endCxn id="86"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89" name="Oval 8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90" name="Flowchart: Process 8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91" name="Straight Arrow Connector 90"/>
          <p:cNvCxnSpPr>
            <a:stCxn id="88" idx="3"/>
            <a:endCxn id="8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93" name="Oval 92"/>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94" name="Oval 9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95" name="Oval 9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96" name="Oval 9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97" name="Oval 9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98" name="Oval 9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99" name="Oval 9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00" name="Oval 9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01" name="Straight Arrow Connector 100"/>
          <p:cNvCxnSpPr>
            <a:stCxn id="74" idx="4"/>
            <a:endCxn id="90"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05" name="Flowchart: Process 104"/>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06" name="Flowchart: Process 105"/>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10" name="Straight Arrow Connector 109"/>
          <p:cNvCxnSpPr>
            <a:stCxn id="106" idx="2"/>
            <a:endCxn id="9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8" idx="4"/>
            <a:endCxn id="140"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9" idx="6"/>
            <a:endCxn id="9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8" idx="6"/>
            <a:endCxn id="9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4" idx="1"/>
            <a:endCxn id="9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5" idx="2"/>
            <a:endCxn id="9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4" idx="6"/>
            <a:endCxn id="105"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0" name="Flowchart: Process 139"/>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42" name="Straight Arrow Connector 141"/>
          <p:cNvCxnSpPr>
            <a:stCxn id="140" idx="1"/>
            <a:endCxn id="93"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0" idx="1"/>
            <a:endCxn id="99"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89" idx="4"/>
            <a:endCxn id="9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0" idx="3"/>
            <a:endCxn id="96"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58" name="Flowchart: Process 157"/>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59" name="Straight Arrow Connector 158"/>
          <p:cNvCxnSpPr>
            <a:stCxn id="95" idx="2"/>
            <a:endCxn id="157"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2"/>
            <a:endCxn id="9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8" idx="2"/>
            <a:endCxn id="9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69" name="Straight Arrow Connector 168"/>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3"/>
            <a:endCxn id="9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85" name="Straight Arrow Connector 184"/>
          <p:cNvCxnSpPr>
            <a:stCxn id="224" idx="1"/>
            <a:endCxn id="10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189" name="Straight Arrow Connector 188"/>
          <p:cNvCxnSpPr>
            <a:stCxn id="100" idx="2"/>
            <a:endCxn id="188"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6" idx="4"/>
            <a:endCxn id="198"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00" name="Straight Arrow Connector 199"/>
          <p:cNvCxnSpPr>
            <a:stCxn id="198" idx="2"/>
            <a:endCxn id="9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7840960" y="8833048"/>
            <a:ext cx="184912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25" name="TextBox 224"/>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27" name="Straight Arrow Connector 226"/>
          <p:cNvCxnSpPr>
            <a:stCxn id="184" idx="2"/>
            <a:endCxn id="224"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90" idx="2"/>
            <a:endCxn id="9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39" name="Straight Arrow Connector 238"/>
          <p:cNvCxnSpPr>
            <a:stCxn id="88" idx="3"/>
            <a:endCxn id="23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37" idx="4"/>
            <a:endCxn id="9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0" name="Straight Arrow Connector 249"/>
          <p:cNvCxnSpPr>
            <a:stCxn id="98" idx="6"/>
            <a:endCxn id="249"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90" idx="2"/>
            <a:endCxn id="249"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107" name="Straight Arrow Connector 106"/>
          <p:cNvCxnSpPr>
            <a:stCxn id="97" idx="2"/>
            <a:endCxn id="103"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135" name="Flowchart: Process 13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54" name="Straight Connector 53"/>
          <p:cNvCxnSpPr>
            <a:stCxn id="13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9" idx="2"/>
            <a:endCxn id="105"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0" idx="6"/>
            <a:endCxn id="74"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12" name="Straight Arrow Connector 111"/>
          <p:cNvCxnSpPr>
            <a:stCxn id="111" idx="2"/>
            <a:endCxn id="130"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115" name="Straight Arrow Connector 114"/>
          <p:cNvCxnSpPr>
            <a:stCxn id="130" idx="2"/>
            <a:endCxn id="114"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8" idx="0"/>
            <a:endCxn id="8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9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433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122" name="Oval 121"/>
          <p:cNvSpPr/>
          <p:nvPr/>
        </p:nvSpPr>
        <p:spPr>
          <a:xfrm>
            <a:off x="3151963" y="4354831"/>
            <a:ext cx="1727200" cy="56007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Tree>
    <p:extLst>
      <p:ext uri="{BB962C8B-B14F-4D97-AF65-F5344CB8AC3E}">
        <p14:creationId xmlns:p14="http://schemas.microsoft.com/office/powerpoint/2010/main" xmlns="" val="250300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67"/>
                                        </p:tgtEl>
                                        <p:attrNameLst>
                                          <p:attrName>style.opacity</p:attrName>
                                        </p:attrNameLst>
                                      </p:cBhvr>
                                      <p:to>
                                        <p:strVal val="0.5"/>
                                      </p:to>
                                    </p:set>
                                    <p:animEffect filter="image" prLst="opacity: 0.5">
                                      <p:cBhvr rctx="IE">
                                        <p:cTn id="7" dur="indefinite"/>
                                        <p:tgtEl>
                                          <p:spTgt spid="267"/>
                                        </p:tgtEl>
                                      </p:cBhvr>
                                    </p:animEffect>
                                  </p:childTnLst>
                                </p:cTn>
                              </p:par>
                              <p:par>
                                <p:cTn id="8" presetID="9" presetClass="emph" presetSubtype="0" grpId="0" nodeType="withEffect">
                                  <p:stCondLst>
                                    <p:cond delay="0"/>
                                  </p:stCondLst>
                                  <p:childTnLst>
                                    <p:set>
                                      <p:cBhvr rctx="PPT">
                                        <p:cTn id="9" dur="indefinite"/>
                                        <p:tgtEl>
                                          <p:spTgt spid="74"/>
                                        </p:tgtEl>
                                        <p:attrNameLst>
                                          <p:attrName>style.opacity</p:attrName>
                                        </p:attrNameLst>
                                      </p:cBhvr>
                                      <p:to>
                                        <p:strVal val="0.5"/>
                                      </p:to>
                                    </p:set>
                                    <p:animEffect filter="image" prLst="opacity: 0.5">
                                      <p:cBhvr rctx="IE">
                                        <p:cTn id="10" dur="indefinite"/>
                                        <p:tgtEl>
                                          <p:spTgt spid="74"/>
                                        </p:tgtEl>
                                      </p:cBhvr>
                                    </p:animEffect>
                                  </p:childTnLst>
                                </p:cTn>
                              </p:par>
                              <p:par>
                                <p:cTn id="11" presetID="9" presetClass="emph" presetSubtype="0" nodeType="withEffect">
                                  <p:stCondLst>
                                    <p:cond delay="0"/>
                                  </p:stCondLst>
                                  <p:childTnLst>
                                    <p:set>
                                      <p:cBhvr rctx="PPT">
                                        <p:cTn id="12" dur="indefinite"/>
                                        <p:tgtEl>
                                          <p:spTgt spid="75"/>
                                        </p:tgtEl>
                                        <p:attrNameLst>
                                          <p:attrName>style.opacity</p:attrName>
                                        </p:attrNameLst>
                                      </p:cBhvr>
                                      <p:to>
                                        <p:strVal val="0.5"/>
                                      </p:to>
                                    </p:set>
                                    <p:animEffect filter="image" prLst="opacity: 0.5">
                                      <p:cBhvr rctx="IE">
                                        <p:cTn id="13" dur="indefinite"/>
                                        <p:tgtEl>
                                          <p:spTgt spid="75"/>
                                        </p:tgtEl>
                                      </p:cBhvr>
                                    </p:animEffect>
                                  </p:childTnLst>
                                </p:cTn>
                              </p:par>
                              <p:par>
                                <p:cTn id="14" presetID="9" presetClass="emph" presetSubtype="0" grpId="0" nodeType="withEffect">
                                  <p:stCondLst>
                                    <p:cond delay="0"/>
                                  </p:stCondLst>
                                  <p:childTnLst>
                                    <p:set>
                                      <p:cBhvr rctx="PPT">
                                        <p:cTn id="15" dur="indefinite"/>
                                        <p:tgtEl>
                                          <p:spTgt spid="78"/>
                                        </p:tgtEl>
                                        <p:attrNameLst>
                                          <p:attrName>style.opacity</p:attrName>
                                        </p:attrNameLst>
                                      </p:cBhvr>
                                      <p:to>
                                        <p:strVal val="0.5"/>
                                      </p:to>
                                    </p:set>
                                    <p:animEffect filter="image" prLst="opacity: 0.5">
                                      <p:cBhvr rctx="IE">
                                        <p:cTn id="16" dur="indefinite"/>
                                        <p:tgtEl>
                                          <p:spTgt spid="78"/>
                                        </p:tgtEl>
                                      </p:cBhvr>
                                    </p:animEffect>
                                  </p:childTnLst>
                                </p:cTn>
                              </p:par>
                              <p:par>
                                <p:cTn id="17" presetID="9" presetClass="emph" presetSubtype="0" grpId="0" nodeType="withEffect">
                                  <p:stCondLst>
                                    <p:cond delay="0"/>
                                  </p:stCondLst>
                                  <p:childTnLst>
                                    <p:set>
                                      <p:cBhvr rctx="PPT">
                                        <p:cTn id="18" dur="indefinite"/>
                                        <p:tgtEl>
                                          <p:spTgt spid="79"/>
                                        </p:tgtEl>
                                        <p:attrNameLst>
                                          <p:attrName>style.opacity</p:attrName>
                                        </p:attrNameLst>
                                      </p:cBhvr>
                                      <p:to>
                                        <p:strVal val="0.5"/>
                                      </p:to>
                                    </p:set>
                                    <p:animEffect filter="image" prLst="opacity: 0.5">
                                      <p:cBhvr rctx="IE">
                                        <p:cTn id="19" dur="indefinite"/>
                                        <p:tgtEl>
                                          <p:spTgt spid="79"/>
                                        </p:tgtEl>
                                      </p:cBhvr>
                                    </p:animEffect>
                                  </p:childTnLst>
                                </p:cTn>
                              </p:par>
                              <p:par>
                                <p:cTn id="20" presetID="9" presetClass="emph" presetSubtype="0" nodeType="withEffect">
                                  <p:stCondLst>
                                    <p:cond delay="0"/>
                                  </p:stCondLst>
                                  <p:childTnLst>
                                    <p:set>
                                      <p:cBhvr rctx="PPT">
                                        <p:cTn id="21" dur="indefinite"/>
                                        <p:tgtEl>
                                          <p:spTgt spid="81"/>
                                        </p:tgtEl>
                                        <p:attrNameLst>
                                          <p:attrName>style.opacity</p:attrName>
                                        </p:attrNameLst>
                                      </p:cBhvr>
                                      <p:to>
                                        <p:strVal val="0.5"/>
                                      </p:to>
                                    </p:set>
                                    <p:animEffect filter="image" prLst="opacity: 0.5">
                                      <p:cBhvr rctx="IE">
                                        <p:cTn id="22" dur="indefinite"/>
                                        <p:tgtEl>
                                          <p:spTgt spid="81"/>
                                        </p:tgtEl>
                                      </p:cBhvr>
                                    </p:animEffect>
                                  </p:childTnLst>
                                </p:cTn>
                              </p:par>
                              <p:par>
                                <p:cTn id="23" presetID="9" presetClass="emph" presetSubtype="0" nodeType="withEffect">
                                  <p:stCondLst>
                                    <p:cond delay="0"/>
                                  </p:stCondLst>
                                  <p:childTnLst>
                                    <p:set>
                                      <p:cBhvr rctx="PPT">
                                        <p:cTn id="24" dur="indefinite"/>
                                        <p:tgtEl>
                                          <p:spTgt spid="82"/>
                                        </p:tgtEl>
                                        <p:attrNameLst>
                                          <p:attrName>style.opacity</p:attrName>
                                        </p:attrNameLst>
                                      </p:cBhvr>
                                      <p:to>
                                        <p:strVal val="0.5"/>
                                      </p:to>
                                    </p:set>
                                    <p:animEffect filter="image" prLst="opacity: 0.5">
                                      <p:cBhvr rctx="IE">
                                        <p:cTn id="25" dur="indefinite"/>
                                        <p:tgtEl>
                                          <p:spTgt spid="82"/>
                                        </p:tgtEl>
                                      </p:cBhvr>
                                    </p:animEffect>
                                  </p:childTnLst>
                                </p:cTn>
                              </p:par>
                              <p:par>
                                <p:cTn id="26" presetID="9" presetClass="emph" presetSubtype="0" nodeType="withEffect">
                                  <p:stCondLst>
                                    <p:cond delay="0"/>
                                  </p:stCondLst>
                                  <p:childTnLst>
                                    <p:set>
                                      <p:cBhvr rctx="PPT">
                                        <p:cTn id="27" dur="indefinite"/>
                                        <p:tgtEl>
                                          <p:spTgt spid="84"/>
                                        </p:tgtEl>
                                        <p:attrNameLst>
                                          <p:attrName>style.opacity</p:attrName>
                                        </p:attrNameLst>
                                      </p:cBhvr>
                                      <p:to>
                                        <p:strVal val="0.5"/>
                                      </p:to>
                                    </p:set>
                                    <p:animEffect filter="image" prLst="opacity: 0.5">
                                      <p:cBhvr rctx="IE">
                                        <p:cTn id="28" dur="indefinite"/>
                                        <p:tgtEl>
                                          <p:spTgt spid="84"/>
                                        </p:tgtEl>
                                      </p:cBhvr>
                                    </p:animEffect>
                                  </p:childTnLst>
                                </p:cTn>
                              </p:par>
                              <p:par>
                                <p:cTn id="29" presetID="9" presetClass="emph" presetSubtype="0" nodeType="withEffect">
                                  <p:stCondLst>
                                    <p:cond delay="0"/>
                                  </p:stCondLst>
                                  <p:childTnLst>
                                    <p:set>
                                      <p:cBhvr rctx="PPT">
                                        <p:cTn id="30" dur="indefinite"/>
                                        <p:tgtEl>
                                          <p:spTgt spid="85"/>
                                        </p:tgtEl>
                                        <p:attrNameLst>
                                          <p:attrName>style.opacity</p:attrName>
                                        </p:attrNameLst>
                                      </p:cBhvr>
                                      <p:to>
                                        <p:strVal val="0.5"/>
                                      </p:to>
                                    </p:set>
                                    <p:animEffect filter="image" prLst="opacity: 0.5">
                                      <p:cBhvr rctx="IE">
                                        <p:cTn id="31" dur="indefinite"/>
                                        <p:tgtEl>
                                          <p:spTgt spid="85"/>
                                        </p:tgtEl>
                                      </p:cBhvr>
                                    </p:animEffect>
                                  </p:childTnLst>
                                </p:cTn>
                              </p:par>
                              <p:par>
                                <p:cTn id="32" presetID="9" presetClass="emph" presetSubtype="0" grpId="0" nodeType="withEffect">
                                  <p:stCondLst>
                                    <p:cond delay="0"/>
                                  </p:stCondLst>
                                  <p:childTnLst>
                                    <p:set>
                                      <p:cBhvr rctx="PPT">
                                        <p:cTn id="33" dur="indefinite"/>
                                        <p:tgtEl>
                                          <p:spTgt spid="86"/>
                                        </p:tgtEl>
                                        <p:attrNameLst>
                                          <p:attrName>style.opacity</p:attrName>
                                        </p:attrNameLst>
                                      </p:cBhvr>
                                      <p:to>
                                        <p:strVal val="0.5"/>
                                      </p:to>
                                    </p:set>
                                    <p:animEffect filter="image" prLst="opacity: 0.5">
                                      <p:cBhvr rctx="IE">
                                        <p:cTn id="34" dur="indefinite"/>
                                        <p:tgtEl>
                                          <p:spTgt spid="86"/>
                                        </p:tgtEl>
                                      </p:cBhvr>
                                    </p:animEffect>
                                  </p:childTnLst>
                                </p:cTn>
                              </p:par>
                              <p:par>
                                <p:cTn id="35" presetID="9" presetClass="emph" presetSubtype="0" nodeType="withEffect">
                                  <p:stCondLst>
                                    <p:cond delay="0"/>
                                  </p:stCondLst>
                                  <p:childTnLst>
                                    <p:set>
                                      <p:cBhvr rctx="PPT">
                                        <p:cTn id="36" dur="indefinite"/>
                                        <p:tgtEl>
                                          <p:spTgt spid="87"/>
                                        </p:tgtEl>
                                        <p:attrNameLst>
                                          <p:attrName>style.opacity</p:attrName>
                                        </p:attrNameLst>
                                      </p:cBhvr>
                                      <p:to>
                                        <p:strVal val="0.5"/>
                                      </p:to>
                                    </p:set>
                                    <p:animEffect filter="image" prLst="opacity: 0.5">
                                      <p:cBhvr rctx="IE">
                                        <p:cTn id="37" dur="indefinite"/>
                                        <p:tgtEl>
                                          <p:spTgt spid="87"/>
                                        </p:tgtEl>
                                      </p:cBhvr>
                                    </p:animEffect>
                                  </p:childTnLst>
                                </p:cTn>
                              </p:par>
                              <p:par>
                                <p:cTn id="38" presetID="9" presetClass="emph" presetSubtype="0" grpId="0" nodeType="withEffect">
                                  <p:stCondLst>
                                    <p:cond delay="0"/>
                                  </p:stCondLst>
                                  <p:childTnLst>
                                    <p:set>
                                      <p:cBhvr rctx="PPT">
                                        <p:cTn id="39" dur="indefinite"/>
                                        <p:tgtEl>
                                          <p:spTgt spid="88"/>
                                        </p:tgtEl>
                                        <p:attrNameLst>
                                          <p:attrName>style.opacity</p:attrName>
                                        </p:attrNameLst>
                                      </p:cBhvr>
                                      <p:to>
                                        <p:strVal val="0.5"/>
                                      </p:to>
                                    </p:set>
                                    <p:animEffect filter="image" prLst="opacity: 0.5">
                                      <p:cBhvr rctx="IE">
                                        <p:cTn id="40" dur="indefinite"/>
                                        <p:tgtEl>
                                          <p:spTgt spid="88"/>
                                        </p:tgtEl>
                                      </p:cBhvr>
                                    </p:animEffect>
                                  </p:childTnLst>
                                </p:cTn>
                              </p:par>
                              <p:par>
                                <p:cTn id="41" presetID="9" presetClass="emph" presetSubtype="0" grpId="0" nodeType="withEffect">
                                  <p:stCondLst>
                                    <p:cond delay="0"/>
                                  </p:stCondLst>
                                  <p:childTnLst>
                                    <p:set>
                                      <p:cBhvr rctx="PPT">
                                        <p:cTn id="42" dur="indefinite"/>
                                        <p:tgtEl>
                                          <p:spTgt spid="89"/>
                                        </p:tgtEl>
                                        <p:attrNameLst>
                                          <p:attrName>style.opacity</p:attrName>
                                        </p:attrNameLst>
                                      </p:cBhvr>
                                      <p:to>
                                        <p:strVal val="0.5"/>
                                      </p:to>
                                    </p:set>
                                    <p:animEffect filter="image" prLst="opacity: 0.5">
                                      <p:cBhvr rctx="IE">
                                        <p:cTn id="43" dur="indefinite"/>
                                        <p:tgtEl>
                                          <p:spTgt spid="89"/>
                                        </p:tgtEl>
                                      </p:cBhvr>
                                    </p:animEffect>
                                  </p:childTnLst>
                                </p:cTn>
                              </p:par>
                              <p:par>
                                <p:cTn id="44" presetID="9" presetClass="emph" presetSubtype="0" grpId="0" nodeType="withEffect">
                                  <p:stCondLst>
                                    <p:cond delay="0"/>
                                  </p:stCondLst>
                                  <p:childTnLst>
                                    <p:set>
                                      <p:cBhvr rctx="PPT">
                                        <p:cTn id="45" dur="indefinite"/>
                                        <p:tgtEl>
                                          <p:spTgt spid="90"/>
                                        </p:tgtEl>
                                        <p:attrNameLst>
                                          <p:attrName>style.opacity</p:attrName>
                                        </p:attrNameLst>
                                      </p:cBhvr>
                                      <p:to>
                                        <p:strVal val="0.5"/>
                                      </p:to>
                                    </p:set>
                                    <p:animEffect filter="image" prLst="opacity: 0.5">
                                      <p:cBhvr rctx="IE">
                                        <p:cTn id="46" dur="indefinite"/>
                                        <p:tgtEl>
                                          <p:spTgt spid="90"/>
                                        </p:tgtEl>
                                      </p:cBhvr>
                                    </p:animEffect>
                                  </p:childTnLst>
                                </p:cTn>
                              </p:par>
                              <p:par>
                                <p:cTn id="47" presetID="9" presetClass="emph" presetSubtype="0" nodeType="withEffect">
                                  <p:stCondLst>
                                    <p:cond delay="0"/>
                                  </p:stCondLst>
                                  <p:childTnLst>
                                    <p:set>
                                      <p:cBhvr rctx="PPT">
                                        <p:cTn id="48" dur="indefinite"/>
                                        <p:tgtEl>
                                          <p:spTgt spid="91"/>
                                        </p:tgtEl>
                                        <p:attrNameLst>
                                          <p:attrName>style.opacity</p:attrName>
                                        </p:attrNameLst>
                                      </p:cBhvr>
                                      <p:to>
                                        <p:strVal val="0.5"/>
                                      </p:to>
                                    </p:set>
                                    <p:animEffect filter="image" prLst="opacity: 0.5">
                                      <p:cBhvr rctx="IE">
                                        <p:cTn id="49" dur="indefinite"/>
                                        <p:tgtEl>
                                          <p:spTgt spid="91"/>
                                        </p:tgtEl>
                                      </p:cBhvr>
                                    </p:animEffect>
                                  </p:childTnLst>
                                </p:cTn>
                              </p:par>
                              <p:par>
                                <p:cTn id="50" presetID="9" presetClass="emph" presetSubtype="0" grpId="0" nodeType="withEffect">
                                  <p:stCondLst>
                                    <p:cond delay="0"/>
                                  </p:stCondLst>
                                  <p:childTnLst>
                                    <p:set>
                                      <p:cBhvr rctx="PPT">
                                        <p:cTn id="51" dur="indefinite"/>
                                        <p:tgtEl>
                                          <p:spTgt spid="92"/>
                                        </p:tgtEl>
                                        <p:attrNameLst>
                                          <p:attrName>style.opacity</p:attrName>
                                        </p:attrNameLst>
                                      </p:cBhvr>
                                      <p:to>
                                        <p:strVal val="0.5"/>
                                      </p:to>
                                    </p:set>
                                    <p:animEffect filter="image" prLst="opacity: 0.5">
                                      <p:cBhvr rctx="IE">
                                        <p:cTn id="52" dur="indefinite"/>
                                        <p:tgtEl>
                                          <p:spTgt spid="92"/>
                                        </p:tgtEl>
                                      </p:cBhvr>
                                    </p:animEffect>
                                  </p:childTnLst>
                                </p:cTn>
                              </p:par>
                              <p:par>
                                <p:cTn id="53" presetID="9" presetClass="emph" presetSubtype="0" grpId="0" nodeType="withEffect">
                                  <p:stCondLst>
                                    <p:cond delay="0"/>
                                  </p:stCondLst>
                                  <p:childTnLst>
                                    <p:set>
                                      <p:cBhvr rctx="PPT">
                                        <p:cTn id="54" dur="indefinite"/>
                                        <p:tgtEl>
                                          <p:spTgt spid="93"/>
                                        </p:tgtEl>
                                        <p:attrNameLst>
                                          <p:attrName>style.opacity</p:attrName>
                                        </p:attrNameLst>
                                      </p:cBhvr>
                                      <p:to>
                                        <p:strVal val="0.5"/>
                                      </p:to>
                                    </p:set>
                                    <p:animEffect filter="image" prLst="opacity: 0.5">
                                      <p:cBhvr rctx="IE">
                                        <p:cTn id="55" dur="indefinite"/>
                                        <p:tgtEl>
                                          <p:spTgt spid="93"/>
                                        </p:tgtEl>
                                      </p:cBhvr>
                                    </p:animEffect>
                                  </p:childTnLst>
                                </p:cTn>
                              </p:par>
                              <p:par>
                                <p:cTn id="56" presetID="9" presetClass="emph" presetSubtype="0" grpId="0" nodeType="withEffect">
                                  <p:stCondLst>
                                    <p:cond delay="0"/>
                                  </p:stCondLst>
                                  <p:childTnLst>
                                    <p:set>
                                      <p:cBhvr rctx="PPT">
                                        <p:cTn id="57" dur="indefinite"/>
                                        <p:tgtEl>
                                          <p:spTgt spid="94"/>
                                        </p:tgtEl>
                                        <p:attrNameLst>
                                          <p:attrName>style.opacity</p:attrName>
                                        </p:attrNameLst>
                                      </p:cBhvr>
                                      <p:to>
                                        <p:strVal val="0.5"/>
                                      </p:to>
                                    </p:set>
                                    <p:animEffect filter="image" prLst="opacity: 0.5">
                                      <p:cBhvr rctx="IE">
                                        <p:cTn id="58" dur="indefinite"/>
                                        <p:tgtEl>
                                          <p:spTgt spid="94"/>
                                        </p:tgtEl>
                                      </p:cBhvr>
                                    </p:animEffect>
                                  </p:childTnLst>
                                </p:cTn>
                              </p:par>
                              <p:par>
                                <p:cTn id="59" presetID="9" presetClass="emph" presetSubtype="0" grpId="0" nodeType="withEffect">
                                  <p:stCondLst>
                                    <p:cond delay="0"/>
                                  </p:stCondLst>
                                  <p:childTnLst>
                                    <p:set>
                                      <p:cBhvr rctx="PPT">
                                        <p:cTn id="60" dur="indefinite"/>
                                        <p:tgtEl>
                                          <p:spTgt spid="95"/>
                                        </p:tgtEl>
                                        <p:attrNameLst>
                                          <p:attrName>style.opacity</p:attrName>
                                        </p:attrNameLst>
                                      </p:cBhvr>
                                      <p:to>
                                        <p:strVal val="0.5"/>
                                      </p:to>
                                    </p:set>
                                    <p:animEffect filter="image" prLst="opacity: 0.5">
                                      <p:cBhvr rctx="IE">
                                        <p:cTn id="61" dur="indefinite"/>
                                        <p:tgtEl>
                                          <p:spTgt spid="95"/>
                                        </p:tgtEl>
                                      </p:cBhvr>
                                    </p:animEffect>
                                  </p:childTnLst>
                                </p:cTn>
                              </p:par>
                              <p:par>
                                <p:cTn id="62" presetID="9" presetClass="emph" presetSubtype="0" grpId="0" nodeType="withEffect">
                                  <p:stCondLst>
                                    <p:cond delay="0"/>
                                  </p:stCondLst>
                                  <p:childTnLst>
                                    <p:set>
                                      <p:cBhvr rctx="PPT">
                                        <p:cTn id="63" dur="indefinite"/>
                                        <p:tgtEl>
                                          <p:spTgt spid="96"/>
                                        </p:tgtEl>
                                        <p:attrNameLst>
                                          <p:attrName>style.opacity</p:attrName>
                                        </p:attrNameLst>
                                      </p:cBhvr>
                                      <p:to>
                                        <p:strVal val="0.5"/>
                                      </p:to>
                                    </p:set>
                                    <p:animEffect filter="image" prLst="opacity: 0.5">
                                      <p:cBhvr rctx="IE">
                                        <p:cTn id="64" dur="indefinite"/>
                                        <p:tgtEl>
                                          <p:spTgt spid="96"/>
                                        </p:tgtEl>
                                      </p:cBhvr>
                                    </p:animEffect>
                                  </p:childTnLst>
                                </p:cTn>
                              </p:par>
                              <p:par>
                                <p:cTn id="65" presetID="9" presetClass="emph" presetSubtype="0" grpId="0" nodeType="withEffect">
                                  <p:stCondLst>
                                    <p:cond delay="0"/>
                                  </p:stCondLst>
                                  <p:childTnLst>
                                    <p:set>
                                      <p:cBhvr rctx="PPT">
                                        <p:cTn id="66" dur="indefinite"/>
                                        <p:tgtEl>
                                          <p:spTgt spid="97"/>
                                        </p:tgtEl>
                                        <p:attrNameLst>
                                          <p:attrName>style.opacity</p:attrName>
                                        </p:attrNameLst>
                                      </p:cBhvr>
                                      <p:to>
                                        <p:strVal val="0.5"/>
                                      </p:to>
                                    </p:set>
                                    <p:animEffect filter="image" prLst="opacity: 0.5">
                                      <p:cBhvr rctx="IE">
                                        <p:cTn id="67" dur="indefinite"/>
                                        <p:tgtEl>
                                          <p:spTgt spid="97"/>
                                        </p:tgtEl>
                                      </p:cBhvr>
                                    </p:animEffect>
                                  </p:childTnLst>
                                </p:cTn>
                              </p:par>
                              <p:par>
                                <p:cTn id="68" presetID="9" presetClass="emph" presetSubtype="0" grpId="0" nodeType="withEffect">
                                  <p:stCondLst>
                                    <p:cond delay="0"/>
                                  </p:stCondLst>
                                  <p:childTnLst>
                                    <p:set>
                                      <p:cBhvr rctx="PPT">
                                        <p:cTn id="69" dur="indefinite"/>
                                        <p:tgtEl>
                                          <p:spTgt spid="98"/>
                                        </p:tgtEl>
                                        <p:attrNameLst>
                                          <p:attrName>style.opacity</p:attrName>
                                        </p:attrNameLst>
                                      </p:cBhvr>
                                      <p:to>
                                        <p:strVal val="0.5"/>
                                      </p:to>
                                    </p:set>
                                    <p:animEffect filter="image" prLst="opacity: 0.5">
                                      <p:cBhvr rctx="IE">
                                        <p:cTn id="70" dur="indefinite"/>
                                        <p:tgtEl>
                                          <p:spTgt spid="98"/>
                                        </p:tgtEl>
                                      </p:cBhvr>
                                    </p:animEffect>
                                  </p:childTnLst>
                                </p:cTn>
                              </p:par>
                              <p:par>
                                <p:cTn id="71" presetID="9" presetClass="emph" presetSubtype="0" grpId="0" nodeType="withEffect">
                                  <p:stCondLst>
                                    <p:cond delay="0"/>
                                  </p:stCondLst>
                                  <p:childTnLst>
                                    <p:set>
                                      <p:cBhvr rctx="PPT">
                                        <p:cTn id="72" dur="indefinite"/>
                                        <p:tgtEl>
                                          <p:spTgt spid="99"/>
                                        </p:tgtEl>
                                        <p:attrNameLst>
                                          <p:attrName>style.opacity</p:attrName>
                                        </p:attrNameLst>
                                      </p:cBhvr>
                                      <p:to>
                                        <p:strVal val="0.5"/>
                                      </p:to>
                                    </p:set>
                                    <p:animEffect filter="image" prLst="opacity: 0.5">
                                      <p:cBhvr rctx="IE">
                                        <p:cTn id="73" dur="indefinite"/>
                                        <p:tgtEl>
                                          <p:spTgt spid="99"/>
                                        </p:tgtEl>
                                      </p:cBhvr>
                                    </p:animEffect>
                                  </p:childTnLst>
                                </p:cTn>
                              </p:par>
                              <p:par>
                                <p:cTn id="74" presetID="9" presetClass="emph" presetSubtype="0" grpId="0" nodeType="withEffect">
                                  <p:stCondLst>
                                    <p:cond delay="0"/>
                                  </p:stCondLst>
                                  <p:childTnLst>
                                    <p:set>
                                      <p:cBhvr rctx="PPT">
                                        <p:cTn id="75" dur="indefinite"/>
                                        <p:tgtEl>
                                          <p:spTgt spid="100"/>
                                        </p:tgtEl>
                                        <p:attrNameLst>
                                          <p:attrName>style.opacity</p:attrName>
                                        </p:attrNameLst>
                                      </p:cBhvr>
                                      <p:to>
                                        <p:strVal val="0.5"/>
                                      </p:to>
                                    </p:set>
                                    <p:animEffect filter="image" prLst="opacity: 0.5">
                                      <p:cBhvr rctx="IE">
                                        <p:cTn id="76" dur="indefinite"/>
                                        <p:tgtEl>
                                          <p:spTgt spid="100"/>
                                        </p:tgtEl>
                                      </p:cBhvr>
                                    </p:animEffect>
                                  </p:childTnLst>
                                </p:cTn>
                              </p:par>
                              <p:par>
                                <p:cTn id="77" presetID="9" presetClass="emph" presetSubtype="0" nodeType="withEffect">
                                  <p:stCondLst>
                                    <p:cond delay="0"/>
                                  </p:stCondLst>
                                  <p:childTnLst>
                                    <p:set>
                                      <p:cBhvr rctx="PPT">
                                        <p:cTn id="78" dur="indefinite"/>
                                        <p:tgtEl>
                                          <p:spTgt spid="101"/>
                                        </p:tgtEl>
                                        <p:attrNameLst>
                                          <p:attrName>style.opacity</p:attrName>
                                        </p:attrNameLst>
                                      </p:cBhvr>
                                      <p:to>
                                        <p:strVal val="0.5"/>
                                      </p:to>
                                    </p:set>
                                    <p:animEffect filter="image" prLst="opacity: 0.5">
                                      <p:cBhvr rctx="IE">
                                        <p:cTn id="79" dur="indefinite"/>
                                        <p:tgtEl>
                                          <p:spTgt spid="101"/>
                                        </p:tgtEl>
                                      </p:cBhvr>
                                    </p:animEffect>
                                  </p:childTnLst>
                                </p:cTn>
                              </p:par>
                              <p:par>
                                <p:cTn id="80" presetID="9" presetClass="emph" presetSubtype="0" nodeType="withEffect">
                                  <p:stCondLst>
                                    <p:cond delay="0"/>
                                  </p:stCondLst>
                                  <p:childTnLst>
                                    <p:set>
                                      <p:cBhvr rctx="PPT">
                                        <p:cTn id="81" dur="indefinite"/>
                                        <p:tgtEl>
                                          <p:spTgt spid="102"/>
                                        </p:tgtEl>
                                        <p:attrNameLst>
                                          <p:attrName>style.opacity</p:attrName>
                                        </p:attrNameLst>
                                      </p:cBhvr>
                                      <p:to>
                                        <p:strVal val="0.5"/>
                                      </p:to>
                                    </p:set>
                                    <p:animEffect filter="image" prLst="opacity: 0.5">
                                      <p:cBhvr rctx="IE">
                                        <p:cTn id="82" dur="indefinite"/>
                                        <p:tgtEl>
                                          <p:spTgt spid="102"/>
                                        </p:tgtEl>
                                      </p:cBhvr>
                                    </p:animEffect>
                                  </p:childTnLst>
                                </p:cTn>
                              </p:par>
                              <p:par>
                                <p:cTn id="83" presetID="9" presetClass="emph" presetSubtype="0" grpId="0" nodeType="withEffect">
                                  <p:stCondLst>
                                    <p:cond delay="0"/>
                                  </p:stCondLst>
                                  <p:childTnLst>
                                    <p:set>
                                      <p:cBhvr rctx="PPT">
                                        <p:cTn id="84" dur="indefinite"/>
                                        <p:tgtEl>
                                          <p:spTgt spid="104"/>
                                        </p:tgtEl>
                                        <p:attrNameLst>
                                          <p:attrName>style.opacity</p:attrName>
                                        </p:attrNameLst>
                                      </p:cBhvr>
                                      <p:to>
                                        <p:strVal val="0.5"/>
                                      </p:to>
                                    </p:set>
                                    <p:animEffect filter="image" prLst="opacity: 0.5">
                                      <p:cBhvr rctx="IE">
                                        <p:cTn id="85" dur="indefinite"/>
                                        <p:tgtEl>
                                          <p:spTgt spid="104"/>
                                        </p:tgtEl>
                                      </p:cBhvr>
                                    </p:animEffect>
                                  </p:childTnLst>
                                </p:cTn>
                              </p:par>
                              <p:par>
                                <p:cTn id="86" presetID="9" presetClass="emph" presetSubtype="0" grpId="0" nodeType="withEffect">
                                  <p:stCondLst>
                                    <p:cond delay="0"/>
                                  </p:stCondLst>
                                  <p:childTnLst>
                                    <p:set>
                                      <p:cBhvr rctx="PPT">
                                        <p:cTn id="87" dur="indefinite"/>
                                        <p:tgtEl>
                                          <p:spTgt spid="105"/>
                                        </p:tgtEl>
                                        <p:attrNameLst>
                                          <p:attrName>style.opacity</p:attrName>
                                        </p:attrNameLst>
                                      </p:cBhvr>
                                      <p:to>
                                        <p:strVal val="0.5"/>
                                      </p:to>
                                    </p:set>
                                    <p:animEffect filter="image" prLst="opacity: 0.5">
                                      <p:cBhvr rctx="IE">
                                        <p:cTn id="88" dur="indefinite"/>
                                        <p:tgtEl>
                                          <p:spTgt spid="105"/>
                                        </p:tgtEl>
                                      </p:cBhvr>
                                    </p:animEffect>
                                  </p:childTnLst>
                                </p:cTn>
                              </p:par>
                              <p:par>
                                <p:cTn id="89" presetID="9" presetClass="emph" presetSubtype="0" grpId="0" nodeType="withEffect">
                                  <p:stCondLst>
                                    <p:cond delay="0"/>
                                  </p:stCondLst>
                                  <p:childTnLst>
                                    <p:set>
                                      <p:cBhvr rctx="PPT">
                                        <p:cTn id="90" dur="indefinite"/>
                                        <p:tgtEl>
                                          <p:spTgt spid="106"/>
                                        </p:tgtEl>
                                        <p:attrNameLst>
                                          <p:attrName>style.opacity</p:attrName>
                                        </p:attrNameLst>
                                      </p:cBhvr>
                                      <p:to>
                                        <p:strVal val="0.5"/>
                                      </p:to>
                                    </p:set>
                                    <p:animEffect filter="image" prLst="opacity: 0.5">
                                      <p:cBhvr rctx="IE">
                                        <p:cTn id="91" dur="indefinite"/>
                                        <p:tgtEl>
                                          <p:spTgt spid="106"/>
                                        </p:tgtEl>
                                      </p:cBhvr>
                                    </p:animEffect>
                                  </p:childTnLst>
                                </p:cTn>
                              </p:par>
                              <p:par>
                                <p:cTn id="92" presetID="9" presetClass="emph" presetSubtype="0" nodeType="withEffect">
                                  <p:stCondLst>
                                    <p:cond delay="0"/>
                                  </p:stCondLst>
                                  <p:childTnLst>
                                    <p:set>
                                      <p:cBhvr rctx="PPT">
                                        <p:cTn id="93" dur="indefinite"/>
                                        <p:tgtEl>
                                          <p:spTgt spid="110"/>
                                        </p:tgtEl>
                                        <p:attrNameLst>
                                          <p:attrName>style.opacity</p:attrName>
                                        </p:attrNameLst>
                                      </p:cBhvr>
                                      <p:to>
                                        <p:strVal val="0.5"/>
                                      </p:to>
                                    </p:set>
                                    <p:animEffect filter="image" prLst="opacity: 0.5">
                                      <p:cBhvr rctx="IE">
                                        <p:cTn id="94" dur="indefinite"/>
                                        <p:tgtEl>
                                          <p:spTgt spid="110"/>
                                        </p:tgtEl>
                                      </p:cBhvr>
                                    </p:animEffect>
                                  </p:childTnLst>
                                </p:cTn>
                              </p:par>
                              <p:par>
                                <p:cTn id="95" presetID="9" presetClass="emph" presetSubtype="0" nodeType="withEffect">
                                  <p:stCondLst>
                                    <p:cond delay="0"/>
                                  </p:stCondLst>
                                  <p:childTnLst>
                                    <p:set>
                                      <p:cBhvr rctx="PPT">
                                        <p:cTn id="96" dur="indefinite"/>
                                        <p:tgtEl>
                                          <p:spTgt spid="113"/>
                                        </p:tgtEl>
                                        <p:attrNameLst>
                                          <p:attrName>style.opacity</p:attrName>
                                        </p:attrNameLst>
                                      </p:cBhvr>
                                      <p:to>
                                        <p:strVal val="0.5"/>
                                      </p:to>
                                    </p:set>
                                    <p:animEffect filter="image" prLst="opacity: 0.5">
                                      <p:cBhvr rctx="IE">
                                        <p:cTn id="97" dur="indefinite"/>
                                        <p:tgtEl>
                                          <p:spTgt spid="113"/>
                                        </p:tgtEl>
                                      </p:cBhvr>
                                    </p:animEffect>
                                  </p:childTnLst>
                                </p:cTn>
                              </p:par>
                              <p:par>
                                <p:cTn id="98" presetID="9" presetClass="emph" presetSubtype="0" nodeType="withEffect">
                                  <p:stCondLst>
                                    <p:cond delay="0"/>
                                  </p:stCondLst>
                                  <p:childTnLst>
                                    <p:set>
                                      <p:cBhvr rctx="PPT">
                                        <p:cTn id="99" dur="indefinite"/>
                                        <p:tgtEl>
                                          <p:spTgt spid="116"/>
                                        </p:tgtEl>
                                        <p:attrNameLst>
                                          <p:attrName>style.opacity</p:attrName>
                                        </p:attrNameLst>
                                      </p:cBhvr>
                                      <p:to>
                                        <p:strVal val="0.5"/>
                                      </p:to>
                                    </p:set>
                                    <p:animEffect filter="image" prLst="opacity: 0.5">
                                      <p:cBhvr rctx="IE">
                                        <p:cTn id="100" dur="indefinite"/>
                                        <p:tgtEl>
                                          <p:spTgt spid="116"/>
                                        </p:tgtEl>
                                      </p:cBhvr>
                                    </p:animEffect>
                                  </p:childTnLst>
                                </p:cTn>
                              </p:par>
                              <p:par>
                                <p:cTn id="101" presetID="9" presetClass="emph" presetSubtype="0" nodeType="withEffect">
                                  <p:stCondLst>
                                    <p:cond delay="0"/>
                                  </p:stCondLst>
                                  <p:childTnLst>
                                    <p:set>
                                      <p:cBhvr rctx="PPT">
                                        <p:cTn id="102" dur="indefinite"/>
                                        <p:tgtEl>
                                          <p:spTgt spid="121"/>
                                        </p:tgtEl>
                                        <p:attrNameLst>
                                          <p:attrName>style.opacity</p:attrName>
                                        </p:attrNameLst>
                                      </p:cBhvr>
                                      <p:to>
                                        <p:strVal val="0.5"/>
                                      </p:to>
                                    </p:set>
                                    <p:animEffect filter="image" prLst="opacity: 0.5">
                                      <p:cBhvr rctx="IE">
                                        <p:cTn id="103" dur="indefinite"/>
                                        <p:tgtEl>
                                          <p:spTgt spid="121"/>
                                        </p:tgtEl>
                                      </p:cBhvr>
                                    </p:animEffect>
                                  </p:childTnLst>
                                </p:cTn>
                              </p:par>
                              <p:par>
                                <p:cTn id="104" presetID="9" presetClass="emph" presetSubtype="0" nodeType="withEffect">
                                  <p:stCondLst>
                                    <p:cond delay="0"/>
                                  </p:stCondLst>
                                  <p:childTnLst>
                                    <p:set>
                                      <p:cBhvr rctx="PPT">
                                        <p:cTn id="105" dur="indefinite"/>
                                        <p:tgtEl>
                                          <p:spTgt spid="124"/>
                                        </p:tgtEl>
                                        <p:attrNameLst>
                                          <p:attrName>style.opacity</p:attrName>
                                        </p:attrNameLst>
                                      </p:cBhvr>
                                      <p:to>
                                        <p:strVal val="0.5"/>
                                      </p:to>
                                    </p:set>
                                    <p:animEffect filter="image" prLst="opacity: 0.5">
                                      <p:cBhvr rctx="IE">
                                        <p:cTn id="106" dur="indefinite"/>
                                        <p:tgtEl>
                                          <p:spTgt spid="124"/>
                                        </p:tgtEl>
                                      </p:cBhvr>
                                    </p:animEffect>
                                  </p:childTnLst>
                                </p:cTn>
                              </p:par>
                              <p:par>
                                <p:cTn id="107" presetID="9" presetClass="emph" presetSubtype="0" nodeType="withEffect">
                                  <p:stCondLst>
                                    <p:cond delay="0"/>
                                  </p:stCondLst>
                                  <p:childTnLst>
                                    <p:set>
                                      <p:cBhvr rctx="PPT">
                                        <p:cTn id="108" dur="indefinite"/>
                                        <p:tgtEl>
                                          <p:spTgt spid="128"/>
                                        </p:tgtEl>
                                        <p:attrNameLst>
                                          <p:attrName>style.opacity</p:attrName>
                                        </p:attrNameLst>
                                      </p:cBhvr>
                                      <p:to>
                                        <p:strVal val="0.5"/>
                                      </p:to>
                                    </p:set>
                                    <p:animEffect filter="image" prLst="opacity: 0.5">
                                      <p:cBhvr rctx="IE">
                                        <p:cTn id="109" dur="indefinite"/>
                                        <p:tgtEl>
                                          <p:spTgt spid="128"/>
                                        </p:tgtEl>
                                      </p:cBhvr>
                                    </p:animEffect>
                                  </p:childTnLst>
                                </p:cTn>
                              </p:par>
                              <p:par>
                                <p:cTn id="110" presetID="9" presetClass="emph" presetSubtype="0" nodeType="withEffect">
                                  <p:stCondLst>
                                    <p:cond delay="0"/>
                                  </p:stCondLst>
                                  <p:childTnLst>
                                    <p:set>
                                      <p:cBhvr rctx="PPT">
                                        <p:cTn id="111" dur="indefinite"/>
                                        <p:tgtEl>
                                          <p:spTgt spid="133"/>
                                        </p:tgtEl>
                                        <p:attrNameLst>
                                          <p:attrName>style.opacity</p:attrName>
                                        </p:attrNameLst>
                                      </p:cBhvr>
                                      <p:to>
                                        <p:strVal val="0.5"/>
                                      </p:to>
                                    </p:set>
                                    <p:animEffect filter="image" prLst="opacity: 0.5">
                                      <p:cBhvr rctx="IE">
                                        <p:cTn id="112" dur="indefinite"/>
                                        <p:tgtEl>
                                          <p:spTgt spid="133"/>
                                        </p:tgtEl>
                                      </p:cBhvr>
                                    </p:animEffect>
                                  </p:childTnLst>
                                </p:cTn>
                              </p:par>
                              <p:par>
                                <p:cTn id="113" presetID="9" presetClass="emph" presetSubtype="0" nodeType="withEffect">
                                  <p:stCondLst>
                                    <p:cond delay="0"/>
                                  </p:stCondLst>
                                  <p:childTnLst>
                                    <p:set>
                                      <p:cBhvr rctx="PPT">
                                        <p:cTn id="114" dur="indefinite"/>
                                        <p:tgtEl>
                                          <p:spTgt spid="136"/>
                                        </p:tgtEl>
                                        <p:attrNameLst>
                                          <p:attrName>style.opacity</p:attrName>
                                        </p:attrNameLst>
                                      </p:cBhvr>
                                      <p:to>
                                        <p:strVal val="0.5"/>
                                      </p:to>
                                    </p:set>
                                    <p:animEffect filter="image" prLst="opacity: 0.5">
                                      <p:cBhvr rctx="IE">
                                        <p:cTn id="115" dur="indefinite"/>
                                        <p:tgtEl>
                                          <p:spTgt spid="136"/>
                                        </p:tgtEl>
                                      </p:cBhvr>
                                    </p:animEffect>
                                  </p:childTnLst>
                                </p:cTn>
                              </p:par>
                              <p:par>
                                <p:cTn id="116" presetID="9" presetClass="emph" presetSubtype="0" grpId="0" nodeType="withEffect">
                                  <p:stCondLst>
                                    <p:cond delay="0"/>
                                  </p:stCondLst>
                                  <p:childTnLst>
                                    <p:set>
                                      <p:cBhvr rctx="PPT">
                                        <p:cTn id="117" dur="indefinite"/>
                                        <p:tgtEl>
                                          <p:spTgt spid="140"/>
                                        </p:tgtEl>
                                        <p:attrNameLst>
                                          <p:attrName>style.opacity</p:attrName>
                                        </p:attrNameLst>
                                      </p:cBhvr>
                                      <p:to>
                                        <p:strVal val="0.5"/>
                                      </p:to>
                                    </p:set>
                                    <p:animEffect filter="image" prLst="opacity: 0.5">
                                      <p:cBhvr rctx="IE">
                                        <p:cTn id="118" dur="indefinite"/>
                                        <p:tgtEl>
                                          <p:spTgt spid="140"/>
                                        </p:tgtEl>
                                      </p:cBhvr>
                                    </p:animEffect>
                                  </p:childTnLst>
                                </p:cTn>
                              </p:par>
                              <p:par>
                                <p:cTn id="119" presetID="9" presetClass="emph" presetSubtype="0" nodeType="withEffect">
                                  <p:stCondLst>
                                    <p:cond delay="0"/>
                                  </p:stCondLst>
                                  <p:childTnLst>
                                    <p:set>
                                      <p:cBhvr rctx="PPT">
                                        <p:cTn id="120" dur="indefinite"/>
                                        <p:tgtEl>
                                          <p:spTgt spid="142"/>
                                        </p:tgtEl>
                                        <p:attrNameLst>
                                          <p:attrName>style.opacity</p:attrName>
                                        </p:attrNameLst>
                                      </p:cBhvr>
                                      <p:to>
                                        <p:strVal val="0.5"/>
                                      </p:to>
                                    </p:set>
                                    <p:animEffect filter="image" prLst="opacity: 0.5">
                                      <p:cBhvr rctx="IE">
                                        <p:cTn id="121" dur="indefinite"/>
                                        <p:tgtEl>
                                          <p:spTgt spid="142"/>
                                        </p:tgtEl>
                                      </p:cBhvr>
                                    </p:animEffect>
                                  </p:childTnLst>
                                </p:cTn>
                              </p:par>
                              <p:par>
                                <p:cTn id="122" presetID="9" presetClass="emph" presetSubtype="0" nodeType="withEffect">
                                  <p:stCondLst>
                                    <p:cond delay="0"/>
                                  </p:stCondLst>
                                  <p:childTnLst>
                                    <p:set>
                                      <p:cBhvr rctx="PPT">
                                        <p:cTn id="123" dur="indefinite"/>
                                        <p:tgtEl>
                                          <p:spTgt spid="145"/>
                                        </p:tgtEl>
                                        <p:attrNameLst>
                                          <p:attrName>style.opacity</p:attrName>
                                        </p:attrNameLst>
                                      </p:cBhvr>
                                      <p:to>
                                        <p:strVal val="0.5"/>
                                      </p:to>
                                    </p:set>
                                    <p:animEffect filter="image" prLst="opacity: 0.5">
                                      <p:cBhvr rctx="IE">
                                        <p:cTn id="124" dur="indefinite"/>
                                        <p:tgtEl>
                                          <p:spTgt spid="145"/>
                                        </p:tgtEl>
                                      </p:cBhvr>
                                    </p:animEffect>
                                  </p:childTnLst>
                                </p:cTn>
                              </p:par>
                              <p:par>
                                <p:cTn id="125" presetID="9" presetClass="emph" presetSubtype="0" nodeType="withEffect">
                                  <p:stCondLst>
                                    <p:cond delay="0"/>
                                  </p:stCondLst>
                                  <p:childTnLst>
                                    <p:set>
                                      <p:cBhvr rctx="PPT">
                                        <p:cTn id="126" dur="indefinite"/>
                                        <p:tgtEl>
                                          <p:spTgt spid="148"/>
                                        </p:tgtEl>
                                        <p:attrNameLst>
                                          <p:attrName>style.opacity</p:attrName>
                                        </p:attrNameLst>
                                      </p:cBhvr>
                                      <p:to>
                                        <p:strVal val="0.5"/>
                                      </p:to>
                                    </p:set>
                                    <p:animEffect filter="image" prLst="opacity: 0.5">
                                      <p:cBhvr rctx="IE">
                                        <p:cTn id="127" dur="indefinite"/>
                                        <p:tgtEl>
                                          <p:spTgt spid="148"/>
                                        </p:tgtEl>
                                      </p:cBhvr>
                                    </p:animEffect>
                                  </p:childTnLst>
                                </p:cTn>
                              </p:par>
                              <p:par>
                                <p:cTn id="128" presetID="9" presetClass="emph" presetSubtype="0" nodeType="withEffect">
                                  <p:stCondLst>
                                    <p:cond delay="0"/>
                                  </p:stCondLst>
                                  <p:childTnLst>
                                    <p:set>
                                      <p:cBhvr rctx="PPT">
                                        <p:cTn id="129" dur="indefinite"/>
                                        <p:tgtEl>
                                          <p:spTgt spid="151"/>
                                        </p:tgtEl>
                                        <p:attrNameLst>
                                          <p:attrName>style.opacity</p:attrName>
                                        </p:attrNameLst>
                                      </p:cBhvr>
                                      <p:to>
                                        <p:strVal val="0.5"/>
                                      </p:to>
                                    </p:set>
                                    <p:animEffect filter="image" prLst="opacity: 0.5">
                                      <p:cBhvr rctx="IE">
                                        <p:cTn id="130" dur="indefinite"/>
                                        <p:tgtEl>
                                          <p:spTgt spid="151"/>
                                        </p:tgtEl>
                                      </p:cBhvr>
                                    </p:animEffect>
                                  </p:childTnLst>
                                </p:cTn>
                              </p:par>
                              <p:par>
                                <p:cTn id="131" presetID="9" presetClass="emph" presetSubtype="0" grpId="0" nodeType="withEffect">
                                  <p:stCondLst>
                                    <p:cond delay="0"/>
                                  </p:stCondLst>
                                  <p:childTnLst>
                                    <p:set>
                                      <p:cBhvr rctx="PPT">
                                        <p:cTn id="132" dur="indefinite"/>
                                        <p:tgtEl>
                                          <p:spTgt spid="157"/>
                                        </p:tgtEl>
                                        <p:attrNameLst>
                                          <p:attrName>style.opacity</p:attrName>
                                        </p:attrNameLst>
                                      </p:cBhvr>
                                      <p:to>
                                        <p:strVal val="0.5"/>
                                      </p:to>
                                    </p:set>
                                    <p:animEffect filter="image" prLst="opacity: 0.5">
                                      <p:cBhvr rctx="IE">
                                        <p:cTn id="133" dur="indefinite"/>
                                        <p:tgtEl>
                                          <p:spTgt spid="157"/>
                                        </p:tgtEl>
                                      </p:cBhvr>
                                    </p:animEffect>
                                  </p:childTnLst>
                                </p:cTn>
                              </p:par>
                              <p:par>
                                <p:cTn id="134" presetID="9" presetClass="emph" presetSubtype="0" grpId="0" nodeType="withEffect">
                                  <p:stCondLst>
                                    <p:cond delay="0"/>
                                  </p:stCondLst>
                                  <p:childTnLst>
                                    <p:set>
                                      <p:cBhvr rctx="PPT">
                                        <p:cTn id="135" dur="indefinite"/>
                                        <p:tgtEl>
                                          <p:spTgt spid="158"/>
                                        </p:tgtEl>
                                        <p:attrNameLst>
                                          <p:attrName>style.opacity</p:attrName>
                                        </p:attrNameLst>
                                      </p:cBhvr>
                                      <p:to>
                                        <p:strVal val="0.5"/>
                                      </p:to>
                                    </p:set>
                                    <p:animEffect filter="image" prLst="opacity: 0.5">
                                      <p:cBhvr rctx="IE">
                                        <p:cTn id="136" dur="indefinite"/>
                                        <p:tgtEl>
                                          <p:spTgt spid="158"/>
                                        </p:tgtEl>
                                      </p:cBhvr>
                                    </p:animEffect>
                                  </p:childTnLst>
                                </p:cTn>
                              </p:par>
                              <p:par>
                                <p:cTn id="137" presetID="9" presetClass="emph" presetSubtype="0" nodeType="withEffect">
                                  <p:stCondLst>
                                    <p:cond delay="0"/>
                                  </p:stCondLst>
                                  <p:childTnLst>
                                    <p:set>
                                      <p:cBhvr rctx="PPT">
                                        <p:cTn id="138" dur="indefinite"/>
                                        <p:tgtEl>
                                          <p:spTgt spid="159"/>
                                        </p:tgtEl>
                                        <p:attrNameLst>
                                          <p:attrName>style.opacity</p:attrName>
                                        </p:attrNameLst>
                                      </p:cBhvr>
                                      <p:to>
                                        <p:strVal val="0.5"/>
                                      </p:to>
                                    </p:set>
                                    <p:animEffect filter="image" prLst="opacity: 0.5">
                                      <p:cBhvr rctx="IE">
                                        <p:cTn id="139" dur="indefinite"/>
                                        <p:tgtEl>
                                          <p:spTgt spid="159"/>
                                        </p:tgtEl>
                                      </p:cBhvr>
                                    </p:animEffect>
                                  </p:childTnLst>
                                </p:cTn>
                              </p:par>
                              <p:par>
                                <p:cTn id="140" presetID="9" presetClass="emph" presetSubtype="0" nodeType="withEffect">
                                  <p:stCondLst>
                                    <p:cond delay="0"/>
                                  </p:stCondLst>
                                  <p:childTnLst>
                                    <p:set>
                                      <p:cBhvr rctx="PPT">
                                        <p:cTn id="141" dur="indefinite"/>
                                        <p:tgtEl>
                                          <p:spTgt spid="162"/>
                                        </p:tgtEl>
                                        <p:attrNameLst>
                                          <p:attrName>style.opacity</p:attrName>
                                        </p:attrNameLst>
                                      </p:cBhvr>
                                      <p:to>
                                        <p:strVal val="0.5"/>
                                      </p:to>
                                    </p:set>
                                    <p:animEffect filter="image" prLst="opacity: 0.5">
                                      <p:cBhvr rctx="IE">
                                        <p:cTn id="142" dur="indefinite"/>
                                        <p:tgtEl>
                                          <p:spTgt spid="162"/>
                                        </p:tgtEl>
                                      </p:cBhvr>
                                    </p:animEffect>
                                  </p:childTnLst>
                                </p:cTn>
                              </p:par>
                              <p:par>
                                <p:cTn id="143" presetID="9" presetClass="emph" presetSubtype="0" nodeType="withEffect">
                                  <p:stCondLst>
                                    <p:cond delay="0"/>
                                  </p:stCondLst>
                                  <p:childTnLst>
                                    <p:set>
                                      <p:cBhvr rctx="PPT">
                                        <p:cTn id="144" dur="indefinite"/>
                                        <p:tgtEl>
                                          <p:spTgt spid="165"/>
                                        </p:tgtEl>
                                        <p:attrNameLst>
                                          <p:attrName>style.opacity</p:attrName>
                                        </p:attrNameLst>
                                      </p:cBhvr>
                                      <p:to>
                                        <p:strVal val="0.5"/>
                                      </p:to>
                                    </p:set>
                                    <p:animEffect filter="image" prLst="opacity: 0.5">
                                      <p:cBhvr rctx="IE">
                                        <p:cTn id="145" dur="indefinite"/>
                                        <p:tgtEl>
                                          <p:spTgt spid="165"/>
                                        </p:tgtEl>
                                      </p:cBhvr>
                                    </p:animEffect>
                                  </p:childTnLst>
                                </p:cTn>
                              </p:par>
                              <p:par>
                                <p:cTn id="146" presetID="9" presetClass="emph" presetSubtype="0" grpId="0" nodeType="withEffect">
                                  <p:stCondLst>
                                    <p:cond delay="0"/>
                                  </p:stCondLst>
                                  <p:childTnLst>
                                    <p:set>
                                      <p:cBhvr rctx="PPT">
                                        <p:cTn id="147" dur="indefinite"/>
                                        <p:tgtEl>
                                          <p:spTgt spid="168"/>
                                        </p:tgtEl>
                                        <p:attrNameLst>
                                          <p:attrName>style.opacity</p:attrName>
                                        </p:attrNameLst>
                                      </p:cBhvr>
                                      <p:to>
                                        <p:strVal val="0.5"/>
                                      </p:to>
                                    </p:set>
                                    <p:animEffect filter="image" prLst="opacity: 0.5">
                                      <p:cBhvr rctx="IE">
                                        <p:cTn id="148" dur="indefinite"/>
                                        <p:tgtEl>
                                          <p:spTgt spid="168"/>
                                        </p:tgtEl>
                                      </p:cBhvr>
                                    </p:animEffect>
                                  </p:childTnLst>
                                </p:cTn>
                              </p:par>
                              <p:par>
                                <p:cTn id="149" presetID="9" presetClass="emph" presetSubtype="0" nodeType="withEffect">
                                  <p:stCondLst>
                                    <p:cond delay="0"/>
                                  </p:stCondLst>
                                  <p:childTnLst>
                                    <p:set>
                                      <p:cBhvr rctx="PPT">
                                        <p:cTn id="150" dur="indefinite"/>
                                        <p:tgtEl>
                                          <p:spTgt spid="169"/>
                                        </p:tgtEl>
                                        <p:attrNameLst>
                                          <p:attrName>style.opacity</p:attrName>
                                        </p:attrNameLst>
                                      </p:cBhvr>
                                      <p:to>
                                        <p:strVal val="0.5"/>
                                      </p:to>
                                    </p:set>
                                    <p:animEffect filter="image" prLst="opacity: 0.5">
                                      <p:cBhvr rctx="IE">
                                        <p:cTn id="151" dur="indefinite"/>
                                        <p:tgtEl>
                                          <p:spTgt spid="169"/>
                                        </p:tgtEl>
                                      </p:cBhvr>
                                    </p:animEffect>
                                  </p:childTnLst>
                                </p:cTn>
                              </p:par>
                              <p:par>
                                <p:cTn id="152" presetID="9" presetClass="emph" presetSubtype="0" nodeType="withEffect">
                                  <p:stCondLst>
                                    <p:cond delay="0"/>
                                  </p:stCondLst>
                                  <p:childTnLst>
                                    <p:set>
                                      <p:cBhvr rctx="PPT">
                                        <p:cTn id="153" dur="indefinite"/>
                                        <p:tgtEl>
                                          <p:spTgt spid="172"/>
                                        </p:tgtEl>
                                        <p:attrNameLst>
                                          <p:attrName>style.opacity</p:attrName>
                                        </p:attrNameLst>
                                      </p:cBhvr>
                                      <p:to>
                                        <p:strVal val="0.5"/>
                                      </p:to>
                                    </p:set>
                                    <p:animEffect filter="image" prLst="opacity: 0.5">
                                      <p:cBhvr rctx="IE">
                                        <p:cTn id="154" dur="indefinite"/>
                                        <p:tgtEl>
                                          <p:spTgt spid="172"/>
                                        </p:tgtEl>
                                      </p:cBhvr>
                                    </p:animEffect>
                                  </p:childTnLst>
                                </p:cTn>
                              </p:par>
                              <p:par>
                                <p:cTn id="155" presetID="9" presetClass="emph" presetSubtype="0" nodeType="withEffect">
                                  <p:stCondLst>
                                    <p:cond delay="0"/>
                                  </p:stCondLst>
                                  <p:childTnLst>
                                    <p:set>
                                      <p:cBhvr rctx="PPT">
                                        <p:cTn id="156" dur="indefinite"/>
                                        <p:tgtEl>
                                          <p:spTgt spid="176"/>
                                        </p:tgtEl>
                                        <p:attrNameLst>
                                          <p:attrName>style.opacity</p:attrName>
                                        </p:attrNameLst>
                                      </p:cBhvr>
                                      <p:to>
                                        <p:strVal val="0.5"/>
                                      </p:to>
                                    </p:set>
                                    <p:animEffect filter="image" prLst="opacity: 0.5">
                                      <p:cBhvr rctx="IE">
                                        <p:cTn id="157" dur="indefinite"/>
                                        <p:tgtEl>
                                          <p:spTgt spid="176"/>
                                        </p:tgtEl>
                                      </p:cBhvr>
                                    </p:animEffect>
                                  </p:childTnLst>
                                </p:cTn>
                              </p:par>
                              <p:par>
                                <p:cTn id="158" presetID="9" presetClass="emph" presetSubtype="0" grpId="0" nodeType="withEffect">
                                  <p:stCondLst>
                                    <p:cond delay="0"/>
                                  </p:stCondLst>
                                  <p:childTnLst>
                                    <p:set>
                                      <p:cBhvr rctx="PPT">
                                        <p:cTn id="159" dur="indefinite"/>
                                        <p:tgtEl>
                                          <p:spTgt spid="184"/>
                                        </p:tgtEl>
                                        <p:attrNameLst>
                                          <p:attrName>style.opacity</p:attrName>
                                        </p:attrNameLst>
                                      </p:cBhvr>
                                      <p:to>
                                        <p:strVal val="0.5"/>
                                      </p:to>
                                    </p:set>
                                    <p:animEffect filter="image" prLst="opacity: 0.5">
                                      <p:cBhvr rctx="IE">
                                        <p:cTn id="160" dur="indefinite"/>
                                        <p:tgtEl>
                                          <p:spTgt spid="184"/>
                                        </p:tgtEl>
                                      </p:cBhvr>
                                    </p:animEffect>
                                  </p:childTnLst>
                                </p:cTn>
                              </p:par>
                              <p:par>
                                <p:cTn id="161" presetID="9" presetClass="emph" presetSubtype="0" nodeType="withEffect">
                                  <p:stCondLst>
                                    <p:cond delay="0"/>
                                  </p:stCondLst>
                                  <p:childTnLst>
                                    <p:set>
                                      <p:cBhvr rctx="PPT">
                                        <p:cTn id="162" dur="indefinite"/>
                                        <p:tgtEl>
                                          <p:spTgt spid="185"/>
                                        </p:tgtEl>
                                        <p:attrNameLst>
                                          <p:attrName>style.opacity</p:attrName>
                                        </p:attrNameLst>
                                      </p:cBhvr>
                                      <p:to>
                                        <p:strVal val="0.5"/>
                                      </p:to>
                                    </p:set>
                                    <p:animEffect filter="image" prLst="opacity: 0.5">
                                      <p:cBhvr rctx="IE">
                                        <p:cTn id="163" dur="indefinite"/>
                                        <p:tgtEl>
                                          <p:spTgt spid="185"/>
                                        </p:tgtEl>
                                      </p:cBhvr>
                                    </p:animEffect>
                                  </p:childTnLst>
                                </p:cTn>
                              </p:par>
                              <p:par>
                                <p:cTn id="164" presetID="9" presetClass="emph" presetSubtype="0" grpId="0" nodeType="withEffect">
                                  <p:stCondLst>
                                    <p:cond delay="0"/>
                                  </p:stCondLst>
                                  <p:childTnLst>
                                    <p:set>
                                      <p:cBhvr rctx="PPT">
                                        <p:cTn id="165" dur="indefinite"/>
                                        <p:tgtEl>
                                          <p:spTgt spid="188"/>
                                        </p:tgtEl>
                                        <p:attrNameLst>
                                          <p:attrName>style.opacity</p:attrName>
                                        </p:attrNameLst>
                                      </p:cBhvr>
                                      <p:to>
                                        <p:strVal val="0.5"/>
                                      </p:to>
                                    </p:set>
                                    <p:animEffect filter="image" prLst="opacity: 0.5">
                                      <p:cBhvr rctx="IE">
                                        <p:cTn id="166" dur="indefinite"/>
                                        <p:tgtEl>
                                          <p:spTgt spid="188"/>
                                        </p:tgtEl>
                                      </p:cBhvr>
                                    </p:animEffect>
                                  </p:childTnLst>
                                </p:cTn>
                              </p:par>
                              <p:par>
                                <p:cTn id="167" presetID="9" presetClass="emph" presetSubtype="0" nodeType="withEffect">
                                  <p:stCondLst>
                                    <p:cond delay="0"/>
                                  </p:stCondLst>
                                  <p:childTnLst>
                                    <p:set>
                                      <p:cBhvr rctx="PPT">
                                        <p:cTn id="168" dur="indefinite"/>
                                        <p:tgtEl>
                                          <p:spTgt spid="189"/>
                                        </p:tgtEl>
                                        <p:attrNameLst>
                                          <p:attrName>style.opacity</p:attrName>
                                        </p:attrNameLst>
                                      </p:cBhvr>
                                      <p:to>
                                        <p:strVal val="0.5"/>
                                      </p:to>
                                    </p:set>
                                    <p:animEffect filter="image" prLst="opacity: 0.5">
                                      <p:cBhvr rctx="IE">
                                        <p:cTn id="169" dur="indefinite"/>
                                        <p:tgtEl>
                                          <p:spTgt spid="189"/>
                                        </p:tgtEl>
                                      </p:cBhvr>
                                    </p:animEffect>
                                  </p:childTnLst>
                                </p:cTn>
                              </p:par>
                              <p:par>
                                <p:cTn id="170" presetID="9" presetClass="emph" presetSubtype="0" nodeType="withEffect">
                                  <p:stCondLst>
                                    <p:cond delay="0"/>
                                  </p:stCondLst>
                                  <p:childTnLst>
                                    <p:set>
                                      <p:cBhvr rctx="PPT">
                                        <p:cTn id="171" dur="indefinite"/>
                                        <p:tgtEl>
                                          <p:spTgt spid="192"/>
                                        </p:tgtEl>
                                        <p:attrNameLst>
                                          <p:attrName>style.opacity</p:attrName>
                                        </p:attrNameLst>
                                      </p:cBhvr>
                                      <p:to>
                                        <p:strVal val="0.5"/>
                                      </p:to>
                                    </p:set>
                                    <p:animEffect filter="image" prLst="opacity: 0.5">
                                      <p:cBhvr rctx="IE">
                                        <p:cTn id="172" dur="indefinite"/>
                                        <p:tgtEl>
                                          <p:spTgt spid="192"/>
                                        </p:tgtEl>
                                      </p:cBhvr>
                                    </p:animEffect>
                                  </p:childTnLst>
                                </p:cTn>
                              </p:par>
                              <p:par>
                                <p:cTn id="173" presetID="9" presetClass="emph" presetSubtype="0" nodeType="withEffect">
                                  <p:stCondLst>
                                    <p:cond delay="0"/>
                                  </p:stCondLst>
                                  <p:childTnLst>
                                    <p:set>
                                      <p:cBhvr rctx="PPT">
                                        <p:cTn id="174" dur="indefinite"/>
                                        <p:tgtEl>
                                          <p:spTgt spid="195"/>
                                        </p:tgtEl>
                                        <p:attrNameLst>
                                          <p:attrName>style.opacity</p:attrName>
                                        </p:attrNameLst>
                                      </p:cBhvr>
                                      <p:to>
                                        <p:strVal val="0.5"/>
                                      </p:to>
                                    </p:set>
                                    <p:animEffect filter="image" prLst="opacity: 0.5">
                                      <p:cBhvr rctx="IE">
                                        <p:cTn id="175" dur="indefinite"/>
                                        <p:tgtEl>
                                          <p:spTgt spid="195"/>
                                        </p:tgtEl>
                                      </p:cBhvr>
                                    </p:animEffect>
                                  </p:childTnLst>
                                </p:cTn>
                              </p:par>
                              <p:par>
                                <p:cTn id="176" presetID="9" presetClass="emph" presetSubtype="0" grpId="0" nodeType="withEffect">
                                  <p:stCondLst>
                                    <p:cond delay="0"/>
                                  </p:stCondLst>
                                  <p:childTnLst>
                                    <p:set>
                                      <p:cBhvr rctx="PPT">
                                        <p:cTn id="177" dur="indefinite"/>
                                        <p:tgtEl>
                                          <p:spTgt spid="198"/>
                                        </p:tgtEl>
                                        <p:attrNameLst>
                                          <p:attrName>style.opacity</p:attrName>
                                        </p:attrNameLst>
                                      </p:cBhvr>
                                      <p:to>
                                        <p:strVal val="0.5"/>
                                      </p:to>
                                    </p:set>
                                    <p:animEffect filter="image" prLst="opacity: 0.5">
                                      <p:cBhvr rctx="IE">
                                        <p:cTn id="178" dur="indefinite"/>
                                        <p:tgtEl>
                                          <p:spTgt spid="198"/>
                                        </p:tgtEl>
                                      </p:cBhvr>
                                    </p:animEffect>
                                  </p:childTnLst>
                                </p:cTn>
                              </p:par>
                              <p:par>
                                <p:cTn id="179" presetID="9" presetClass="emph" presetSubtype="0" nodeType="withEffect">
                                  <p:stCondLst>
                                    <p:cond delay="0"/>
                                  </p:stCondLst>
                                  <p:childTnLst>
                                    <p:set>
                                      <p:cBhvr rctx="PPT">
                                        <p:cTn id="180" dur="indefinite"/>
                                        <p:tgtEl>
                                          <p:spTgt spid="200"/>
                                        </p:tgtEl>
                                        <p:attrNameLst>
                                          <p:attrName>style.opacity</p:attrName>
                                        </p:attrNameLst>
                                      </p:cBhvr>
                                      <p:to>
                                        <p:strVal val="0.5"/>
                                      </p:to>
                                    </p:set>
                                    <p:animEffect filter="image" prLst="opacity: 0.5">
                                      <p:cBhvr rctx="IE">
                                        <p:cTn id="181" dur="indefinite"/>
                                        <p:tgtEl>
                                          <p:spTgt spid="200"/>
                                        </p:tgtEl>
                                      </p:cBhvr>
                                    </p:animEffect>
                                  </p:childTnLst>
                                </p:cTn>
                              </p:par>
                              <p:par>
                                <p:cTn id="182" presetID="9" presetClass="emph" presetSubtype="0" nodeType="withEffect">
                                  <p:stCondLst>
                                    <p:cond delay="0"/>
                                  </p:stCondLst>
                                  <p:childTnLst>
                                    <p:set>
                                      <p:cBhvr rctx="PPT">
                                        <p:cTn id="183" dur="indefinite"/>
                                        <p:tgtEl>
                                          <p:spTgt spid="223"/>
                                        </p:tgtEl>
                                        <p:attrNameLst>
                                          <p:attrName>style.opacity</p:attrName>
                                        </p:attrNameLst>
                                      </p:cBhvr>
                                      <p:to>
                                        <p:strVal val="0.5"/>
                                      </p:to>
                                    </p:set>
                                    <p:animEffect filter="image" prLst="opacity: 0.5">
                                      <p:cBhvr rctx="IE">
                                        <p:cTn id="184" dur="indefinite"/>
                                        <p:tgtEl>
                                          <p:spTgt spid="223"/>
                                        </p:tgtEl>
                                      </p:cBhvr>
                                    </p:animEffect>
                                  </p:childTnLst>
                                </p:cTn>
                              </p:par>
                              <p:par>
                                <p:cTn id="185" presetID="9" presetClass="emph" presetSubtype="0" nodeType="withEffect">
                                  <p:stCondLst>
                                    <p:cond delay="0"/>
                                  </p:stCondLst>
                                  <p:childTnLst>
                                    <p:set>
                                      <p:cBhvr rctx="PPT">
                                        <p:cTn id="186" dur="indefinite"/>
                                        <p:tgtEl>
                                          <p:spTgt spid="227"/>
                                        </p:tgtEl>
                                        <p:attrNameLst>
                                          <p:attrName>style.opacity</p:attrName>
                                        </p:attrNameLst>
                                      </p:cBhvr>
                                      <p:to>
                                        <p:strVal val="0.5"/>
                                      </p:to>
                                    </p:set>
                                    <p:animEffect filter="image" prLst="opacity: 0.5">
                                      <p:cBhvr rctx="IE">
                                        <p:cTn id="187" dur="indefinite"/>
                                        <p:tgtEl>
                                          <p:spTgt spid="227"/>
                                        </p:tgtEl>
                                      </p:cBhvr>
                                    </p:animEffect>
                                  </p:childTnLst>
                                </p:cTn>
                              </p:par>
                              <p:par>
                                <p:cTn id="188" presetID="9" presetClass="emph" presetSubtype="0" nodeType="withEffect">
                                  <p:stCondLst>
                                    <p:cond delay="0"/>
                                  </p:stCondLst>
                                  <p:childTnLst>
                                    <p:set>
                                      <p:cBhvr rctx="PPT">
                                        <p:cTn id="189" dur="indefinite"/>
                                        <p:tgtEl>
                                          <p:spTgt spid="234"/>
                                        </p:tgtEl>
                                        <p:attrNameLst>
                                          <p:attrName>style.opacity</p:attrName>
                                        </p:attrNameLst>
                                      </p:cBhvr>
                                      <p:to>
                                        <p:strVal val="0.5"/>
                                      </p:to>
                                    </p:set>
                                    <p:animEffect filter="image" prLst="opacity: 0.5">
                                      <p:cBhvr rctx="IE">
                                        <p:cTn id="190" dur="indefinite"/>
                                        <p:tgtEl>
                                          <p:spTgt spid="234"/>
                                        </p:tgtEl>
                                      </p:cBhvr>
                                    </p:animEffect>
                                  </p:childTnLst>
                                </p:cTn>
                              </p:par>
                              <p:par>
                                <p:cTn id="191" presetID="9" presetClass="emph" presetSubtype="0" grpId="0" nodeType="withEffect">
                                  <p:stCondLst>
                                    <p:cond delay="0"/>
                                  </p:stCondLst>
                                  <p:childTnLst>
                                    <p:set>
                                      <p:cBhvr rctx="PPT">
                                        <p:cTn id="192" dur="indefinite"/>
                                        <p:tgtEl>
                                          <p:spTgt spid="237"/>
                                        </p:tgtEl>
                                        <p:attrNameLst>
                                          <p:attrName>style.opacity</p:attrName>
                                        </p:attrNameLst>
                                      </p:cBhvr>
                                      <p:to>
                                        <p:strVal val="0.5"/>
                                      </p:to>
                                    </p:set>
                                    <p:animEffect filter="image" prLst="opacity: 0.5">
                                      <p:cBhvr rctx="IE">
                                        <p:cTn id="193" dur="indefinite"/>
                                        <p:tgtEl>
                                          <p:spTgt spid="237"/>
                                        </p:tgtEl>
                                      </p:cBhvr>
                                    </p:animEffect>
                                  </p:childTnLst>
                                </p:cTn>
                              </p:par>
                              <p:par>
                                <p:cTn id="194" presetID="9" presetClass="emph" presetSubtype="0" nodeType="withEffect">
                                  <p:stCondLst>
                                    <p:cond delay="0"/>
                                  </p:stCondLst>
                                  <p:childTnLst>
                                    <p:set>
                                      <p:cBhvr rctx="PPT">
                                        <p:cTn id="195" dur="indefinite"/>
                                        <p:tgtEl>
                                          <p:spTgt spid="239"/>
                                        </p:tgtEl>
                                        <p:attrNameLst>
                                          <p:attrName>style.opacity</p:attrName>
                                        </p:attrNameLst>
                                      </p:cBhvr>
                                      <p:to>
                                        <p:strVal val="0.5"/>
                                      </p:to>
                                    </p:set>
                                    <p:animEffect filter="image" prLst="opacity: 0.5">
                                      <p:cBhvr rctx="IE">
                                        <p:cTn id="196" dur="indefinite"/>
                                        <p:tgtEl>
                                          <p:spTgt spid="239"/>
                                        </p:tgtEl>
                                      </p:cBhvr>
                                    </p:animEffect>
                                  </p:childTnLst>
                                </p:cTn>
                              </p:par>
                              <p:par>
                                <p:cTn id="197" presetID="9" presetClass="emph" presetSubtype="0" nodeType="withEffect">
                                  <p:stCondLst>
                                    <p:cond delay="0"/>
                                  </p:stCondLst>
                                  <p:childTnLst>
                                    <p:set>
                                      <p:cBhvr rctx="PPT">
                                        <p:cTn id="198" dur="indefinite"/>
                                        <p:tgtEl>
                                          <p:spTgt spid="244"/>
                                        </p:tgtEl>
                                        <p:attrNameLst>
                                          <p:attrName>style.opacity</p:attrName>
                                        </p:attrNameLst>
                                      </p:cBhvr>
                                      <p:to>
                                        <p:strVal val="0.5"/>
                                      </p:to>
                                    </p:set>
                                    <p:animEffect filter="image" prLst="opacity: 0.5">
                                      <p:cBhvr rctx="IE">
                                        <p:cTn id="199" dur="indefinite"/>
                                        <p:tgtEl>
                                          <p:spTgt spid="244"/>
                                        </p:tgtEl>
                                      </p:cBhvr>
                                    </p:animEffect>
                                  </p:childTnLst>
                                </p:cTn>
                              </p:par>
                              <p:par>
                                <p:cTn id="200" presetID="9" presetClass="emph" presetSubtype="0" grpId="0" nodeType="withEffect">
                                  <p:stCondLst>
                                    <p:cond delay="0"/>
                                  </p:stCondLst>
                                  <p:childTnLst>
                                    <p:set>
                                      <p:cBhvr rctx="PPT">
                                        <p:cTn id="201" dur="indefinite"/>
                                        <p:tgtEl>
                                          <p:spTgt spid="249"/>
                                        </p:tgtEl>
                                        <p:attrNameLst>
                                          <p:attrName>style.opacity</p:attrName>
                                        </p:attrNameLst>
                                      </p:cBhvr>
                                      <p:to>
                                        <p:strVal val="0.5"/>
                                      </p:to>
                                    </p:set>
                                    <p:animEffect filter="image" prLst="opacity: 0.5">
                                      <p:cBhvr rctx="IE">
                                        <p:cTn id="202" dur="indefinite"/>
                                        <p:tgtEl>
                                          <p:spTgt spid="249"/>
                                        </p:tgtEl>
                                      </p:cBhvr>
                                    </p:animEffect>
                                  </p:childTnLst>
                                </p:cTn>
                              </p:par>
                              <p:par>
                                <p:cTn id="203" presetID="9" presetClass="emph" presetSubtype="0" nodeType="withEffect">
                                  <p:stCondLst>
                                    <p:cond delay="0"/>
                                  </p:stCondLst>
                                  <p:childTnLst>
                                    <p:set>
                                      <p:cBhvr rctx="PPT">
                                        <p:cTn id="204" dur="indefinite"/>
                                        <p:tgtEl>
                                          <p:spTgt spid="250"/>
                                        </p:tgtEl>
                                        <p:attrNameLst>
                                          <p:attrName>style.opacity</p:attrName>
                                        </p:attrNameLst>
                                      </p:cBhvr>
                                      <p:to>
                                        <p:strVal val="0.5"/>
                                      </p:to>
                                    </p:set>
                                    <p:animEffect filter="image" prLst="opacity: 0.5">
                                      <p:cBhvr rctx="IE">
                                        <p:cTn id="205" dur="indefinite"/>
                                        <p:tgtEl>
                                          <p:spTgt spid="250"/>
                                        </p:tgtEl>
                                      </p:cBhvr>
                                    </p:animEffect>
                                  </p:childTnLst>
                                </p:cTn>
                              </p:par>
                              <p:par>
                                <p:cTn id="206" presetID="9" presetClass="emph" presetSubtype="0" nodeType="withEffect">
                                  <p:stCondLst>
                                    <p:cond delay="0"/>
                                  </p:stCondLst>
                                  <p:childTnLst>
                                    <p:set>
                                      <p:cBhvr rctx="PPT">
                                        <p:cTn id="207" dur="indefinite"/>
                                        <p:tgtEl>
                                          <p:spTgt spid="253"/>
                                        </p:tgtEl>
                                        <p:attrNameLst>
                                          <p:attrName>style.opacity</p:attrName>
                                        </p:attrNameLst>
                                      </p:cBhvr>
                                      <p:to>
                                        <p:strVal val="0.5"/>
                                      </p:to>
                                    </p:set>
                                    <p:animEffect filter="image" prLst="opacity: 0.5">
                                      <p:cBhvr rctx="IE">
                                        <p:cTn id="208" dur="indefinite"/>
                                        <p:tgtEl>
                                          <p:spTgt spid="253"/>
                                        </p:tgtEl>
                                      </p:cBhvr>
                                    </p:animEffect>
                                  </p:childTnLst>
                                </p:cTn>
                              </p:par>
                              <p:par>
                                <p:cTn id="209" presetID="9" presetClass="emph" presetSubtype="0" grpId="0" nodeType="withEffect">
                                  <p:stCondLst>
                                    <p:cond delay="0"/>
                                  </p:stCondLst>
                                  <p:childTnLst>
                                    <p:set>
                                      <p:cBhvr rctx="PPT">
                                        <p:cTn id="210" dur="indefinite"/>
                                        <p:tgtEl>
                                          <p:spTgt spid="103"/>
                                        </p:tgtEl>
                                        <p:attrNameLst>
                                          <p:attrName>style.opacity</p:attrName>
                                        </p:attrNameLst>
                                      </p:cBhvr>
                                      <p:to>
                                        <p:strVal val="0.5"/>
                                      </p:to>
                                    </p:set>
                                    <p:animEffect filter="image" prLst="opacity: 0.5">
                                      <p:cBhvr rctx="IE">
                                        <p:cTn id="211" dur="indefinite"/>
                                        <p:tgtEl>
                                          <p:spTgt spid="103"/>
                                        </p:tgtEl>
                                      </p:cBhvr>
                                    </p:animEffect>
                                  </p:childTnLst>
                                </p:cTn>
                              </p:par>
                              <p:par>
                                <p:cTn id="212" presetID="9" presetClass="emph" presetSubtype="0" nodeType="withEffect">
                                  <p:stCondLst>
                                    <p:cond delay="0"/>
                                  </p:stCondLst>
                                  <p:childTnLst>
                                    <p:set>
                                      <p:cBhvr rctx="PPT">
                                        <p:cTn id="213" dur="indefinite"/>
                                        <p:tgtEl>
                                          <p:spTgt spid="107"/>
                                        </p:tgtEl>
                                        <p:attrNameLst>
                                          <p:attrName>style.opacity</p:attrName>
                                        </p:attrNameLst>
                                      </p:cBhvr>
                                      <p:to>
                                        <p:strVal val="0.5"/>
                                      </p:to>
                                    </p:set>
                                    <p:animEffect filter="image" prLst="opacity: 0.5">
                                      <p:cBhvr rctx="IE">
                                        <p:cTn id="214" dur="indefinite"/>
                                        <p:tgtEl>
                                          <p:spTgt spid="107"/>
                                        </p:tgtEl>
                                      </p:cBhvr>
                                    </p:animEffect>
                                  </p:childTnLst>
                                </p:cTn>
                              </p:par>
                              <p:par>
                                <p:cTn id="215" presetID="9" presetClass="emph" presetSubtype="0" nodeType="withEffect">
                                  <p:stCondLst>
                                    <p:cond delay="0"/>
                                  </p:stCondLst>
                                  <p:childTnLst>
                                    <p:set>
                                      <p:cBhvr rctx="PPT">
                                        <p:cTn id="216" dur="indefinite"/>
                                        <p:tgtEl>
                                          <p:spTgt spid="13"/>
                                        </p:tgtEl>
                                        <p:attrNameLst>
                                          <p:attrName>style.opacity</p:attrName>
                                        </p:attrNameLst>
                                      </p:cBhvr>
                                      <p:to>
                                        <p:strVal val="0.5"/>
                                      </p:to>
                                    </p:set>
                                    <p:animEffect filter="image" prLst="opacity: 0.5">
                                      <p:cBhvr rctx="IE">
                                        <p:cTn id="217" dur="indefinite"/>
                                        <p:tgtEl>
                                          <p:spTgt spid="13"/>
                                        </p:tgtEl>
                                      </p:cBhvr>
                                    </p:animEffect>
                                  </p:childTnLst>
                                </p:cTn>
                              </p:par>
                              <p:par>
                                <p:cTn id="218" presetID="9" presetClass="emph" presetSubtype="0" nodeType="withEffect">
                                  <p:stCondLst>
                                    <p:cond delay="0"/>
                                  </p:stCondLst>
                                  <p:childTnLst>
                                    <p:set>
                                      <p:cBhvr rctx="PPT">
                                        <p:cTn id="219" dur="indefinite"/>
                                        <p:tgtEl>
                                          <p:spTgt spid="34"/>
                                        </p:tgtEl>
                                        <p:attrNameLst>
                                          <p:attrName>style.opacity</p:attrName>
                                        </p:attrNameLst>
                                      </p:cBhvr>
                                      <p:to>
                                        <p:strVal val="0.5"/>
                                      </p:to>
                                    </p:set>
                                    <p:animEffect filter="image" prLst="opacity: 0.5">
                                      <p:cBhvr rctx="IE">
                                        <p:cTn id="220" dur="indefinite"/>
                                        <p:tgtEl>
                                          <p:spTgt spid="34"/>
                                        </p:tgtEl>
                                      </p:cBhvr>
                                    </p:animEffect>
                                  </p:childTnLst>
                                </p:cTn>
                              </p:par>
                              <p:par>
                                <p:cTn id="221" presetID="9" presetClass="emph" presetSubtype="0" grpId="0" nodeType="withEffect">
                                  <p:stCondLst>
                                    <p:cond delay="0"/>
                                  </p:stCondLst>
                                  <p:childTnLst>
                                    <p:set>
                                      <p:cBhvr rctx="PPT">
                                        <p:cTn id="222" dur="indefinite"/>
                                        <p:tgtEl>
                                          <p:spTgt spid="130"/>
                                        </p:tgtEl>
                                        <p:attrNameLst>
                                          <p:attrName>style.opacity</p:attrName>
                                        </p:attrNameLst>
                                      </p:cBhvr>
                                      <p:to>
                                        <p:strVal val="0.5"/>
                                      </p:to>
                                    </p:set>
                                    <p:animEffect filter="image" prLst="opacity: 0.5">
                                      <p:cBhvr rctx="IE">
                                        <p:cTn id="223" dur="indefinite"/>
                                        <p:tgtEl>
                                          <p:spTgt spid="130"/>
                                        </p:tgtEl>
                                      </p:cBhvr>
                                    </p:animEffect>
                                  </p:childTnLst>
                                </p:cTn>
                              </p:par>
                              <p:par>
                                <p:cTn id="224" presetID="9" presetClass="emph" presetSubtype="0" grpId="0" nodeType="withEffect">
                                  <p:stCondLst>
                                    <p:cond delay="0"/>
                                  </p:stCondLst>
                                  <p:childTnLst>
                                    <p:set>
                                      <p:cBhvr rctx="PPT">
                                        <p:cTn id="225" dur="indefinite"/>
                                        <p:tgtEl>
                                          <p:spTgt spid="135"/>
                                        </p:tgtEl>
                                        <p:attrNameLst>
                                          <p:attrName>style.opacity</p:attrName>
                                        </p:attrNameLst>
                                      </p:cBhvr>
                                      <p:to>
                                        <p:strVal val="0.5"/>
                                      </p:to>
                                    </p:set>
                                    <p:animEffect filter="image" prLst="opacity: 0.5">
                                      <p:cBhvr rctx="IE">
                                        <p:cTn id="226" dur="indefinite"/>
                                        <p:tgtEl>
                                          <p:spTgt spid="135"/>
                                        </p:tgtEl>
                                      </p:cBhvr>
                                    </p:animEffect>
                                  </p:childTnLst>
                                </p:cTn>
                              </p:par>
                              <p:par>
                                <p:cTn id="227" presetID="9" presetClass="emph" presetSubtype="0" nodeType="withEffect">
                                  <p:stCondLst>
                                    <p:cond delay="0"/>
                                  </p:stCondLst>
                                  <p:childTnLst>
                                    <p:set>
                                      <p:cBhvr rctx="PPT">
                                        <p:cTn id="228" dur="indefinite"/>
                                        <p:tgtEl>
                                          <p:spTgt spid="54"/>
                                        </p:tgtEl>
                                        <p:attrNameLst>
                                          <p:attrName>style.opacity</p:attrName>
                                        </p:attrNameLst>
                                      </p:cBhvr>
                                      <p:to>
                                        <p:strVal val="0.5"/>
                                      </p:to>
                                    </p:set>
                                    <p:animEffect filter="image" prLst="opacity: 0.5">
                                      <p:cBhvr rctx="IE">
                                        <p:cTn id="229" dur="indefinite"/>
                                        <p:tgtEl>
                                          <p:spTgt spid="54"/>
                                        </p:tgtEl>
                                      </p:cBhvr>
                                    </p:animEffect>
                                  </p:childTnLst>
                                </p:cTn>
                              </p:par>
                              <p:par>
                                <p:cTn id="230" presetID="9" presetClass="emph" presetSubtype="0" nodeType="withEffect">
                                  <p:stCondLst>
                                    <p:cond delay="0"/>
                                  </p:stCondLst>
                                  <p:childTnLst>
                                    <p:set>
                                      <p:cBhvr rctx="PPT">
                                        <p:cTn id="231" dur="indefinite"/>
                                        <p:tgtEl>
                                          <p:spTgt spid="58"/>
                                        </p:tgtEl>
                                        <p:attrNameLst>
                                          <p:attrName>style.opacity</p:attrName>
                                        </p:attrNameLst>
                                      </p:cBhvr>
                                      <p:to>
                                        <p:strVal val="0.5"/>
                                      </p:to>
                                    </p:set>
                                    <p:animEffect filter="image" prLst="opacity: 0.5">
                                      <p:cBhvr rctx="IE">
                                        <p:cTn id="232" dur="indefinite"/>
                                        <p:tgtEl>
                                          <p:spTgt spid="58"/>
                                        </p:tgtEl>
                                      </p:cBhvr>
                                    </p:animEffect>
                                  </p:childTnLst>
                                </p:cTn>
                              </p:par>
                              <p:par>
                                <p:cTn id="233" presetID="9" presetClass="emph" presetSubtype="0" nodeType="withEffect">
                                  <p:stCondLst>
                                    <p:cond delay="0"/>
                                  </p:stCondLst>
                                  <p:childTnLst>
                                    <p:set>
                                      <p:cBhvr rctx="PPT">
                                        <p:cTn id="234" dur="indefinite"/>
                                        <p:tgtEl>
                                          <p:spTgt spid="11"/>
                                        </p:tgtEl>
                                        <p:attrNameLst>
                                          <p:attrName>style.opacity</p:attrName>
                                        </p:attrNameLst>
                                      </p:cBhvr>
                                      <p:to>
                                        <p:strVal val="0.5"/>
                                      </p:to>
                                    </p:set>
                                    <p:animEffect filter="image" prLst="opacity: 0.5">
                                      <p:cBhvr rctx="IE">
                                        <p:cTn id="235" dur="indefinite"/>
                                        <p:tgtEl>
                                          <p:spTgt spid="11"/>
                                        </p:tgtEl>
                                      </p:cBhvr>
                                    </p:animEffect>
                                  </p:childTnLst>
                                </p:cTn>
                              </p:par>
                              <p:par>
                                <p:cTn id="236" presetID="9" presetClass="emph" presetSubtype="0" nodeType="withEffect">
                                  <p:stCondLst>
                                    <p:cond delay="0"/>
                                  </p:stCondLst>
                                  <p:childTnLst>
                                    <p:set>
                                      <p:cBhvr rctx="PPT">
                                        <p:cTn id="237" dur="indefinite"/>
                                        <p:tgtEl>
                                          <p:spTgt spid="109"/>
                                        </p:tgtEl>
                                        <p:attrNameLst>
                                          <p:attrName>style.opacity</p:attrName>
                                        </p:attrNameLst>
                                      </p:cBhvr>
                                      <p:to>
                                        <p:strVal val="0.5"/>
                                      </p:to>
                                    </p:set>
                                    <p:animEffect filter="image" prLst="opacity: 0.5">
                                      <p:cBhvr rctx="IE">
                                        <p:cTn id="238" dur="indefinite"/>
                                        <p:tgtEl>
                                          <p:spTgt spid="109"/>
                                        </p:tgtEl>
                                      </p:cBhvr>
                                    </p:animEffect>
                                  </p:childTnLst>
                                </p:cTn>
                              </p:par>
                              <p:par>
                                <p:cTn id="239" presetID="9" presetClass="emph" presetSubtype="0" grpId="0" nodeType="withEffect">
                                  <p:stCondLst>
                                    <p:cond delay="0"/>
                                  </p:stCondLst>
                                  <p:childTnLst>
                                    <p:set>
                                      <p:cBhvr rctx="PPT">
                                        <p:cTn id="240" dur="indefinite"/>
                                        <p:tgtEl>
                                          <p:spTgt spid="111"/>
                                        </p:tgtEl>
                                        <p:attrNameLst>
                                          <p:attrName>style.opacity</p:attrName>
                                        </p:attrNameLst>
                                      </p:cBhvr>
                                      <p:to>
                                        <p:strVal val="0.5"/>
                                      </p:to>
                                    </p:set>
                                    <p:animEffect filter="image" prLst="opacity: 0.5">
                                      <p:cBhvr rctx="IE">
                                        <p:cTn id="241" dur="indefinite"/>
                                        <p:tgtEl>
                                          <p:spTgt spid="111"/>
                                        </p:tgtEl>
                                      </p:cBhvr>
                                    </p:animEffect>
                                  </p:childTnLst>
                                </p:cTn>
                              </p:par>
                              <p:par>
                                <p:cTn id="242" presetID="9" presetClass="emph" presetSubtype="0" nodeType="withEffect">
                                  <p:stCondLst>
                                    <p:cond delay="0"/>
                                  </p:stCondLst>
                                  <p:childTnLst>
                                    <p:set>
                                      <p:cBhvr rctx="PPT">
                                        <p:cTn id="243" dur="indefinite"/>
                                        <p:tgtEl>
                                          <p:spTgt spid="112"/>
                                        </p:tgtEl>
                                        <p:attrNameLst>
                                          <p:attrName>style.opacity</p:attrName>
                                        </p:attrNameLst>
                                      </p:cBhvr>
                                      <p:to>
                                        <p:strVal val="0.5"/>
                                      </p:to>
                                    </p:set>
                                    <p:animEffect filter="image" prLst="opacity: 0.5">
                                      <p:cBhvr rctx="IE">
                                        <p:cTn id="244" dur="indefinite"/>
                                        <p:tgtEl>
                                          <p:spTgt spid="112"/>
                                        </p:tgtEl>
                                      </p:cBhvr>
                                    </p:animEffect>
                                  </p:childTnLst>
                                </p:cTn>
                              </p:par>
                              <p:par>
                                <p:cTn id="245" presetID="9" presetClass="emph" presetSubtype="0" grpId="0" nodeType="withEffect">
                                  <p:stCondLst>
                                    <p:cond delay="0"/>
                                  </p:stCondLst>
                                  <p:childTnLst>
                                    <p:set>
                                      <p:cBhvr rctx="PPT">
                                        <p:cTn id="246" dur="indefinite"/>
                                        <p:tgtEl>
                                          <p:spTgt spid="114"/>
                                        </p:tgtEl>
                                        <p:attrNameLst>
                                          <p:attrName>style.opacity</p:attrName>
                                        </p:attrNameLst>
                                      </p:cBhvr>
                                      <p:to>
                                        <p:strVal val="0.5"/>
                                      </p:to>
                                    </p:set>
                                    <p:animEffect filter="image" prLst="opacity: 0.5">
                                      <p:cBhvr rctx="IE">
                                        <p:cTn id="247" dur="indefinite"/>
                                        <p:tgtEl>
                                          <p:spTgt spid="114"/>
                                        </p:tgtEl>
                                      </p:cBhvr>
                                    </p:animEffect>
                                  </p:childTnLst>
                                </p:cTn>
                              </p:par>
                              <p:par>
                                <p:cTn id="248" presetID="9" presetClass="emph" presetSubtype="0" nodeType="withEffect">
                                  <p:stCondLst>
                                    <p:cond delay="0"/>
                                  </p:stCondLst>
                                  <p:childTnLst>
                                    <p:set>
                                      <p:cBhvr rctx="PPT">
                                        <p:cTn id="249" dur="indefinite"/>
                                        <p:tgtEl>
                                          <p:spTgt spid="115"/>
                                        </p:tgtEl>
                                        <p:attrNameLst>
                                          <p:attrName>style.opacity</p:attrName>
                                        </p:attrNameLst>
                                      </p:cBhvr>
                                      <p:to>
                                        <p:strVal val="0.5"/>
                                      </p:to>
                                    </p:set>
                                    <p:animEffect filter="image" prLst="opacity: 0.5">
                                      <p:cBhvr rctx="IE">
                                        <p:cTn id="250" dur="indefinite"/>
                                        <p:tgtEl>
                                          <p:spTgt spid="115"/>
                                        </p:tgtEl>
                                      </p:cBhvr>
                                    </p:animEffect>
                                  </p:childTnLst>
                                </p:cTn>
                              </p:par>
                              <p:par>
                                <p:cTn id="251" presetID="9" presetClass="emph" presetSubtype="0" nodeType="withEffect">
                                  <p:stCondLst>
                                    <p:cond delay="0"/>
                                  </p:stCondLst>
                                  <p:childTnLst>
                                    <p:set>
                                      <p:cBhvr rctx="PPT">
                                        <p:cTn id="252" dur="indefinite"/>
                                        <p:tgtEl>
                                          <p:spTgt spid="108"/>
                                        </p:tgtEl>
                                        <p:attrNameLst>
                                          <p:attrName>style.opacity</p:attrName>
                                        </p:attrNameLst>
                                      </p:cBhvr>
                                      <p:to>
                                        <p:strVal val="0.5"/>
                                      </p:to>
                                    </p:set>
                                    <p:animEffect filter="image" prLst="opacity: 0.5">
                                      <p:cBhvr rctx="IE">
                                        <p:cTn id="253" dur="indefinite"/>
                                        <p:tgtEl>
                                          <p:spTgt spid="108"/>
                                        </p:tgtEl>
                                      </p:cBhvr>
                                    </p:animEffect>
                                  </p:childTnLst>
                                </p:cTn>
                              </p:par>
                              <p:par>
                                <p:cTn id="254" presetID="9" presetClass="emph" presetSubtype="0" nodeType="withEffect">
                                  <p:stCondLst>
                                    <p:cond delay="0"/>
                                  </p:stCondLst>
                                  <p:childTnLst>
                                    <p:set>
                                      <p:cBhvr rctx="PPT">
                                        <p:cTn id="255" dur="indefinite"/>
                                        <p:tgtEl>
                                          <p:spTgt spid="117"/>
                                        </p:tgtEl>
                                        <p:attrNameLst>
                                          <p:attrName>style.opacity</p:attrName>
                                        </p:attrNameLst>
                                      </p:cBhvr>
                                      <p:to>
                                        <p:strVal val="0.5"/>
                                      </p:to>
                                    </p:set>
                                    <p:animEffect filter="image" prLst="opacity: 0.5">
                                      <p:cBhvr rctx="IE">
                                        <p:cTn id="256" dur="indefinite"/>
                                        <p:tgtEl>
                                          <p:spTgt spid="117"/>
                                        </p:tgtEl>
                                      </p:cBhvr>
                                    </p:animEffect>
                                  </p:childTnLst>
                                </p:cTn>
                              </p:par>
                              <p:par>
                                <p:cTn id="257" presetID="9" presetClass="emph" presetSubtype="0" nodeType="withEffect">
                                  <p:stCondLst>
                                    <p:cond delay="0"/>
                                  </p:stCondLst>
                                  <p:childTnLst>
                                    <p:set>
                                      <p:cBhvr rctx="PPT">
                                        <p:cTn id="258" dur="indefinite"/>
                                        <p:tgtEl>
                                          <p:spTgt spid="14339"/>
                                        </p:tgtEl>
                                        <p:attrNameLst>
                                          <p:attrName>style.opacity</p:attrName>
                                        </p:attrNameLst>
                                      </p:cBhvr>
                                      <p:to>
                                        <p:strVal val="0.5"/>
                                      </p:to>
                                    </p:set>
                                    <p:animEffect filter="image" prLst="opacity: 0.5">
                                      <p:cBhvr rctx="IE">
                                        <p:cTn id="259" dur="indefinite"/>
                                        <p:tgtEl>
                                          <p:spTgt spid="14339"/>
                                        </p:tgtEl>
                                      </p:cBhvr>
                                    </p:animEffect>
                                  </p:childTnLst>
                                </p:cTn>
                              </p:par>
                              <p:par>
                                <p:cTn id="260" presetID="9" presetClass="emph" presetSubtype="0" nodeType="withEffect">
                                  <p:stCondLst>
                                    <p:cond delay="0"/>
                                  </p:stCondLst>
                                  <p:childTnLst>
                                    <p:set>
                                      <p:cBhvr rctx="PPT">
                                        <p:cTn id="261" dur="indefinite"/>
                                        <p:tgtEl>
                                          <p:spTgt spid="118"/>
                                        </p:tgtEl>
                                        <p:attrNameLst>
                                          <p:attrName>style.opacity</p:attrName>
                                        </p:attrNameLst>
                                      </p:cBhvr>
                                      <p:to>
                                        <p:strVal val="0.5"/>
                                      </p:to>
                                    </p:set>
                                    <p:animEffect filter="image" prLst="opacity: 0.5">
                                      <p:cBhvr rctx="IE">
                                        <p:cTn id="262" dur="indefinite"/>
                                        <p:tgtEl>
                                          <p:spTgt spid="118"/>
                                        </p:tgtEl>
                                      </p:cBhvr>
                                    </p:animEffect>
                                  </p:childTnLst>
                                </p:cTn>
                              </p:par>
                              <p:par>
                                <p:cTn id="263" presetID="9" presetClass="emph" presetSubtype="0" nodeType="withEffect">
                                  <p:stCondLst>
                                    <p:cond delay="0"/>
                                  </p:stCondLst>
                                  <p:childTnLst>
                                    <p:set>
                                      <p:cBhvr rctx="PPT">
                                        <p:cTn id="264" dur="indefinite"/>
                                        <p:tgtEl>
                                          <p:spTgt spid="119"/>
                                        </p:tgtEl>
                                        <p:attrNameLst>
                                          <p:attrName>style.opacity</p:attrName>
                                        </p:attrNameLst>
                                      </p:cBhvr>
                                      <p:to>
                                        <p:strVal val="0.5"/>
                                      </p:to>
                                    </p:set>
                                    <p:animEffect filter="image" prLst="opacity: 0.5">
                                      <p:cBhvr rctx="IE">
                                        <p:cTn id="265" dur="indefinite"/>
                                        <p:tgtEl>
                                          <p:spTgt spid="119"/>
                                        </p:tgtEl>
                                      </p:cBhvr>
                                    </p:animEffect>
                                  </p:childTnLst>
                                </p:cTn>
                              </p:par>
                              <p:par>
                                <p:cTn id="266" presetID="9" presetClass="emph" presetSubtype="0" nodeType="withEffect">
                                  <p:stCondLst>
                                    <p:cond delay="0"/>
                                  </p:stCondLst>
                                  <p:childTnLst>
                                    <p:set>
                                      <p:cBhvr rctx="PPT">
                                        <p:cTn id="267" dur="indefinite"/>
                                        <p:tgtEl>
                                          <p:spTgt spid="120"/>
                                        </p:tgtEl>
                                        <p:attrNameLst>
                                          <p:attrName>style.opacity</p:attrName>
                                        </p:attrNameLst>
                                      </p:cBhvr>
                                      <p:to>
                                        <p:strVal val="0.5"/>
                                      </p:to>
                                    </p:set>
                                    <p:animEffect filter="image" prLst="opacity: 0.5">
                                      <p:cBhvr rctx="IE">
                                        <p:cTn id="268" dur="indefinite"/>
                                        <p:tgtEl>
                                          <p:spTgt spid="120"/>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74" grpId="0" animBg="1"/>
      <p:bldP spid="78" grpId="0" animBg="1"/>
      <p:bldP spid="79" grpId="0" animBg="1"/>
      <p:bldP spid="86"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4" grpId="0" animBg="1"/>
      <p:bldP spid="105" grpId="0" animBg="1"/>
      <p:bldP spid="106" grpId="0" animBg="1"/>
      <p:bldP spid="140" grpId="0" animBg="1"/>
      <p:bldP spid="157" grpId="0" animBg="1"/>
      <p:bldP spid="158" grpId="0" animBg="1"/>
      <p:bldP spid="168" grpId="0" animBg="1"/>
      <p:bldP spid="184" grpId="0" animBg="1"/>
      <p:bldP spid="188" grpId="0" animBg="1"/>
      <p:bldP spid="198" grpId="0" animBg="1"/>
      <p:bldP spid="237" grpId="0" animBg="1"/>
      <p:bldP spid="249" grpId="0" animBg="1"/>
      <p:bldP spid="103" grpId="0" animBg="1"/>
      <p:bldP spid="130" grpId="0" animBg="1"/>
      <p:bldP spid="135" grpId="0" animBg="1"/>
      <p:bldP spid="111" grpId="0" animBg="1"/>
      <p:bldP spid="114" grpId="0" animBg="1"/>
      <p:bldP spid="12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spcBef>
                <a:spcPts val="0"/>
              </a:spcBef>
              <a:buNone/>
            </a:pPr>
            <a:r>
              <a:rPr lang="en-US" sz="3200" b="1" u="sng" dirty="0" smtClean="0">
                <a:solidFill>
                  <a:schemeClr val="accent2"/>
                </a:solidFill>
              </a:rPr>
              <a:t>Schema Matcher:</a:t>
            </a:r>
            <a:r>
              <a:rPr lang="en-US" sz="3200" b="1" dirty="0" smtClean="0">
                <a:solidFill>
                  <a:schemeClr val="accent2"/>
                </a:solidFill>
              </a:rPr>
              <a:t> </a:t>
            </a:r>
            <a:r>
              <a:rPr lang="en-US" sz="2800" dirty="0" smtClean="0">
                <a:solidFill>
                  <a:schemeClr val="accent2"/>
                </a:solidFill>
              </a:rPr>
              <a:t>Maps source schema elements to target schema paths</a:t>
            </a:r>
            <a:endParaRPr lang="en-US" sz="2800" b="1" u="sng" dirty="0">
              <a:solidFill>
                <a:schemeClr val="accent2"/>
              </a:solidFill>
            </a:endParaRPr>
          </a:p>
          <a:p>
            <a:pPr marL="0" indent="0">
              <a:spcBef>
                <a:spcPts val="0"/>
              </a:spcBef>
              <a:buNone/>
            </a:pPr>
            <a:endParaRPr lang="en-US" sz="3200" b="1" u="sng" dirty="0"/>
          </a:p>
          <a:p>
            <a:pPr>
              <a:spcBef>
                <a:spcPts val="0"/>
              </a:spcBef>
              <a:buFont typeface="Wingdings" panose="05000000000000000000" pitchFamily="2" charset="2"/>
              <a:buChar char="v"/>
            </a:pPr>
            <a:r>
              <a:rPr lang="en-US" sz="2800" b="1" i="1" dirty="0" err="1"/>
              <a:t>init</a:t>
            </a:r>
            <a:r>
              <a:rPr lang="en-US" sz="2800" b="1" i="1" dirty="0"/>
              <a:t>()</a:t>
            </a:r>
          </a:p>
          <a:p>
            <a:pPr lvl="1">
              <a:spcBef>
                <a:spcPts val="0"/>
              </a:spcBef>
              <a:buFont typeface="Wingdings" panose="05000000000000000000" pitchFamily="2" charset="2"/>
              <a:buChar char="Ø"/>
            </a:pPr>
            <a:r>
              <a:rPr lang="en-US" b="1" u="sng" dirty="0"/>
              <a:t>Functionality Description</a:t>
            </a:r>
            <a:r>
              <a:rPr lang="en-US" i="1" u="sng" dirty="0"/>
              <a:t>:</a:t>
            </a:r>
            <a:r>
              <a:rPr lang="en-US" dirty="0"/>
              <a:t> Loads the </a:t>
            </a:r>
            <a:r>
              <a:rPr lang="en-US" dirty="0" smtClean="0"/>
              <a:t>schema matching definition file for edit purposes </a:t>
            </a:r>
          </a:p>
          <a:p>
            <a:pPr lvl="1">
              <a:spcBef>
                <a:spcPts val="0"/>
              </a:spcBef>
              <a:buFont typeface="Wingdings" panose="05000000000000000000" pitchFamily="2" charset="2"/>
              <a:buChar char="Ø"/>
            </a:pPr>
            <a:r>
              <a:rPr lang="en-US" b="1" u="sng" dirty="0" smtClean="0"/>
              <a:t>Function </a:t>
            </a:r>
            <a:r>
              <a:rPr lang="en-US" b="1" u="sng" dirty="0"/>
              <a:t>Signature</a:t>
            </a:r>
            <a:r>
              <a:rPr lang="en-US" i="1" u="sng" dirty="0"/>
              <a:t>:</a:t>
            </a:r>
            <a:r>
              <a:rPr lang="en-US" dirty="0"/>
              <a:t> </a:t>
            </a:r>
            <a:r>
              <a:rPr lang="en-US" dirty="0" err="1" smtClean="0"/>
              <a:t>init</a:t>
            </a:r>
            <a:r>
              <a:rPr lang="en-US" dirty="0" smtClean="0"/>
              <a:t>(</a:t>
            </a:r>
            <a:r>
              <a:rPr lang="en-US" dirty="0" err="1" smtClean="0"/>
              <a:t>schema_matching_definition</a:t>
            </a:r>
            <a:r>
              <a:rPr lang="en-US" dirty="0" smtClean="0"/>
              <a:t>)</a:t>
            </a:r>
            <a:endParaRPr lang="en-US" dirty="0"/>
          </a:p>
          <a:p>
            <a:pPr marL="1280088" lvl="2" indent="0">
              <a:spcBef>
                <a:spcPts val="0"/>
              </a:spcBef>
              <a:buNone/>
            </a:pPr>
            <a:r>
              <a:rPr lang="en-US" sz="2800" i="1" dirty="0"/>
              <a:t>Input Parameters: </a:t>
            </a:r>
            <a:endParaRPr lang="en-US" sz="2800" dirty="0"/>
          </a:p>
          <a:p>
            <a:pPr lvl="2">
              <a:spcBef>
                <a:spcPts val="0"/>
              </a:spcBef>
            </a:pPr>
            <a:r>
              <a:rPr lang="en-US" sz="2800" dirty="0" err="1"/>
              <a:t>schema_matching_definition</a:t>
            </a:r>
            <a:r>
              <a:rPr lang="en-US" sz="2800" dirty="0"/>
              <a:t>: The schema matching definition file</a:t>
            </a:r>
          </a:p>
          <a:p>
            <a:pPr marL="1280088" lvl="2" indent="0">
              <a:spcBef>
                <a:spcPts val="0"/>
              </a:spcBef>
              <a:buNone/>
            </a:pPr>
            <a:r>
              <a:rPr lang="en-US" sz="2800" i="1" dirty="0" smtClean="0"/>
              <a:t>Return </a:t>
            </a:r>
            <a:r>
              <a:rPr lang="en-US" sz="2800" i="1" dirty="0"/>
              <a:t>Value: </a:t>
            </a:r>
            <a:r>
              <a:rPr lang="en-US" sz="2800" dirty="0"/>
              <a:t>void</a:t>
            </a:r>
          </a:p>
          <a:p>
            <a:pPr marL="1280088" lvl="2" indent="0">
              <a:spcBef>
                <a:spcPts val="0"/>
              </a:spcBef>
              <a:buNone/>
            </a:pPr>
            <a:endParaRPr lang="en-US" sz="2400" dirty="0" smtClean="0"/>
          </a:p>
          <a:p>
            <a:pPr marL="0" indent="0">
              <a:buNone/>
            </a:pPr>
            <a:endParaRPr lang="en-US" dirty="0"/>
          </a:p>
          <a:p>
            <a:endParaRPr lang="en-US" dirty="0"/>
          </a:p>
          <a:p>
            <a:pPr marL="1280088" lvl="2" indent="0">
              <a:spcBef>
                <a:spcPts val="0"/>
              </a:spcBef>
              <a:buNone/>
            </a:pPr>
            <a:endParaRPr lang="en-US" sz="2400" dirty="0"/>
          </a:p>
          <a:p>
            <a:pPr marL="1280088" lvl="2" indent="0">
              <a:spcBef>
                <a:spcPts val="0"/>
              </a:spcBef>
              <a:buNone/>
            </a:pPr>
            <a:endParaRPr lang="en-US" sz="2400" b="1" u="sng" dirty="0"/>
          </a:p>
          <a:p>
            <a:pPr lvl="2">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63</a:t>
            </a:fld>
            <a:endParaRPr lang="el-GR">
              <a:solidFill>
                <a:srgbClr val="FFFFFF"/>
              </a:solidFill>
            </a:endParaRPr>
          </a:p>
        </p:txBody>
      </p:sp>
    </p:spTree>
    <p:extLst>
      <p:ext uri="{BB962C8B-B14F-4D97-AF65-F5344CB8AC3E}">
        <p14:creationId xmlns:p14="http://schemas.microsoft.com/office/powerpoint/2010/main" xmlns="" val="15352152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266"/>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74" name="Oval 73"/>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75" name="Group 74"/>
          <p:cNvGrpSpPr/>
          <p:nvPr/>
        </p:nvGrpSpPr>
        <p:grpSpPr>
          <a:xfrm>
            <a:off x="5648960" y="80010"/>
            <a:ext cx="184912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77" name="TextBox 76"/>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78" name="Flowchart: Process 77"/>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79" name="Flowchart: Process 78"/>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81" name="Straight Arrow Connector 80"/>
          <p:cNvCxnSpPr>
            <a:stCxn id="76" idx="2"/>
            <a:endCxn id="78"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87" name="Straight Arrow Connector 86"/>
          <p:cNvCxnSpPr>
            <a:stCxn id="74" idx="6"/>
            <a:endCxn id="86"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89" name="Oval 8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90" name="Flowchart: Process 8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91" name="Straight Arrow Connector 90"/>
          <p:cNvCxnSpPr>
            <a:stCxn id="88" idx="3"/>
            <a:endCxn id="8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93" name="Oval 92"/>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94" name="Oval 9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95" name="Oval 9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96" name="Oval 9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97" name="Oval 9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98" name="Oval 9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99" name="Oval 9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00" name="Oval 9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01" name="Straight Arrow Connector 100"/>
          <p:cNvCxnSpPr>
            <a:stCxn id="74" idx="4"/>
            <a:endCxn id="90"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05" name="Flowchart: Process 104"/>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06" name="Flowchart: Process 105"/>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10" name="Straight Arrow Connector 109"/>
          <p:cNvCxnSpPr>
            <a:stCxn id="106" idx="2"/>
            <a:endCxn id="9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8" idx="4"/>
            <a:endCxn id="140"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9" idx="6"/>
            <a:endCxn id="9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8" idx="6"/>
            <a:endCxn id="9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4" idx="1"/>
            <a:endCxn id="9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5" idx="2"/>
            <a:endCxn id="9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4" idx="6"/>
            <a:endCxn id="105"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0" name="Flowchart: Process 139"/>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42" name="Straight Arrow Connector 141"/>
          <p:cNvCxnSpPr>
            <a:stCxn id="140" idx="1"/>
            <a:endCxn id="93"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0" idx="1"/>
            <a:endCxn id="99"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89" idx="4"/>
            <a:endCxn id="9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0" idx="3"/>
            <a:endCxn id="96"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58" name="Flowchart: Process 157"/>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59" name="Straight Arrow Connector 158"/>
          <p:cNvCxnSpPr>
            <a:stCxn id="95" idx="2"/>
            <a:endCxn id="157"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2"/>
            <a:endCxn id="9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8" idx="2"/>
            <a:endCxn id="9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69" name="Straight Arrow Connector 168"/>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3"/>
            <a:endCxn id="9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85" name="Straight Arrow Connector 184"/>
          <p:cNvCxnSpPr>
            <a:stCxn id="224" idx="1"/>
            <a:endCxn id="10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189" name="Straight Arrow Connector 188"/>
          <p:cNvCxnSpPr>
            <a:stCxn id="100" idx="2"/>
            <a:endCxn id="188"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6" idx="4"/>
            <a:endCxn id="198"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00" name="Straight Arrow Connector 199"/>
          <p:cNvCxnSpPr>
            <a:stCxn id="198" idx="2"/>
            <a:endCxn id="9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7840960" y="8833048"/>
            <a:ext cx="184912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25" name="TextBox 224"/>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27" name="Straight Arrow Connector 226"/>
          <p:cNvCxnSpPr>
            <a:stCxn id="184" idx="2"/>
            <a:endCxn id="224"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90" idx="2"/>
            <a:endCxn id="9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39" name="Straight Arrow Connector 238"/>
          <p:cNvCxnSpPr>
            <a:stCxn id="88" idx="3"/>
            <a:endCxn id="23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37" idx="4"/>
            <a:endCxn id="9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0" name="Straight Arrow Connector 249"/>
          <p:cNvCxnSpPr>
            <a:stCxn id="98" idx="6"/>
            <a:endCxn id="249"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90" idx="2"/>
            <a:endCxn id="249"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107" name="Straight Arrow Connector 106"/>
          <p:cNvCxnSpPr>
            <a:stCxn id="97" idx="2"/>
            <a:endCxn id="103"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135" name="Flowchart: Process 13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54" name="Straight Connector 53"/>
          <p:cNvCxnSpPr>
            <a:stCxn id="13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9" idx="2"/>
            <a:endCxn id="105"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0" idx="6"/>
            <a:endCxn id="74"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12" name="Straight Arrow Connector 111"/>
          <p:cNvCxnSpPr>
            <a:stCxn id="111" idx="2"/>
            <a:endCxn id="130"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115" name="Straight Arrow Connector 114"/>
          <p:cNvCxnSpPr>
            <a:stCxn id="130" idx="2"/>
            <a:endCxn id="114"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8" idx="0"/>
            <a:endCxn id="8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9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433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123" name="Oval 122"/>
          <p:cNvSpPr/>
          <p:nvPr/>
        </p:nvSpPr>
        <p:spPr>
          <a:xfrm>
            <a:off x="139222" y="3811905"/>
            <a:ext cx="2032000" cy="56007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Tree>
    <p:extLst>
      <p:ext uri="{BB962C8B-B14F-4D97-AF65-F5344CB8AC3E}">
        <p14:creationId xmlns:p14="http://schemas.microsoft.com/office/powerpoint/2010/main" xmlns="" val="237756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67"/>
                                        </p:tgtEl>
                                        <p:attrNameLst>
                                          <p:attrName>style.opacity</p:attrName>
                                        </p:attrNameLst>
                                      </p:cBhvr>
                                      <p:to>
                                        <p:strVal val="0.5"/>
                                      </p:to>
                                    </p:set>
                                    <p:animEffect filter="image" prLst="opacity: 0.5">
                                      <p:cBhvr rctx="IE">
                                        <p:cTn id="7" dur="indefinite"/>
                                        <p:tgtEl>
                                          <p:spTgt spid="267"/>
                                        </p:tgtEl>
                                      </p:cBhvr>
                                    </p:animEffect>
                                  </p:childTnLst>
                                </p:cTn>
                              </p:par>
                              <p:par>
                                <p:cTn id="8" presetID="9" presetClass="emph" presetSubtype="0" grpId="0" nodeType="withEffect">
                                  <p:stCondLst>
                                    <p:cond delay="0"/>
                                  </p:stCondLst>
                                  <p:childTnLst>
                                    <p:set>
                                      <p:cBhvr rctx="PPT">
                                        <p:cTn id="9" dur="indefinite"/>
                                        <p:tgtEl>
                                          <p:spTgt spid="74"/>
                                        </p:tgtEl>
                                        <p:attrNameLst>
                                          <p:attrName>style.opacity</p:attrName>
                                        </p:attrNameLst>
                                      </p:cBhvr>
                                      <p:to>
                                        <p:strVal val="0.5"/>
                                      </p:to>
                                    </p:set>
                                    <p:animEffect filter="image" prLst="opacity: 0.5">
                                      <p:cBhvr rctx="IE">
                                        <p:cTn id="10" dur="indefinite"/>
                                        <p:tgtEl>
                                          <p:spTgt spid="74"/>
                                        </p:tgtEl>
                                      </p:cBhvr>
                                    </p:animEffect>
                                  </p:childTnLst>
                                </p:cTn>
                              </p:par>
                              <p:par>
                                <p:cTn id="11" presetID="9" presetClass="emph" presetSubtype="0" nodeType="withEffect">
                                  <p:stCondLst>
                                    <p:cond delay="0"/>
                                  </p:stCondLst>
                                  <p:childTnLst>
                                    <p:set>
                                      <p:cBhvr rctx="PPT">
                                        <p:cTn id="12" dur="indefinite"/>
                                        <p:tgtEl>
                                          <p:spTgt spid="75"/>
                                        </p:tgtEl>
                                        <p:attrNameLst>
                                          <p:attrName>style.opacity</p:attrName>
                                        </p:attrNameLst>
                                      </p:cBhvr>
                                      <p:to>
                                        <p:strVal val="0.5"/>
                                      </p:to>
                                    </p:set>
                                    <p:animEffect filter="image" prLst="opacity: 0.5">
                                      <p:cBhvr rctx="IE">
                                        <p:cTn id="13" dur="indefinite"/>
                                        <p:tgtEl>
                                          <p:spTgt spid="75"/>
                                        </p:tgtEl>
                                      </p:cBhvr>
                                    </p:animEffect>
                                  </p:childTnLst>
                                </p:cTn>
                              </p:par>
                              <p:par>
                                <p:cTn id="14" presetID="9" presetClass="emph" presetSubtype="0" grpId="0" nodeType="withEffect">
                                  <p:stCondLst>
                                    <p:cond delay="0"/>
                                  </p:stCondLst>
                                  <p:childTnLst>
                                    <p:set>
                                      <p:cBhvr rctx="PPT">
                                        <p:cTn id="15" dur="indefinite"/>
                                        <p:tgtEl>
                                          <p:spTgt spid="78"/>
                                        </p:tgtEl>
                                        <p:attrNameLst>
                                          <p:attrName>style.opacity</p:attrName>
                                        </p:attrNameLst>
                                      </p:cBhvr>
                                      <p:to>
                                        <p:strVal val="0.5"/>
                                      </p:to>
                                    </p:set>
                                    <p:animEffect filter="image" prLst="opacity: 0.5">
                                      <p:cBhvr rctx="IE">
                                        <p:cTn id="16" dur="indefinite"/>
                                        <p:tgtEl>
                                          <p:spTgt spid="78"/>
                                        </p:tgtEl>
                                      </p:cBhvr>
                                    </p:animEffect>
                                  </p:childTnLst>
                                </p:cTn>
                              </p:par>
                              <p:par>
                                <p:cTn id="17" presetID="9" presetClass="emph" presetSubtype="0" grpId="0" nodeType="withEffect">
                                  <p:stCondLst>
                                    <p:cond delay="0"/>
                                  </p:stCondLst>
                                  <p:childTnLst>
                                    <p:set>
                                      <p:cBhvr rctx="PPT">
                                        <p:cTn id="18" dur="indefinite"/>
                                        <p:tgtEl>
                                          <p:spTgt spid="79"/>
                                        </p:tgtEl>
                                        <p:attrNameLst>
                                          <p:attrName>style.opacity</p:attrName>
                                        </p:attrNameLst>
                                      </p:cBhvr>
                                      <p:to>
                                        <p:strVal val="0.5"/>
                                      </p:to>
                                    </p:set>
                                    <p:animEffect filter="image" prLst="opacity: 0.5">
                                      <p:cBhvr rctx="IE">
                                        <p:cTn id="19" dur="indefinite"/>
                                        <p:tgtEl>
                                          <p:spTgt spid="79"/>
                                        </p:tgtEl>
                                      </p:cBhvr>
                                    </p:animEffect>
                                  </p:childTnLst>
                                </p:cTn>
                              </p:par>
                              <p:par>
                                <p:cTn id="20" presetID="9" presetClass="emph" presetSubtype="0" nodeType="withEffect">
                                  <p:stCondLst>
                                    <p:cond delay="0"/>
                                  </p:stCondLst>
                                  <p:childTnLst>
                                    <p:set>
                                      <p:cBhvr rctx="PPT">
                                        <p:cTn id="21" dur="indefinite"/>
                                        <p:tgtEl>
                                          <p:spTgt spid="81"/>
                                        </p:tgtEl>
                                        <p:attrNameLst>
                                          <p:attrName>style.opacity</p:attrName>
                                        </p:attrNameLst>
                                      </p:cBhvr>
                                      <p:to>
                                        <p:strVal val="0.5"/>
                                      </p:to>
                                    </p:set>
                                    <p:animEffect filter="image" prLst="opacity: 0.5">
                                      <p:cBhvr rctx="IE">
                                        <p:cTn id="22" dur="indefinite"/>
                                        <p:tgtEl>
                                          <p:spTgt spid="81"/>
                                        </p:tgtEl>
                                      </p:cBhvr>
                                    </p:animEffect>
                                  </p:childTnLst>
                                </p:cTn>
                              </p:par>
                              <p:par>
                                <p:cTn id="23" presetID="9" presetClass="emph" presetSubtype="0" nodeType="withEffect">
                                  <p:stCondLst>
                                    <p:cond delay="0"/>
                                  </p:stCondLst>
                                  <p:childTnLst>
                                    <p:set>
                                      <p:cBhvr rctx="PPT">
                                        <p:cTn id="24" dur="indefinite"/>
                                        <p:tgtEl>
                                          <p:spTgt spid="82"/>
                                        </p:tgtEl>
                                        <p:attrNameLst>
                                          <p:attrName>style.opacity</p:attrName>
                                        </p:attrNameLst>
                                      </p:cBhvr>
                                      <p:to>
                                        <p:strVal val="0.5"/>
                                      </p:to>
                                    </p:set>
                                    <p:animEffect filter="image" prLst="opacity: 0.5">
                                      <p:cBhvr rctx="IE">
                                        <p:cTn id="25" dur="indefinite"/>
                                        <p:tgtEl>
                                          <p:spTgt spid="82"/>
                                        </p:tgtEl>
                                      </p:cBhvr>
                                    </p:animEffect>
                                  </p:childTnLst>
                                </p:cTn>
                              </p:par>
                              <p:par>
                                <p:cTn id="26" presetID="9" presetClass="emph" presetSubtype="0" nodeType="withEffect">
                                  <p:stCondLst>
                                    <p:cond delay="0"/>
                                  </p:stCondLst>
                                  <p:childTnLst>
                                    <p:set>
                                      <p:cBhvr rctx="PPT">
                                        <p:cTn id="27" dur="indefinite"/>
                                        <p:tgtEl>
                                          <p:spTgt spid="84"/>
                                        </p:tgtEl>
                                        <p:attrNameLst>
                                          <p:attrName>style.opacity</p:attrName>
                                        </p:attrNameLst>
                                      </p:cBhvr>
                                      <p:to>
                                        <p:strVal val="0.5"/>
                                      </p:to>
                                    </p:set>
                                    <p:animEffect filter="image" prLst="opacity: 0.5">
                                      <p:cBhvr rctx="IE">
                                        <p:cTn id="28" dur="indefinite"/>
                                        <p:tgtEl>
                                          <p:spTgt spid="84"/>
                                        </p:tgtEl>
                                      </p:cBhvr>
                                    </p:animEffect>
                                  </p:childTnLst>
                                </p:cTn>
                              </p:par>
                              <p:par>
                                <p:cTn id="29" presetID="9" presetClass="emph" presetSubtype="0" nodeType="withEffect">
                                  <p:stCondLst>
                                    <p:cond delay="0"/>
                                  </p:stCondLst>
                                  <p:childTnLst>
                                    <p:set>
                                      <p:cBhvr rctx="PPT">
                                        <p:cTn id="30" dur="indefinite"/>
                                        <p:tgtEl>
                                          <p:spTgt spid="85"/>
                                        </p:tgtEl>
                                        <p:attrNameLst>
                                          <p:attrName>style.opacity</p:attrName>
                                        </p:attrNameLst>
                                      </p:cBhvr>
                                      <p:to>
                                        <p:strVal val="0.5"/>
                                      </p:to>
                                    </p:set>
                                    <p:animEffect filter="image" prLst="opacity: 0.5">
                                      <p:cBhvr rctx="IE">
                                        <p:cTn id="31" dur="indefinite"/>
                                        <p:tgtEl>
                                          <p:spTgt spid="85"/>
                                        </p:tgtEl>
                                      </p:cBhvr>
                                    </p:animEffect>
                                  </p:childTnLst>
                                </p:cTn>
                              </p:par>
                              <p:par>
                                <p:cTn id="32" presetID="9" presetClass="emph" presetSubtype="0" grpId="0" nodeType="withEffect">
                                  <p:stCondLst>
                                    <p:cond delay="0"/>
                                  </p:stCondLst>
                                  <p:childTnLst>
                                    <p:set>
                                      <p:cBhvr rctx="PPT">
                                        <p:cTn id="33" dur="indefinite"/>
                                        <p:tgtEl>
                                          <p:spTgt spid="86"/>
                                        </p:tgtEl>
                                        <p:attrNameLst>
                                          <p:attrName>style.opacity</p:attrName>
                                        </p:attrNameLst>
                                      </p:cBhvr>
                                      <p:to>
                                        <p:strVal val="0.5"/>
                                      </p:to>
                                    </p:set>
                                    <p:animEffect filter="image" prLst="opacity: 0.5">
                                      <p:cBhvr rctx="IE">
                                        <p:cTn id="34" dur="indefinite"/>
                                        <p:tgtEl>
                                          <p:spTgt spid="86"/>
                                        </p:tgtEl>
                                      </p:cBhvr>
                                    </p:animEffect>
                                  </p:childTnLst>
                                </p:cTn>
                              </p:par>
                              <p:par>
                                <p:cTn id="35" presetID="9" presetClass="emph" presetSubtype="0" nodeType="withEffect">
                                  <p:stCondLst>
                                    <p:cond delay="0"/>
                                  </p:stCondLst>
                                  <p:childTnLst>
                                    <p:set>
                                      <p:cBhvr rctx="PPT">
                                        <p:cTn id="36" dur="indefinite"/>
                                        <p:tgtEl>
                                          <p:spTgt spid="87"/>
                                        </p:tgtEl>
                                        <p:attrNameLst>
                                          <p:attrName>style.opacity</p:attrName>
                                        </p:attrNameLst>
                                      </p:cBhvr>
                                      <p:to>
                                        <p:strVal val="0.5"/>
                                      </p:to>
                                    </p:set>
                                    <p:animEffect filter="image" prLst="opacity: 0.5">
                                      <p:cBhvr rctx="IE">
                                        <p:cTn id="37" dur="indefinite"/>
                                        <p:tgtEl>
                                          <p:spTgt spid="87"/>
                                        </p:tgtEl>
                                      </p:cBhvr>
                                    </p:animEffect>
                                  </p:childTnLst>
                                </p:cTn>
                              </p:par>
                              <p:par>
                                <p:cTn id="38" presetID="9" presetClass="emph" presetSubtype="0" grpId="0" nodeType="withEffect">
                                  <p:stCondLst>
                                    <p:cond delay="0"/>
                                  </p:stCondLst>
                                  <p:childTnLst>
                                    <p:set>
                                      <p:cBhvr rctx="PPT">
                                        <p:cTn id="39" dur="indefinite"/>
                                        <p:tgtEl>
                                          <p:spTgt spid="88"/>
                                        </p:tgtEl>
                                        <p:attrNameLst>
                                          <p:attrName>style.opacity</p:attrName>
                                        </p:attrNameLst>
                                      </p:cBhvr>
                                      <p:to>
                                        <p:strVal val="0.5"/>
                                      </p:to>
                                    </p:set>
                                    <p:animEffect filter="image" prLst="opacity: 0.5">
                                      <p:cBhvr rctx="IE">
                                        <p:cTn id="40" dur="indefinite"/>
                                        <p:tgtEl>
                                          <p:spTgt spid="88"/>
                                        </p:tgtEl>
                                      </p:cBhvr>
                                    </p:animEffect>
                                  </p:childTnLst>
                                </p:cTn>
                              </p:par>
                              <p:par>
                                <p:cTn id="41" presetID="9" presetClass="emph" presetSubtype="0" grpId="0" nodeType="withEffect">
                                  <p:stCondLst>
                                    <p:cond delay="0"/>
                                  </p:stCondLst>
                                  <p:childTnLst>
                                    <p:set>
                                      <p:cBhvr rctx="PPT">
                                        <p:cTn id="42" dur="indefinite"/>
                                        <p:tgtEl>
                                          <p:spTgt spid="89"/>
                                        </p:tgtEl>
                                        <p:attrNameLst>
                                          <p:attrName>style.opacity</p:attrName>
                                        </p:attrNameLst>
                                      </p:cBhvr>
                                      <p:to>
                                        <p:strVal val="0.5"/>
                                      </p:to>
                                    </p:set>
                                    <p:animEffect filter="image" prLst="opacity: 0.5">
                                      <p:cBhvr rctx="IE">
                                        <p:cTn id="43" dur="indefinite"/>
                                        <p:tgtEl>
                                          <p:spTgt spid="89"/>
                                        </p:tgtEl>
                                      </p:cBhvr>
                                    </p:animEffect>
                                  </p:childTnLst>
                                </p:cTn>
                              </p:par>
                              <p:par>
                                <p:cTn id="44" presetID="9" presetClass="emph" presetSubtype="0" grpId="0" nodeType="withEffect">
                                  <p:stCondLst>
                                    <p:cond delay="0"/>
                                  </p:stCondLst>
                                  <p:childTnLst>
                                    <p:set>
                                      <p:cBhvr rctx="PPT">
                                        <p:cTn id="45" dur="indefinite"/>
                                        <p:tgtEl>
                                          <p:spTgt spid="90"/>
                                        </p:tgtEl>
                                        <p:attrNameLst>
                                          <p:attrName>style.opacity</p:attrName>
                                        </p:attrNameLst>
                                      </p:cBhvr>
                                      <p:to>
                                        <p:strVal val="0.5"/>
                                      </p:to>
                                    </p:set>
                                    <p:animEffect filter="image" prLst="opacity: 0.5">
                                      <p:cBhvr rctx="IE">
                                        <p:cTn id="46" dur="indefinite"/>
                                        <p:tgtEl>
                                          <p:spTgt spid="90"/>
                                        </p:tgtEl>
                                      </p:cBhvr>
                                    </p:animEffect>
                                  </p:childTnLst>
                                </p:cTn>
                              </p:par>
                              <p:par>
                                <p:cTn id="47" presetID="9" presetClass="emph" presetSubtype="0" nodeType="withEffect">
                                  <p:stCondLst>
                                    <p:cond delay="0"/>
                                  </p:stCondLst>
                                  <p:childTnLst>
                                    <p:set>
                                      <p:cBhvr rctx="PPT">
                                        <p:cTn id="48" dur="indefinite"/>
                                        <p:tgtEl>
                                          <p:spTgt spid="91"/>
                                        </p:tgtEl>
                                        <p:attrNameLst>
                                          <p:attrName>style.opacity</p:attrName>
                                        </p:attrNameLst>
                                      </p:cBhvr>
                                      <p:to>
                                        <p:strVal val="0.5"/>
                                      </p:to>
                                    </p:set>
                                    <p:animEffect filter="image" prLst="opacity: 0.5">
                                      <p:cBhvr rctx="IE">
                                        <p:cTn id="49" dur="indefinite"/>
                                        <p:tgtEl>
                                          <p:spTgt spid="91"/>
                                        </p:tgtEl>
                                      </p:cBhvr>
                                    </p:animEffect>
                                  </p:childTnLst>
                                </p:cTn>
                              </p:par>
                              <p:par>
                                <p:cTn id="50" presetID="9" presetClass="emph" presetSubtype="0" grpId="0" nodeType="withEffect">
                                  <p:stCondLst>
                                    <p:cond delay="0"/>
                                  </p:stCondLst>
                                  <p:childTnLst>
                                    <p:set>
                                      <p:cBhvr rctx="PPT">
                                        <p:cTn id="51" dur="indefinite"/>
                                        <p:tgtEl>
                                          <p:spTgt spid="92"/>
                                        </p:tgtEl>
                                        <p:attrNameLst>
                                          <p:attrName>style.opacity</p:attrName>
                                        </p:attrNameLst>
                                      </p:cBhvr>
                                      <p:to>
                                        <p:strVal val="0.5"/>
                                      </p:to>
                                    </p:set>
                                    <p:animEffect filter="image" prLst="opacity: 0.5">
                                      <p:cBhvr rctx="IE">
                                        <p:cTn id="52" dur="indefinite"/>
                                        <p:tgtEl>
                                          <p:spTgt spid="92"/>
                                        </p:tgtEl>
                                      </p:cBhvr>
                                    </p:animEffect>
                                  </p:childTnLst>
                                </p:cTn>
                              </p:par>
                              <p:par>
                                <p:cTn id="53" presetID="9" presetClass="emph" presetSubtype="0" grpId="0" nodeType="withEffect">
                                  <p:stCondLst>
                                    <p:cond delay="0"/>
                                  </p:stCondLst>
                                  <p:childTnLst>
                                    <p:set>
                                      <p:cBhvr rctx="PPT">
                                        <p:cTn id="54" dur="indefinite"/>
                                        <p:tgtEl>
                                          <p:spTgt spid="93"/>
                                        </p:tgtEl>
                                        <p:attrNameLst>
                                          <p:attrName>style.opacity</p:attrName>
                                        </p:attrNameLst>
                                      </p:cBhvr>
                                      <p:to>
                                        <p:strVal val="0.5"/>
                                      </p:to>
                                    </p:set>
                                    <p:animEffect filter="image" prLst="opacity: 0.5">
                                      <p:cBhvr rctx="IE">
                                        <p:cTn id="55" dur="indefinite"/>
                                        <p:tgtEl>
                                          <p:spTgt spid="93"/>
                                        </p:tgtEl>
                                      </p:cBhvr>
                                    </p:animEffect>
                                  </p:childTnLst>
                                </p:cTn>
                              </p:par>
                              <p:par>
                                <p:cTn id="56" presetID="9" presetClass="emph" presetSubtype="0" grpId="0" nodeType="withEffect">
                                  <p:stCondLst>
                                    <p:cond delay="0"/>
                                  </p:stCondLst>
                                  <p:childTnLst>
                                    <p:set>
                                      <p:cBhvr rctx="PPT">
                                        <p:cTn id="57" dur="indefinite"/>
                                        <p:tgtEl>
                                          <p:spTgt spid="94"/>
                                        </p:tgtEl>
                                        <p:attrNameLst>
                                          <p:attrName>style.opacity</p:attrName>
                                        </p:attrNameLst>
                                      </p:cBhvr>
                                      <p:to>
                                        <p:strVal val="0.5"/>
                                      </p:to>
                                    </p:set>
                                    <p:animEffect filter="image" prLst="opacity: 0.5">
                                      <p:cBhvr rctx="IE">
                                        <p:cTn id="58" dur="indefinite"/>
                                        <p:tgtEl>
                                          <p:spTgt spid="94"/>
                                        </p:tgtEl>
                                      </p:cBhvr>
                                    </p:animEffect>
                                  </p:childTnLst>
                                </p:cTn>
                              </p:par>
                              <p:par>
                                <p:cTn id="59" presetID="9" presetClass="emph" presetSubtype="0" grpId="0" nodeType="withEffect">
                                  <p:stCondLst>
                                    <p:cond delay="0"/>
                                  </p:stCondLst>
                                  <p:childTnLst>
                                    <p:set>
                                      <p:cBhvr rctx="PPT">
                                        <p:cTn id="60" dur="indefinite"/>
                                        <p:tgtEl>
                                          <p:spTgt spid="95"/>
                                        </p:tgtEl>
                                        <p:attrNameLst>
                                          <p:attrName>style.opacity</p:attrName>
                                        </p:attrNameLst>
                                      </p:cBhvr>
                                      <p:to>
                                        <p:strVal val="0.5"/>
                                      </p:to>
                                    </p:set>
                                    <p:animEffect filter="image" prLst="opacity: 0.5">
                                      <p:cBhvr rctx="IE">
                                        <p:cTn id="61" dur="indefinite"/>
                                        <p:tgtEl>
                                          <p:spTgt spid="95"/>
                                        </p:tgtEl>
                                      </p:cBhvr>
                                    </p:animEffect>
                                  </p:childTnLst>
                                </p:cTn>
                              </p:par>
                              <p:par>
                                <p:cTn id="62" presetID="9" presetClass="emph" presetSubtype="0" grpId="0" nodeType="withEffect">
                                  <p:stCondLst>
                                    <p:cond delay="0"/>
                                  </p:stCondLst>
                                  <p:childTnLst>
                                    <p:set>
                                      <p:cBhvr rctx="PPT">
                                        <p:cTn id="63" dur="indefinite"/>
                                        <p:tgtEl>
                                          <p:spTgt spid="96"/>
                                        </p:tgtEl>
                                        <p:attrNameLst>
                                          <p:attrName>style.opacity</p:attrName>
                                        </p:attrNameLst>
                                      </p:cBhvr>
                                      <p:to>
                                        <p:strVal val="0.5"/>
                                      </p:to>
                                    </p:set>
                                    <p:animEffect filter="image" prLst="opacity: 0.5">
                                      <p:cBhvr rctx="IE">
                                        <p:cTn id="64" dur="indefinite"/>
                                        <p:tgtEl>
                                          <p:spTgt spid="96"/>
                                        </p:tgtEl>
                                      </p:cBhvr>
                                    </p:animEffect>
                                  </p:childTnLst>
                                </p:cTn>
                              </p:par>
                              <p:par>
                                <p:cTn id="65" presetID="9" presetClass="emph" presetSubtype="0" grpId="0" nodeType="withEffect">
                                  <p:stCondLst>
                                    <p:cond delay="0"/>
                                  </p:stCondLst>
                                  <p:childTnLst>
                                    <p:set>
                                      <p:cBhvr rctx="PPT">
                                        <p:cTn id="66" dur="indefinite"/>
                                        <p:tgtEl>
                                          <p:spTgt spid="97"/>
                                        </p:tgtEl>
                                        <p:attrNameLst>
                                          <p:attrName>style.opacity</p:attrName>
                                        </p:attrNameLst>
                                      </p:cBhvr>
                                      <p:to>
                                        <p:strVal val="0.5"/>
                                      </p:to>
                                    </p:set>
                                    <p:animEffect filter="image" prLst="opacity: 0.5">
                                      <p:cBhvr rctx="IE">
                                        <p:cTn id="67" dur="indefinite"/>
                                        <p:tgtEl>
                                          <p:spTgt spid="97"/>
                                        </p:tgtEl>
                                      </p:cBhvr>
                                    </p:animEffect>
                                  </p:childTnLst>
                                </p:cTn>
                              </p:par>
                              <p:par>
                                <p:cTn id="68" presetID="9" presetClass="emph" presetSubtype="0" grpId="0" nodeType="withEffect">
                                  <p:stCondLst>
                                    <p:cond delay="0"/>
                                  </p:stCondLst>
                                  <p:childTnLst>
                                    <p:set>
                                      <p:cBhvr rctx="PPT">
                                        <p:cTn id="69" dur="indefinite"/>
                                        <p:tgtEl>
                                          <p:spTgt spid="98"/>
                                        </p:tgtEl>
                                        <p:attrNameLst>
                                          <p:attrName>style.opacity</p:attrName>
                                        </p:attrNameLst>
                                      </p:cBhvr>
                                      <p:to>
                                        <p:strVal val="0.5"/>
                                      </p:to>
                                    </p:set>
                                    <p:animEffect filter="image" prLst="opacity: 0.5">
                                      <p:cBhvr rctx="IE">
                                        <p:cTn id="70" dur="indefinite"/>
                                        <p:tgtEl>
                                          <p:spTgt spid="98"/>
                                        </p:tgtEl>
                                      </p:cBhvr>
                                    </p:animEffect>
                                  </p:childTnLst>
                                </p:cTn>
                              </p:par>
                              <p:par>
                                <p:cTn id="71" presetID="9" presetClass="emph" presetSubtype="0" grpId="0" nodeType="withEffect">
                                  <p:stCondLst>
                                    <p:cond delay="0"/>
                                  </p:stCondLst>
                                  <p:childTnLst>
                                    <p:set>
                                      <p:cBhvr rctx="PPT">
                                        <p:cTn id="72" dur="indefinite"/>
                                        <p:tgtEl>
                                          <p:spTgt spid="99"/>
                                        </p:tgtEl>
                                        <p:attrNameLst>
                                          <p:attrName>style.opacity</p:attrName>
                                        </p:attrNameLst>
                                      </p:cBhvr>
                                      <p:to>
                                        <p:strVal val="0.5"/>
                                      </p:to>
                                    </p:set>
                                    <p:animEffect filter="image" prLst="opacity: 0.5">
                                      <p:cBhvr rctx="IE">
                                        <p:cTn id="73" dur="indefinite"/>
                                        <p:tgtEl>
                                          <p:spTgt spid="99"/>
                                        </p:tgtEl>
                                      </p:cBhvr>
                                    </p:animEffect>
                                  </p:childTnLst>
                                </p:cTn>
                              </p:par>
                              <p:par>
                                <p:cTn id="74" presetID="9" presetClass="emph" presetSubtype="0" grpId="0" nodeType="withEffect">
                                  <p:stCondLst>
                                    <p:cond delay="0"/>
                                  </p:stCondLst>
                                  <p:childTnLst>
                                    <p:set>
                                      <p:cBhvr rctx="PPT">
                                        <p:cTn id="75" dur="indefinite"/>
                                        <p:tgtEl>
                                          <p:spTgt spid="100"/>
                                        </p:tgtEl>
                                        <p:attrNameLst>
                                          <p:attrName>style.opacity</p:attrName>
                                        </p:attrNameLst>
                                      </p:cBhvr>
                                      <p:to>
                                        <p:strVal val="0.5"/>
                                      </p:to>
                                    </p:set>
                                    <p:animEffect filter="image" prLst="opacity: 0.5">
                                      <p:cBhvr rctx="IE">
                                        <p:cTn id="76" dur="indefinite"/>
                                        <p:tgtEl>
                                          <p:spTgt spid="100"/>
                                        </p:tgtEl>
                                      </p:cBhvr>
                                    </p:animEffect>
                                  </p:childTnLst>
                                </p:cTn>
                              </p:par>
                              <p:par>
                                <p:cTn id="77" presetID="9" presetClass="emph" presetSubtype="0" nodeType="withEffect">
                                  <p:stCondLst>
                                    <p:cond delay="0"/>
                                  </p:stCondLst>
                                  <p:childTnLst>
                                    <p:set>
                                      <p:cBhvr rctx="PPT">
                                        <p:cTn id="78" dur="indefinite"/>
                                        <p:tgtEl>
                                          <p:spTgt spid="101"/>
                                        </p:tgtEl>
                                        <p:attrNameLst>
                                          <p:attrName>style.opacity</p:attrName>
                                        </p:attrNameLst>
                                      </p:cBhvr>
                                      <p:to>
                                        <p:strVal val="0.5"/>
                                      </p:to>
                                    </p:set>
                                    <p:animEffect filter="image" prLst="opacity: 0.5">
                                      <p:cBhvr rctx="IE">
                                        <p:cTn id="79" dur="indefinite"/>
                                        <p:tgtEl>
                                          <p:spTgt spid="101"/>
                                        </p:tgtEl>
                                      </p:cBhvr>
                                    </p:animEffect>
                                  </p:childTnLst>
                                </p:cTn>
                              </p:par>
                              <p:par>
                                <p:cTn id="80" presetID="9" presetClass="emph" presetSubtype="0" nodeType="withEffect">
                                  <p:stCondLst>
                                    <p:cond delay="0"/>
                                  </p:stCondLst>
                                  <p:childTnLst>
                                    <p:set>
                                      <p:cBhvr rctx="PPT">
                                        <p:cTn id="81" dur="indefinite"/>
                                        <p:tgtEl>
                                          <p:spTgt spid="102"/>
                                        </p:tgtEl>
                                        <p:attrNameLst>
                                          <p:attrName>style.opacity</p:attrName>
                                        </p:attrNameLst>
                                      </p:cBhvr>
                                      <p:to>
                                        <p:strVal val="0.5"/>
                                      </p:to>
                                    </p:set>
                                    <p:animEffect filter="image" prLst="opacity: 0.5">
                                      <p:cBhvr rctx="IE">
                                        <p:cTn id="82" dur="indefinite"/>
                                        <p:tgtEl>
                                          <p:spTgt spid="102"/>
                                        </p:tgtEl>
                                      </p:cBhvr>
                                    </p:animEffect>
                                  </p:childTnLst>
                                </p:cTn>
                              </p:par>
                              <p:par>
                                <p:cTn id="83" presetID="9" presetClass="emph" presetSubtype="0" grpId="0" nodeType="withEffect">
                                  <p:stCondLst>
                                    <p:cond delay="0"/>
                                  </p:stCondLst>
                                  <p:childTnLst>
                                    <p:set>
                                      <p:cBhvr rctx="PPT">
                                        <p:cTn id="84" dur="indefinite"/>
                                        <p:tgtEl>
                                          <p:spTgt spid="104"/>
                                        </p:tgtEl>
                                        <p:attrNameLst>
                                          <p:attrName>style.opacity</p:attrName>
                                        </p:attrNameLst>
                                      </p:cBhvr>
                                      <p:to>
                                        <p:strVal val="0.5"/>
                                      </p:to>
                                    </p:set>
                                    <p:animEffect filter="image" prLst="opacity: 0.5">
                                      <p:cBhvr rctx="IE">
                                        <p:cTn id="85" dur="indefinite"/>
                                        <p:tgtEl>
                                          <p:spTgt spid="104"/>
                                        </p:tgtEl>
                                      </p:cBhvr>
                                    </p:animEffect>
                                  </p:childTnLst>
                                </p:cTn>
                              </p:par>
                              <p:par>
                                <p:cTn id="86" presetID="9" presetClass="emph" presetSubtype="0" grpId="0" nodeType="withEffect">
                                  <p:stCondLst>
                                    <p:cond delay="0"/>
                                  </p:stCondLst>
                                  <p:childTnLst>
                                    <p:set>
                                      <p:cBhvr rctx="PPT">
                                        <p:cTn id="87" dur="indefinite"/>
                                        <p:tgtEl>
                                          <p:spTgt spid="105"/>
                                        </p:tgtEl>
                                        <p:attrNameLst>
                                          <p:attrName>style.opacity</p:attrName>
                                        </p:attrNameLst>
                                      </p:cBhvr>
                                      <p:to>
                                        <p:strVal val="0.5"/>
                                      </p:to>
                                    </p:set>
                                    <p:animEffect filter="image" prLst="opacity: 0.5">
                                      <p:cBhvr rctx="IE">
                                        <p:cTn id="88" dur="indefinite"/>
                                        <p:tgtEl>
                                          <p:spTgt spid="105"/>
                                        </p:tgtEl>
                                      </p:cBhvr>
                                    </p:animEffect>
                                  </p:childTnLst>
                                </p:cTn>
                              </p:par>
                              <p:par>
                                <p:cTn id="89" presetID="9" presetClass="emph" presetSubtype="0" grpId="0" nodeType="withEffect">
                                  <p:stCondLst>
                                    <p:cond delay="0"/>
                                  </p:stCondLst>
                                  <p:childTnLst>
                                    <p:set>
                                      <p:cBhvr rctx="PPT">
                                        <p:cTn id="90" dur="indefinite"/>
                                        <p:tgtEl>
                                          <p:spTgt spid="106"/>
                                        </p:tgtEl>
                                        <p:attrNameLst>
                                          <p:attrName>style.opacity</p:attrName>
                                        </p:attrNameLst>
                                      </p:cBhvr>
                                      <p:to>
                                        <p:strVal val="0.5"/>
                                      </p:to>
                                    </p:set>
                                    <p:animEffect filter="image" prLst="opacity: 0.5">
                                      <p:cBhvr rctx="IE">
                                        <p:cTn id="91" dur="indefinite"/>
                                        <p:tgtEl>
                                          <p:spTgt spid="106"/>
                                        </p:tgtEl>
                                      </p:cBhvr>
                                    </p:animEffect>
                                  </p:childTnLst>
                                </p:cTn>
                              </p:par>
                              <p:par>
                                <p:cTn id="92" presetID="9" presetClass="emph" presetSubtype="0" nodeType="withEffect">
                                  <p:stCondLst>
                                    <p:cond delay="0"/>
                                  </p:stCondLst>
                                  <p:childTnLst>
                                    <p:set>
                                      <p:cBhvr rctx="PPT">
                                        <p:cTn id="93" dur="indefinite"/>
                                        <p:tgtEl>
                                          <p:spTgt spid="110"/>
                                        </p:tgtEl>
                                        <p:attrNameLst>
                                          <p:attrName>style.opacity</p:attrName>
                                        </p:attrNameLst>
                                      </p:cBhvr>
                                      <p:to>
                                        <p:strVal val="0.5"/>
                                      </p:to>
                                    </p:set>
                                    <p:animEffect filter="image" prLst="opacity: 0.5">
                                      <p:cBhvr rctx="IE">
                                        <p:cTn id="94" dur="indefinite"/>
                                        <p:tgtEl>
                                          <p:spTgt spid="110"/>
                                        </p:tgtEl>
                                      </p:cBhvr>
                                    </p:animEffect>
                                  </p:childTnLst>
                                </p:cTn>
                              </p:par>
                              <p:par>
                                <p:cTn id="95" presetID="9" presetClass="emph" presetSubtype="0" nodeType="withEffect">
                                  <p:stCondLst>
                                    <p:cond delay="0"/>
                                  </p:stCondLst>
                                  <p:childTnLst>
                                    <p:set>
                                      <p:cBhvr rctx="PPT">
                                        <p:cTn id="96" dur="indefinite"/>
                                        <p:tgtEl>
                                          <p:spTgt spid="113"/>
                                        </p:tgtEl>
                                        <p:attrNameLst>
                                          <p:attrName>style.opacity</p:attrName>
                                        </p:attrNameLst>
                                      </p:cBhvr>
                                      <p:to>
                                        <p:strVal val="0.5"/>
                                      </p:to>
                                    </p:set>
                                    <p:animEffect filter="image" prLst="opacity: 0.5">
                                      <p:cBhvr rctx="IE">
                                        <p:cTn id="97" dur="indefinite"/>
                                        <p:tgtEl>
                                          <p:spTgt spid="113"/>
                                        </p:tgtEl>
                                      </p:cBhvr>
                                    </p:animEffect>
                                  </p:childTnLst>
                                </p:cTn>
                              </p:par>
                              <p:par>
                                <p:cTn id="98" presetID="9" presetClass="emph" presetSubtype="0" nodeType="withEffect">
                                  <p:stCondLst>
                                    <p:cond delay="0"/>
                                  </p:stCondLst>
                                  <p:childTnLst>
                                    <p:set>
                                      <p:cBhvr rctx="PPT">
                                        <p:cTn id="99" dur="indefinite"/>
                                        <p:tgtEl>
                                          <p:spTgt spid="116"/>
                                        </p:tgtEl>
                                        <p:attrNameLst>
                                          <p:attrName>style.opacity</p:attrName>
                                        </p:attrNameLst>
                                      </p:cBhvr>
                                      <p:to>
                                        <p:strVal val="0.5"/>
                                      </p:to>
                                    </p:set>
                                    <p:animEffect filter="image" prLst="opacity: 0.5">
                                      <p:cBhvr rctx="IE">
                                        <p:cTn id="100" dur="indefinite"/>
                                        <p:tgtEl>
                                          <p:spTgt spid="116"/>
                                        </p:tgtEl>
                                      </p:cBhvr>
                                    </p:animEffect>
                                  </p:childTnLst>
                                </p:cTn>
                              </p:par>
                              <p:par>
                                <p:cTn id="101" presetID="9" presetClass="emph" presetSubtype="0" nodeType="withEffect">
                                  <p:stCondLst>
                                    <p:cond delay="0"/>
                                  </p:stCondLst>
                                  <p:childTnLst>
                                    <p:set>
                                      <p:cBhvr rctx="PPT">
                                        <p:cTn id="102" dur="indefinite"/>
                                        <p:tgtEl>
                                          <p:spTgt spid="121"/>
                                        </p:tgtEl>
                                        <p:attrNameLst>
                                          <p:attrName>style.opacity</p:attrName>
                                        </p:attrNameLst>
                                      </p:cBhvr>
                                      <p:to>
                                        <p:strVal val="0.5"/>
                                      </p:to>
                                    </p:set>
                                    <p:animEffect filter="image" prLst="opacity: 0.5">
                                      <p:cBhvr rctx="IE">
                                        <p:cTn id="103" dur="indefinite"/>
                                        <p:tgtEl>
                                          <p:spTgt spid="121"/>
                                        </p:tgtEl>
                                      </p:cBhvr>
                                    </p:animEffect>
                                  </p:childTnLst>
                                </p:cTn>
                              </p:par>
                              <p:par>
                                <p:cTn id="104" presetID="9" presetClass="emph" presetSubtype="0" nodeType="withEffect">
                                  <p:stCondLst>
                                    <p:cond delay="0"/>
                                  </p:stCondLst>
                                  <p:childTnLst>
                                    <p:set>
                                      <p:cBhvr rctx="PPT">
                                        <p:cTn id="105" dur="indefinite"/>
                                        <p:tgtEl>
                                          <p:spTgt spid="124"/>
                                        </p:tgtEl>
                                        <p:attrNameLst>
                                          <p:attrName>style.opacity</p:attrName>
                                        </p:attrNameLst>
                                      </p:cBhvr>
                                      <p:to>
                                        <p:strVal val="0.5"/>
                                      </p:to>
                                    </p:set>
                                    <p:animEffect filter="image" prLst="opacity: 0.5">
                                      <p:cBhvr rctx="IE">
                                        <p:cTn id="106" dur="indefinite"/>
                                        <p:tgtEl>
                                          <p:spTgt spid="124"/>
                                        </p:tgtEl>
                                      </p:cBhvr>
                                    </p:animEffect>
                                  </p:childTnLst>
                                </p:cTn>
                              </p:par>
                              <p:par>
                                <p:cTn id="107" presetID="9" presetClass="emph" presetSubtype="0" nodeType="withEffect">
                                  <p:stCondLst>
                                    <p:cond delay="0"/>
                                  </p:stCondLst>
                                  <p:childTnLst>
                                    <p:set>
                                      <p:cBhvr rctx="PPT">
                                        <p:cTn id="108" dur="indefinite"/>
                                        <p:tgtEl>
                                          <p:spTgt spid="128"/>
                                        </p:tgtEl>
                                        <p:attrNameLst>
                                          <p:attrName>style.opacity</p:attrName>
                                        </p:attrNameLst>
                                      </p:cBhvr>
                                      <p:to>
                                        <p:strVal val="0.5"/>
                                      </p:to>
                                    </p:set>
                                    <p:animEffect filter="image" prLst="opacity: 0.5">
                                      <p:cBhvr rctx="IE">
                                        <p:cTn id="109" dur="indefinite"/>
                                        <p:tgtEl>
                                          <p:spTgt spid="128"/>
                                        </p:tgtEl>
                                      </p:cBhvr>
                                    </p:animEffect>
                                  </p:childTnLst>
                                </p:cTn>
                              </p:par>
                              <p:par>
                                <p:cTn id="110" presetID="9" presetClass="emph" presetSubtype="0" nodeType="withEffect">
                                  <p:stCondLst>
                                    <p:cond delay="0"/>
                                  </p:stCondLst>
                                  <p:childTnLst>
                                    <p:set>
                                      <p:cBhvr rctx="PPT">
                                        <p:cTn id="111" dur="indefinite"/>
                                        <p:tgtEl>
                                          <p:spTgt spid="133"/>
                                        </p:tgtEl>
                                        <p:attrNameLst>
                                          <p:attrName>style.opacity</p:attrName>
                                        </p:attrNameLst>
                                      </p:cBhvr>
                                      <p:to>
                                        <p:strVal val="0.5"/>
                                      </p:to>
                                    </p:set>
                                    <p:animEffect filter="image" prLst="opacity: 0.5">
                                      <p:cBhvr rctx="IE">
                                        <p:cTn id="112" dur="indefinite"/>
                                        <p:tgtEl>
                                          <p:spTgt spid="133"/>
                                        </p:tgtEl>
                                      </p:cBhvr>
                                    </p:animEffect>
                                  </p:childTnLst>
                                </p:cTn>
                              </p:par>
                              <p:par>
                                <p:cTn id="113" presetID="9" presetClass="emph" presetSubtype="0" nodeType="withEffect">
                                  <p:stCondLst>
                                    <p:cond delay="0"/>
                                  </p:stCondLst>
                                  <p:childTnLst>
                                    <p:set>
                                      <p:cBhvr rctx="PPT">
                                        <p:cTn id="114" dur="indefinite"/>
                                        <p:tgtEl>
                                          <p:spTgt spid="136"/>
                                        </p:tgtEl>
                                        <p:attrNameLst>
                                          <p:attrName>style.opacity</p:attrName>
                                        </p:attrNameLst>
                                      </p:cBhvr>
                                      <p:to>
                                        <p:strVal val="0.5"/>
                                      </p:to>
                                    </p:set>
                                    <p:animEffect filter="image" prLst="opacity: 0.5">
                                      <p:cBhvr rctx="IE">
                                        <p:cTn id="115" dur="indefinite"/>
                                        <p:tgtEl>
                                          <p:spTgt spid="136"/>
                                        </p:tgtEl>
                                      </p:cBhvr>
                                    </p:animEffect>
                                  </p:childTnLst>
                                </p:cTn>
                              </p:par>
                              <p:par>
                                <p:cTn id="116" presetID="9" presetClass="emph" presetSubtype="0" grpId="0" nodeType="withEffect">
                                  <p:stCondLst>
                                    <p:cond delay="0"/>
                                  </p:stCondLst>
                                  <p:childTnLst>
                                    <p:set>
                                      <p:cBhvr rctx="PPT">
                                        <p:cTn id="117" dur="indefinite"/>
                                        <p:tgtEl>
                                          <p:spTgt spid="140"/>
                                        </p:tgtEl>
                                        <p:attrNameLst>
                                          <p:attrName>style.opacity</p:attrName>
                                        </p:attrNameLst>
                                      </p:cBhvr>
                                      <p:to>
                                        <p:strVal val="0.5"/>
                                      </p:to>
                                    </p:set>
                                    <p:animEffect filter="image" prLst="opacity: 0.5">
                                      <p:cBhvr rctx="IE">
                                        <p:cTn id="118" dur="indefinite"/>
                                        <p:tgtEl>
                                          <p:spTgt spid="140"/>
                                        </p:tgtEl>
                                      </p:cBhvr>
                                    </p:animEffect>
                                  </p:childTnLst>
                                </p:cTn>
                              </p:par>
                              <p:par>
                                <p:cTn id="119" presetID="9" presetClass="emph" presetSubtype="0" nodeType="withEffect">
                                  <p:stCondLst>
                                    <p:cond delay="0"/>
                                  </p:stCondLst>
                                  <p:childTnLst>
                                    <p:set>
                                      <p:cBhvr rctx="PPT">
                                        <p:cTn id="120" dur="indefinite"/>
                                        <p:tgtEl>
                                          <p:spTgt spid="142"/>
                                        </p:tgtEl>
                                        <p:attrNameLst>
                                          <p:attrName>style.opacity</p:attrName>
                                        </p:attrNameLst>
                                      </p:cBhvr>
                                      <p:to>
                                        <p:strVal val="0.5"/>
                                      </p:to>
                                    </p:set>
                                    <p:animEffect filter="image" prLst="opacity: 0.5">
                                      <p:cBhvr rctx="IE">
                                        <p:cTn id="121" dur="indefinite"/>
                                        <p:tgtEl>
                                          <p:spTgt spid="142"/>
                                        </p:tgtEl>
                                      </p:cBhvr>
                                    </p:animEffect>
                                  </p:childTnLst>
                                </p:cTn>
                              </p:par>
                              <p:par>
                                <p:cTn id="122" presetID="9" presetClass="emph" presetSubtype="0" nodeType="withEffect">
                                  <p:stCondLst>
                                    <p:cond delay="0"/>
                                  </p:stCondLst>
                                  <p:childTnLst>
                                    <p:set>
                                      <p:cBhvr rctx="PPT">
                                        <p:cTn id="123" dur="indefinite"/>
                                        <p:tgtEl>
                                          <p:spTgt spid="145"/>
                                        </p:tgtEl>
                                        <p:attrNameLst>
                                          <p:attrName>style.opacity</p:attrName>
                                        </p:attrNameLst>
                                      </p:cBhvr>
                                      <p:to>
                                        <p:strVal val="0.5"/>
                                      </p:to>
                                    </p:set>
                                    <p:animEffect filter="image" prLst="opacity: 0.5">
                                      <p:cBhvr rctx="IE">
                                        <p:cTn id="124" dur="indefinite"/>
                                        <p:tgtEl>
                                          <p:spTgt spid="145"/>
                                        </p:tgtEl>
                                      </p:cBhvr>
                                    </p:animEffect>
                                  </p:childTnLst>
                                </p:cTn>
                              </p:par>
                              <p:par>
                                <p:cTn id="125" presetID="9" presetClass="emph" presetSubtype="0" nodeType="withEffect">
                                  <p:stCondLst>
                                    <p:cond delay="0"/>
                                  </p:stCondLst>
                                  <p:childTnLst>
                                    <p:set>
                                      <p:cBhvr rctx="PPT">
                                        <p:cTn id="126" dur="indefinite"/>
                                        <p:tgtEl>
                                          <p:spTgt spid="148"/>
                                        </p:tgtEl>
                                        <p:attrNameLst>
                                          <p:attrName>style.opacity</p:attrName>
                                        </p:attrNameLst>
                                      </p:cBhvr>
                                      <p:to>
                                        <p:strVal val="0.5"/>
                                      </p:to>
                                    </p:set>
                                    <p:animEffect filter="image" prLst="opacity: 0.5">
                                      <p:cBhvr rctx="IE">
                                        <p:cTn id="127" dur="indefinite"/>
                                        <p:tgtEl>
                                          <p:spTgt spid="148"/>
                                        </p:tgtEl>
                                      </p:cBhvr>
                                    </p:animEffect>
                                  </p:childTnLst>
                                </p:cTn>
                              </p:par>
                              <p:par>
                                <p:cTn id="128" presetID="9" presetClass="emph" presetSubtype="0" nodeType="withEffect">
                                  <p:stCondLst>
                                    <p:cond delay="0"/>
                                  </p:stCondLst>
                                  <p:childTnLst>
                                    <p:set>
                                      <p:cBhvr rctx="PPT">
                                        <p:cTn id="129" dur="indefinite"/>
                                        <p:tgtEl>
                                          <p:spTgt spid="151"/>
                                        </p:tgtEl>
                                        <p:attrNameLst>
                                          <p:attrName>style.opacity</p:attrName>
                                        </p:attrNameLst>
                                      </p:cBhvr>
                                      <p:to>
                                        <p:strVal val="0.5"/>
                                      </p:to>
                                    </p:set>
                                    <p:animEffect filter="image" prLst="opacity: 0.5">
                                      <p:cBhvr rctx="IE">
                                        <p:cTn id="130" dur="indefinite"/>
                                        <p:tgtEl>
                                          <p:spTgt spid="151"/>
                                        </p:tgtEl>
                                      </p:cBhvr>
                                    </p:animEffect>
                                  </p:childTnLst>
                                </p:cTn>
                              </p:par>
                              <p:par>
                                <p:cTn id="131" presetID="9" presetClass="emph" presetSubtype="0" grpId="0" nodeType="withEffect">
                                  <p:stCondLst>
                                    <p:cond delay="0"/>
                                  </p:stCondLst>
                                  <p:childTnLst>
                                    <p:set>
                                      <p:cBhvr rctx="PPT">
                                        <p:cTn id="132" dur="indefinite"/>
                                        <p:tgtEl>
                                          <p:spTgt spid="157"/>
                                        </p:tgtEl>
                                        <p:attrNameLst>
                                          <p:attrName>style.opacity</p:attrName>
                                        </p:attrNameLst>
                                      </p:cBhvr>
                                      <p:to>
                                        <p:strVal val="0.5"/>
                                      </p:to>
                                    </p:set>
                                    <p:animEffect filter="image" prLst="opacity: 0.5">
                                      <p:cBhvr rctx="IE">
                                        <p:cTn id="133" dur="indefinite"/>
                                        <p:tgtEl>
                                          <p:spTgt spid="157"/>
                                        </p:tgtEl>
                                      </p:cBhvr>
                                    </p:animEffect>
                                  </p:childTnLst>
                                </p:cTn>
                              </p:par>
                              <p:par>
                                <p:cTn id="134" presetID="9" presetClass="emph" presetSubtype="0" grpId="0" nodeType="withEffect">
                                  <p:stCondLst>
                                    <p:cond delay="0"/>
                                  </p:stCondLst>
                                  <p:childTnLst>
                                    <p:set>
                                      <p:cBhvr rctx="PPT">
                                        <p:cTn id="135" dur="indefinite"/>
                                        <p:tgtEl>
                                          <p:spTgt spid="158"/>
                                        </p:tgtEl>
                                        <p:attrNameLst>
                                          <p:attrName>style.opacity</p:attrName>
                                        </p:attrNameLst>
                                      </p:cBhvr>
                                      <p:to>
                                        <p:strVal val="0.5"/>
                                      </p:to>
                                    </p:set>
                                    <p:animEffect filter="image" prLst="opacity: 0.5">
                                      <p:cBhvr rctx="IE">
                                        <p:cTn id="136" dur="indefinite"/>
                                        <p:tgtEl>
                                          <p:spTgt spid="158"/>
                                        </p:tgtEl>
                                      </p:cBhvr>
                                    </p:animEffect>
                                  </p:childTnLst>
                                </p:cTn>
                              </p:par>
                              <p:par>
                                <p:cTn id="137" presetID="9" presetClass="emph" presetSubtype="0" nodeType="withEffect">
                                  <p:stCondLst>
                                    <p:cond delay="0"/>
                                  </p:stCondLst>
                                  <p:childTnLst>
                                    <p:set>
                                      <p:cBhvr rctx="PPT">
                                        <p:cTn id="138" dur="indefinite"/>
                                        <p:tgtEl>
                                          <p:spTgt spid="159"/>
                                        </p:tgtEl>
                                        <p:attrNameLst>
                                          <p:attrName>style.opacity</p:attrName>
                                        </p:attrNameLst>
                                      </p:cBhvr>
                                      <p:to>
                                        <p:strVal val="0.5"/>
                                      </p:to>
                                    </p:set>
                                    <p:animEffect filter="image" prLst="opacity: 0.5">
                                      <p:cBhvr rctx="IE">
                                        <p:cTn id="139" dur="indefinite"/>
                                        <p:tgtEl>
                                          <p:spTgt spid="159"/>
                                        </p:tgtEl>
                                      </p:cBhvr>
                                    </p:animEffect>
                                  </p:childTnLst>
                                </p:cTn>
                              </p:par>
                              <p:par>
                                <p:cTn id="140" presetID="9" presetClass="emph" presetSubtype="0" nodeType="withEffect">
                                  <p:stCondLst>
                                    <p:cond delay="0"/>
                                  </p:stCondLst>
                                  <p:childTnLst>
                                    <p:set>
                                      <p:cBhvr rctx="PPT">
                                        <p:cTn id="141" dur="indefinite"/>
                                        <p:tgtEl>
                                          <p:spTgt spid="162"/>
                                        </p:tgtEl>
                                        <p:attrNameLst>
                                          <p:attrName>style.opacity</p:attrName>
                                        </p:attrNameLst>
                                      </p:cBhvr>
                                      <p:to>
                                        <p:strVal val="0.5"/>
                                      </p:to>
                                    </p:set>
                                    <p:animEffect filter="image" prLst="opacity: 0.5">
                                      <p:cBhvr rctx="IE">
                                        <p:cTn id="142" dur="indefinite"/>
                                        <p:tgtEl>
                                          <p:spTgt spid="162"/>
                                        </p:tgtEl>
                                      </p:cBhvr>
                                    </p:animEffect>
                                  </p:childTnLst>
                                </p:cTn>
                              </p:par>
                              <p:par>
                                <p:cTn id="143" presetID="9" presetClass="emph" presetSubtype="0" nodeType="withEffect">
                                  <p:stCondLst>
                                    <p:cond delay="0"/>
                                  </p:stCondLst>
                                  <p:childTnLst>
                                    <p:set>
                                      <p:cBhvr rctx="PPT">
                                        <p:cTn id="144" dur="indefinite"/>
                                        <p:tgtEl>
                                          <p:spTgt spid="165"/>
                                        </p:tgtEl>
                                        <p:attrNameLst>
                                          <p:attrName>style.opacity</p:attrName>
                                        </p:attrNameLst>
                                      </p:cBhvr>
                                      <p:to>
                                        <p:strVal val="0.5"/>
                                      </p:to>
                                    </p:set>
                                    <p:animEffect filter="image" prLst="opacity: 0.5">
                                      <p:cBhvr rctx="IE">
                                        <p:cTn id="145" dur="indefinite"/>
                                        <p:tgtEl>
                                          <p:spTgt spid="165"/>
                                        </p:tgtEl>
                                      </p:cBhvr>
                                    </p:animEffect>
                                  </p:childTnLst>
                                </p:cTn>
                              </p:par>
                              <p:par>
                                <p:cTn id="146" presetID="9" presetClass="emph" presetSubtype="0" grpId="0" nodeType="withEffect">
                                  <p:stCondLst>
                                    <p:cond delay="0"/>
                                  </p:stCondLst>
                                  <p:childTnLst>
                                    <p:set>
                                      <p:cBhvr rctx="PPT">
                                        <p:cTn id="147" dur="indefinite"/>
                                        <p:tgtEl>
                                          <p:spTgt spid="168"/>
                                        </p:tgtEl>
                                        <p:attrNameLst>
                                          <p:attrName>style.opacity</p:attrName>
                                        </p:attrNameLst>
                                      </p:cBhvr>
                                      <p:to>
                                        <p:strVal val="0.5"/>
                                      </p:to>
                                    </p:set>
                                    <p:animEffect filter="image" prLst="opacity: 0.5">
                                      <p:cBhvr rctx="IE">
                                        <p:cTn id="148" dur="indefinite"/>
                                        <p:tgtEl>
                                          <p:spTgt spid="168"/>
                                        </p:tgtEl>
                                      </p:cBhvr>
                                    </p:animEffect>
                                  </p:childTnLst>
                                </p:cTn>
                              </p:par>
                              <p:par>
                                <p:cTn id="149" presetID="9" presetClass="emph" presetSubtype="0" nodeType="withEffect">
                                  <p:stCondLst>
                                    <p:cond delay="0"/>
                                  </p:stCondLst>
                                  <p:childTnLst>
                                    <p:set>
                                      <p:cBhvr rctx="PPT">
                                        <p:cTn id="150" dur="indefinite"/>
                                        <p:tgtEl>
                                          <p:spTgt spid="169"/>
                                        </p:tgtEl>
                                        <p:attrNameLst>
                                          <p:attrName>style.opacity</p:attrName>
                                        </p:attrNameLst>
                                      </p:cBhvr>
                                      <p:to>
                                        <p:strVal val="0.5"/>
                                      </p:to>
                                    </p:set>
                                    <p:animEffect filter="image" prLst="opacity: 0.5">
                                      <p:cBhvr rctx="IE">
                                        <p:cTn id="151" dur="indefinite"/>
                                        <p:tgtEl>
                                          <p:spTgt spid="169"/>
                                        </p:tgtEl>
                                      </p:cBhvr>
                                    </p:animEffect>
                                  </p:childTnLst>
                                </p:cTn>
                              </p:par>
                              <p:par>
                                <p:cTn id="152" presetID="9" presetClass="emph" presetSubtype="0" nodeType="withEffect">
                                  <p:stCondLst>
                                    <p:cond delay="0"/>
                                  </p:stCondLst>
                                  <p:childTnLst>
                                    <p:set>
                                      <p:cBhvr rctx="PPT">
                                        <p:cTn id="153" dur="indefinite"/>
                                        <p:tgtEl>
                                          <p:spTgt spid="172"/>
                                        </p:tgtEl>
                                        <p:attrNameLst>
                                          <p:attrName>style.opacity</p:attrName>
                                        </p:attrNameLst>
                                      </p:cBhvr>
                                      <p:to>
                                        <p:strVal val="0.5"/>
                                      </p:to>
                                    </p:set>
                                    <p:animEffect filter="image" prLst="opacity: 0.5">
                                      <p:cBhvr rctx="IE">
                                        <p:cTn id="154" dur="indefinite"/>
                                        <p:tgtEl>
                                          <p:spTgt spid="172"/>
                                        </p:tgtEl>
                                      </p:cBhvr>
                                    </p:animEffect>
                                  </p:childTnLst>
                                </p:cTn>
                              </p:par>
                              <p:par>
                                <p:cTn id="155" presetID="9" presetClass="emph" presetSubtype="0" nodeType="withEffect">
                                  <p:stCondLst>
                                    <p:cond delay="0"/>
                                  </p:stCondLst>
                                  <p:childTnLst>
                                    <p:set>
                                      <p:cBhvr rctx="PPT">
                                        <p:cTn id="156" dur="indefinite"/>
                                        <p:tgtEl>
                                          <p:spTgt spid="176"/>
                                        </p:tgtEl>
                                        <p:attrNameLst>
                                          <p:attrName>style.opacity</p:attrName>
                                        </p:attrNameLst>
                                      </p:cBhvr>
                                      <p:to>
                                        <p:strVal val="0.5"/>
                                      </p:to>
                                    </p:set>
                                    <p:animEffect filter="image" prLst="opacity: 0.5">
                                      <p:cBhvr rctx="IE">
                                        <p:cTn id="157" dur="indefinite"/>
                                        <p:tgtEl>
                                          <p:spTgt spid="176"/>
                                        </p:tgtEl>
                                      </p:cBhvr>
                                    </p:animEffect>
                                  </p:childTnLst>
                                </p:cTn>
                              </p:par>
                              <p:par>
                                <p:cTn id="158" presetID="9" presetClass="emph" presetSubtype="0" grpId="0" nodeType="withEffect">
                                  <p:stCondLst>
                                    <p:cond delay="0"/>
                                  </p:stCondLst>
                                  <p:childTnLst>
                                    <p:set>
                                      <p:cBhvr rctx="PPT">
                                        <p:cTn id="159" dur="indefinite"/>
                                        <p:tgtEl>
                                          <p:spTgt spid="184"/>
                                        </p:tgtEl>
                                        <p:attrNameLst>
                                          <p:attrName>style.opacity</p:attrName>
                                        </p:attrNameLst>
                                      </p:cBhvr>
                                      <p:to>
                                        <p:strVal val="0.5"/>
                                      </p:to>
                                    </p:set>
                                    <p:animEffect filter="image" prLst="opacity: 0.5">
                                      <p:cBhvr rctx="IE">
                                        <p:cTn id="160" dur="indefinite"/>
                                        <p:tgtEl>
                                          <p:spTgt spid="184"/>
                                        </p:tgtEl>
                                      </p:cBhvr>
                                    </p:animEffect>
                                  </p:childTnLst>
                                </p:cTn>
                              </p:par>
                              <p:par>
                                <p:cTn id="161" presetID="9" presetClass="emph" presetSubtype="0" nodeType="withEffect">
                                  <p:stCondLst>
                                    <p:cond delay="0"/>
                                  </p:stCondLst>
                                  <p:childTnLst>
                                    <p:set>
                                      <p:cBhvr rctx="PPT">
                                        <p:cTn id="162" dur="indefinite"/>
                                        <p:tgtEl>
                                          <p:spTgt spid="185"/>
                                        </p:tgtEl>
                                        <p:attrNameLst>
                                          <p:attrName>style.opacity</p:attrName>
                                        </p:attrNameLst>
                                      </p:cBhvr>
                                      <p:to>
                                        <p:strVal val="0.5"/>
                                      </p:to>
                                    </p:set>
                                    <p:animEffect filter="image" prLst="opacity: 0.5">
                                      <p:cBhvr rctx="IE">
                                        <p:cTn id="163" dur="indefinite"/>
                                        <p:tgtEl>
                                          <p:spTgt spid="185"/>
                                        </p:tgtEl>
                                      </p:cBhvr>
                                    </p:animEffect>
                                  </p:childTnLst>
                                </p:cTn>
                              </p:par>
                              <p:par>
                                <p:cTn id="164" presetID="9" presetClass="emph" presetSubtype="0" grpId="0" nodeType="withEffect">
                                  <p:stCondLst>
                                    <p:cond delay="0"/>
                                  </p:stCondLst>
                                  <p:childTnLst>
                                    <p:set>
                                      <p:cBhvr rctx="PPT">
                                        <p:cTn id="165" dur="indefinite"/>
                                        <p:tgtEl>
                                          <p:spTgt spid="188"/>
                                        </p:tgtEl>
                                        <p:attrNameLst>
                                          <p:attrName>style.opacity</p:attrName>
                                        </p:attrNameLst>
                                      </p:cBhvr>
                                      <p:to>
                                        <p:strVal val="0.5"/>
                                      </p:to>
                                    </p:set>
                                    <p:animEffect filter="image" prLst="opacity: 0.5">
                                      <p:cBhvr rctx="IE">
                                        <p:cTn id="166" dur="indefinite"/>
                                        <p:tgtEl>
                                          <p:spTgt spid="188"/>
                                        </p:tgtEl>
                                      </p:cBhvr>
                                    </p:animEffect>
                                  </p:childTnLst>
                                </p:cTn>
                              </p:par>
                              <p:par>
                                <p:cTn id="167" presetID="9" presetClass="emph" presetSubtype="0" nodeType="withEffect">
                                  <p:stCondLst>
                                    <p:cond delay="0"/>
                                  </p:stCondLst>
                                  <p:childTnLst>
                                    <p:set>
                                      <p:cBhvr rctx="PPT">
                                        <p:cTn id="168" dur="indefinite"/>
                                        <p:tgtEl>
                                          <p:spTgt spid="189"/>
                                        </p:tgtEl>
                                        <p:attrNameLst>
                                          <p:attrName>style.opacity</p:attrName>
                                        </p:attrNameLst>
                                      </p:cBhvr>
                                      <p:to>
                                        <p:strVal val="0.5"/>
                                      </p:to>
                                    </p:set>
                                    <p:animEffect filter="image" prLst="opacity: 0.5">
                                      <p:cBhvr rctx="IE">
                                        <p:cTn id="169" dur="indefinite"/>
                                        <p:tgtEl>
                                          <p:spTgt spid="189"/>
                                        </p:tgtEl>
                                      </p:cBhvr>
                                    </p:animEffect>
                                  </p:childTnLst>
                                </p:cTn>
                              </p:par>
                              <p:par>
                                <p:cTn id="170" presetID="9" presetClass="emph" presetSubtype="0" nodeType="withEffect">
                                  <p:stCondLst>
                                    <p:cond delay="0"/>
                                  </p:stCondLst>
                                  <p:childTnLst>
                                    <p:set>
                                      <p:cBhvr rctx="PPT">
                                        <p:cTn id="171" dur="indefinite"/>
                                        <p:tgtEl>
                                          <p:spTgt spid="192"/>
                                        </p:tgtEl>
                                        <p:attrNameLst>
                                          <p:attrName>style.opacity</p:attrName>
                                        </p:attrNameLst>
                                      </p:cBhvr>
                                      <p:to>
                                        <p:strVal val="0.5"/>
                                      </p:to>
                                    </p:set>
                                    <p:animEffect filter="image" prLst="opacity: 0.5">
                                      <p:cBhvr rctx="IE">
                                        <p:cTn id="172" dur="indefinite"/>
                                        <p:tgtEl>
                                          <p:spTgt spid="192"/>
                                        </p:tgtEl>
                                      </p:cBhvr>
                                    </p:animEffect>
                                  </p:childTnLst>
                                </p:cTn>
                              </p:par>
                              <p:par>
                                <p:cTn id="173" presetID="9" presetClass="emph" presetSubtype="0" nodeType="withEffect">
                                  <p:stCondLst>
                                    <p:cond delay="0"/>
                                  </p:stCondLst>
                                  <p:childTnLst>
                                    <p:set>
                                      <p:cBhvr rctx="PPT">
                                        <p:cTn id="174" dur="indefinite"/>
                                        <p:tgtEl>
                                          <p:spTgt spid="195"/>
                                        </p:tgtEl>
                                        <p:attrNameLst>
                                          <p:attrName>style.opacity</p:attrName>
                                        </p:attrNameLst>
                                      </p:cBhvr>
                                      <p:to>
                                        <p:strVal val="0.5"/>
                                      </p:to>
                                    </p:set>
                                    <p:animEffect filter="image" prLst="opacity: 0.5">
                                      <p:cBhvr rctx="IE">
                                        <p:cTn id="175" dur="indefinite"/>
                                        <p:tgtEl>
                                          <p:spTgt spid="195"/>
                                        </p:tgtEl>
                                      </p:cBhvr>
                                    </p:animEffect>
                                  </p:childTnLst>
                                </p:cTn>
                              </p:par>
                              <p:par>
                                <p:cTn id="176" presetID="9" presetClass="emph" presetSubtype="0" grpId="0" nodeType="withEffect">
                                  <p:stCondLst>
                                    <p:cond delay="0"/>
                                  </p:stCondLst>
                                  <p:childTnLst>
                                    <p:set>
                                      <p:cBhvr rctx="PPT">
                                        <p:cTn id="177" dur="indefinite"/>
                                        <p:tgtEl>
                                          <p:spTgt spid="198"/>
                                        </p:tgtEl>
                                        <p:attrNameLst>
                                          <p:attrName>style.opacity</p:attrName>
                                        </p:attrNameLst>
                                      </p:cBhvr>
                                      <p:to>
                                        <p:strVal val="0.5"/>
                                      </p:to>
                                    </p:set>
                                    <p:animEffect filter="image" prLst="opacity: 0.5">
                                      <p:cBhvr rctx="IE">
                                        <p:cTn id="178" dur="indefinite"/>
                                        <p:tgtEl>
                                          <p:spTgt spid="198"/>
                                        </p:tgtEl>
                                      </p:cBhvr>
                                    </p:animEffect>
                                  </p:childTnLst>
                                </p:cTn>
                              </p:par>
                              <p:par>
                                <p:cTn id="179" presetID="9" presetClass="emph" presetSubtype="0" nodeType="withEffect">
                                  <p:stCondLst>
                                    <p:cond delay="0"/>
                                  </p:stCondLst>
                                  <p:childTnLst>
                                    <p:set>
                                      <p:cBhvr rctx="PPT">
                                        <p:cTn id="180" dur="indefinite"/>
                                        <p:tgtEl>
                                          <p:spTgt spid="200"/>
                                        </p:tgtEl>
                                        <p:attrNameLst>
                                          <p:attrName>style.opacity</p:attrName>
                                        </p:attrNameLst>
                                      </p:cBhvr>
                                      <p:to>
                                        <p:strVal val="0.5"/>
                                      </p:to>
                                    </p:set>
                                    <p:animEffect filter="image" prLst="opacity: 0.5">
                                      <p:cBhvr rctx="IE">
                                        <p:cTn id="181" dur="indefinite"/>
                                        <p:tgtEl>
                                          <p:spTgt spid="200"/>
                                        </p:tgtEl>
                                      </p:cBhvr>
                                    </p:animEffect>
                                  </p:childTnLst>
                                </p:cTn>
                              </p:par>
                              <p:par>
                                <p:cTn id="182" presetID="9" presetClass="emph" presetSubtype="0" nodeType="withEffect">
                                  <p:stCondLst>
                                    <p:cond delay="0"/>
                                  </p:stCondLst>
                                  <p:childTnLst>
                                    <p:set>
                                      <p:cBhvr rctx="PPT">
                                        <p:cTn id="183" dur="indefinite"/>
                                        <p:tgtEl>
                                          <p:spTgt spid="223"/>
                                        </p:tgtEl>
                                        <p:attrNameLst>
                                          <p:attrName>style.opacity</p:attrName>
                                        </p:attrNameLst>
                                      </p:cBhvr>
                                      <p:to>
                                        <p:strVal val="0.5"/>
                                      </p:to>
                                    </p:set>
                                    <p:animEffect filter="image" prLst="opacity: 0.5">
                                      <p:cBhvr rctx="IE">
                                        <p:cTn id="184" dur="indefinite"/>
                                        <p:tgtEl>
                                          <p:spTgt spid="223"/>
                                        </p:tgtEl>
                                      </p:cBhvr>
                                    </p:animEffect>
                                  </p:childTnLst>
                                </p:cTn>
                              </p:par>
                              <p:par>
                                <p:cTn id="185" presetID="9" presetClass="emph" presetSubtype="0" nodeType="withEffect">
                                  <p:stCondLst>
                                    <p:cond delay="0"/>
                                  </p:stCondLst>
                                  <p:childTnLst>
                                    <p:set>
                                      <p:cBhvr rctx="PPT">
                                        <p:cTn id="186" dur="indefinite"/>
                                        <p:tgtEl>
                                          <p:spTgt spid="227"/>
                                        </p:tgtEl>
                                        <p:attrNameLst>
                                          <p:attrName>style.opacity</p:attrName>
                                        </p:attrNameLst>
                                      </p:cBhvr>
                                      <p:to>
                                        <p:strVal val="0.5"/>
                                      </p:to>
                                    </p:set>
                                    <p:animEffect filter="image" prLst="opacity: 0.5">
                                      <p:cBhvr rctx="IE">
                                        <p:cTn id="187" dur="indefinite"/>
                                        <p:tgtEl>
                                          <p:spTgt spid="227"/>
                                        </p:tgtEl>
                                      </p:cBhvr>
                                    </p:animEffect>
                                  </p:childTnLst>
                                </p:cTn>
                              </p:par>
                              <p:par>
                                <p:cTn id="188" presetID="9" presetClass="emph" presetSubtype="0" nodeType="withEffect">
                                  <p:stCondLst>
                                    <p:cond delay="0"/>
                                  </p:stCondLst>
                                  <p:childTnLst>
                                    <p:set>
                                      <p:cBhvr rctx="PPT">
                                        <p:cTn id="189" dur="indefinite"/>
                                        <p:tgtEl>
                                          <p:spTgt spid="234"/>
                                        </p:tgtEl>
                                        <p:attrNameLst>
                                          <p:attrName>style.opacity</p:attrName>
                                        </p:attrNameLst>
                                      </p:cBhvr>
                                      <p:to>
                                        <p:strVal val="0.5"/>
                                      </p:to>
                                    </p:set>
                                    <p:animEffect filter="image" prLst="opacity: 0.5">
                                      <p:cBhvr rctx="IE">
                                        <p:cTn id="190" dur="indefinite"/>
                                        <p:tgtEl>
                                          <p:spTgt spid="234"/>
                                        </p:tgtEl>
                                      </p:cBhvr>
                                    </p:animEffect>
                                  </p:childTnLst>
                                </p:cTn>
                              </p:par>
                              <p:par>
                                <p:cTn id="191" presetID="9" presetClass="emph" presetSubtype="0" grpId="0" nodeType="withEffect">
                                  <p:stCondLst>
                                    <p:cond delay="0"/>
                                  </p:stCondLst>
                                  <p:childTnLst>
                                    <p:set>
                                      <p:cBhvr rctx="PPT">
                                        <p:cTn id="192" dur="indefinite"/>
                                        <p:tgtEl>
                                          <p:spTgt spid="237"/>
                                        </p:tgtEl>
                                        <p:attrNameLst>
                                          <p:attrName>style.opacity</p:attrName>
                                        </p:attrNameLst>
                                      </p:cBhvr>
                                      <p:to>
                                        <p:strVal val="0.5"/>
                                      </p:to>
                                    </p:set>
                                    <p:animEffect filter="image" prLst="opacity: 0.5">
                                      <p:cBhvr rctx="IE">
                                        <p:cTn id="193" dur="indefinite"/>
                                        <p:tgtEl>
                                          <p:spTgt spid="237"/>
                                        </p:tgtEl>
                                      </p:cBhvr>
                                    </p:animEffect>
                                  </p:childTnLst>
                                </p:cTn>
                              </p:par>
                              <p:par>
                                <p:cTn id="194" presetID="9" presetClass="emph" presetSubtype="0" nodeType="withEffect">
                                  <p:stCondLst>
                                    <p:cond delay="0"/>
                                  </p:stCondLst>
                                  <p:childTnLst>
                                    <p:set>
                                      <p:cBhvr rctx="PPT">
                                        <p:cTn id="195" dur="indefinite"/>
                                        <p:tgtEl>
                                          <p:spTgt spid="239"/>
                                        </p:tgtEl>
                                        <p:attrNameLst>
                                          <p:attrName>style.opacity</p:attrName>
                                        </p:attrNameLst>
                                      </p:cBhvr>
                                      <p:to>
                                        <p:strVal val="0.5"/>
                                      </p:to>
                                    </p:set>
                                    <p:animEffect filter="image" prLst="opacity: 0.5">
                                      <p:cBhvr rctx="IE">
                                        <p:cTn id="196" dur="indefinite"/>
                                        <p:tgtEl>
                                          <p:spTgt spid="239"/>
                                        </p:tgtEl>
                                      </p:cBhvr>
                                    </p:animEffect>
                                  </p:childTnLst>
                                </p:cTn>
                              </p:par>
                              <p:par>
                                <p:cTn id="197" presetID="9" presetClass="emph" presetSubtype="0" nodeType="withEffect">
                                  <p:stCondLst>
                                    <p:cond delay="0"/>
                                  </p:stCondLst>
                                  <p:childTnLst>
                                    <p:set>
                                      <p:cBhvr rctx="PPT">
                                        <p:cTn id="198" dur="indefinite"/>
                                        <p:tgtEl>
                                          <p:spTgt spid="244"/>
                                        </p:tgtEl>
                                        <p:attrNameLst>
                                          <p:attrName>style.opacity</p:attrName>
                                        </p:attrNameLst>
                                      </p:cBhvr>
                                      <p:to>
                                        <p:strVal val="0.5"/>
                                      </p:to>
                                    </p:set>
                                    <p:animEffect filter="image" prLst="opacity: 0.5">
                                      <p:cBhvr rctx="IE">
                                        <p:cTn id="199" dur="indefinite"/>
                                        <p:tgtEl>
                                          <p:spTgt spid="244"/>
                                        </p:tgtEl>
                                      </p:cBhvr>
                                    </p:animEffect>
                                  </p:childTnLst>
                                </p:cTn>
                              </p:par>
                              <p:par>
                                <p:cTn id="200" presetID="9" presetClass="emph" presetSubtype="0" grpId="0" nodeType="withEffect">
                                  <p:stCondLst>
                                    <p:cond delay="0"/>
                                  </p:stCondLst>
                                  <p:childTnLst>
                                    <p:set>
                                      <p:cBhvr rctx="PPT">
                                        <p:cTn id="201" dur="indefinite"/>
                                        <p:tgtEl>
                                          <p:spTgt spid="249"/>
                                        </p:tgtEl>
                                        <p:attrNameLst>
                                          <p:attrName>style.opacity</p:attrName>
                                        </p:attrNameLst>
                                      </p:cBhvr>
                                      <p:to>
                                        <p:strVal val="0.5"/>
                                      </p:to>
                                    </p:set>
                                    <p:animEffect filter="image" prLst="opacity: 0.5">
                                      <p:cBhvr rctx="IE">
                                        <p:cTn id="202" dur="indefinite"/>
                                        <p:tgtEl>
                                          <p:spTgt spid="249"/>
                                        </p:tgtEl>
                                      </p:cBhvr>
                                    </p:animEffect>
                                  </p:childTnLst>
                                </p:cTn>
                              </p:par>
                              <p:par>
                                <p:cTn id="203" presetID="9" presetClass="emph" presetSubtype="0" nodeType="withEffect">
                                  <p:stCondLst>
                                    <p:cond delay="0"/>
                                  </p:stCondLst>
                                  <p:childTnLst>
                                    <p:set>
                                      <p:cBhvr rctx="PPT">
                                        <p:cTn id="204" dur="indefinite"/>
                                        <p:tgtEl>
                                          <p:spTgt spid="250"/>
                                        </p:tgtEl>
                                        <p:attrNameLst>
                                          <p:attrName>style.opacity</p:attrName>
                                        </p:attrNameLst>
                                      </p:cBhvr>
                                      <p:to>
                                        <p:strVal val="0.5"/>
                                      </p:to>
                                    </p:set>
                                    <p:animEffect filter="image" prLst="opacity: 0.5">
                                      <p:cBhvr rctx="IE">
                                        <p:cTn id="205" dur="indefinite"/>
                                        <p:tgtEl>
                                          <p:spTgt spid="250"/>
                                        </p:tgtEl>
                                      </p:cBhvr>
                                    </p:animEffect>
                                  </p:childTnLst>
                                </p:cTn>
                              </p:par>
                              <p:par>
                                <p:cTn id="206" presetID="9" presetClass="emph" presetSubtype="0" nodeType="withEffect">
                                  <p:stCondLst>
                                    <p:cond delay="0"/>
                                  </p:stCondLst>
                                  <p:childTnLst>
                                    <p:set>
                                      <p:cBhvr rctx="PPT">
                                        <p:cTn id="207" dur="indefinite"/>
                                        <p:tgtEl>
                                          <p:spTgt spid="253"/>
                                        </p:tgtEl>
                                        <p:attrNameLst>
                                          <p:attrName>style.opacity</p:attrName>
                                        </p:attrNameLst>
                                      </p:cBhvr>
                                      <p:to>
                                        <p:strVal val="0.5"/>
                                      </p:to>
                                    </p:set>
                                    <p:animEffect filter="image" prLst="opacity: 0.5">
                                      <p:cBhvr rctx="IE">
                                        <p:cTn id="208" dur="indefinite"/>
                                        <p:tgtEl>
                                          <p:spTgt spid="253"/>
                                        </p:tgtEl>
                                      </p:cBhvr>
                                    </p:animEffect>
                                  </p:childTnLst>
                                </p:cTn>
                              </p:par>
                              <p:par>
                                <p:cTn id="209" presetID="9" presetClass="emph" presetSubtype="0" grpId="0" nodeType="withEffect">
                                  <p:stCondLst>
                                    <p:cond delay="0"/>
                                  </p:stCondLst>
                                  <p:childTnLst>
                                    <p:set>
                                      <p:cBhvr rctx="PPT">
                                        <p:cTn id="210" dur="indefinite"/>
                                        <p:tgtEl>
                                          <p:spTgt spid="103"/>
                                        </p:tgtEl>
                                        <p:attrNameLst>
                                          <p:attrName>style.opacity</p:attrName>
                                        </p:attrNameLst>
                                      </p:cBhvr>
                                      <p:to>
                                        <p:strVal val="0.5"/>
                                      </p:to>
                                    </p:set>
                                    <p:animEffect filter="image" prLst="opacity: 0.5">
                                      <p:cBhvr rctx="IE">
                                        <p:cTn id="211" dur="indefinite"/>
                                        <p:tgtEl>
                                          <p:spTgt spid="103"/>
                                        </p:tgtEl>
                                      </p:cBhvr>
                                    </p:animEffect>
                                  </p:childTnLst>
                                </p:cTn>
                              </p:par>
                              <p:par>
                                <p:cTn id="212" presetID="9" presetClass="emph" presetSubtype="0" nodeType="withEffect">
                                  <p:stCondLst>
                                    <p:cond delay="0"/>
                                  </p:stCondLst>
                                  <p:childTnLst>
                                    <p:set>
                                      <p:cBhvr rctx="PPT">
                                        <p:cTn id="213" dur="indefinite"/>
                                        <p:tgtEl>
                                          <p:spTgt spid="107"/>
                                        </p:tgtEl>
                                        <p:attrNameLst>
                                          <p:attrName>style.opacity</p:attrName>
                                        </p:attrNameLst>
                                      </p:cBhvr>
                                      <p:to>
                                        <p:strVal val="0.5"/>
                                      </p:to>
                                    </p:set>
                                    <p:animEffect filter="image" prLst="opacity: 0.5">
                                      <p:cBhvr rctx="IE">
                                        <p:cTn id="214" dur="indefinite"/>
                                        <p:tgtEl>
                                          <p:spTgt spid="107"/>
                                        </p:tgtEl>
                                      </p:cBhvr>
                                    </p:animEffect>
                                  </p:childTnLst>
                                </p:cTn>
                              </p:par>
                              <p:par>
                                <p:cTn id="215" presetID="9" presetClass="emph" presetSubtype="0" nodeType="withEffect">
                                  <p:stCondLst>
                                    <p:cond delay="0"/>
                                  </p:stCondLst>
                                  <p:childTnLst>
                                    <p:set>
                                      <p:cBhvr rctx="PPT">
                                        <p:cTn id="216" dur="indefinite"/>
                                        <p:tgtEl>
                                          <p:spTgt spid="13"/>
                                        </p:tgtEl>
                                        <p:attrNameLst>
                                          <p:attrName>style.opacity</p:attrName>
                                        </p:attrNameLst>
                                      </p:cBhvr>
                                      <p:to>
                                        <p:strVal val="0.5"/>
                                      </p:to>
                                    </p:set>
                                    <p:animEffect filter="image" prLst="opacity: 0.5">
                                      <p:cBhvr rctx="IE">
                                        <p:cTn id="217" dur="indefinite"/>
                                        <p:tgtEl>
                                          <p:spTgt spid="13"/>
                                        </p:tgtEl>
                                      </p:cBhvr>
                                    </p:animEffect>
                                  </p:childTnLst>
                                </p:cTn>
                              </p:par>
                              <p:par>
                                <p:cTn id="218" presetID="9" presetClass="emph" presetSubtype="0" nodeType="withEffect">
                                  <p:stCondLst>
                                    <p:cond delay="0"/>
                                  </p:stCondLst>
                                  <p:childTnLst>
                                    <p:set>
                                      <p:cBhvr rctx="PPT">
                                        <p:cTn id="219" dur="indefinite"/>
                                        <p:tgtEl>
                                          <p:spTgt spid="34"/>
                                        </p:tgtEl>
                                        <p:attrNameLst>
                                          <p:attrName>style.opacity</p:attrName>
                                        </p:attrNameLst>
                                      </p:cBhvr>
                                      <p:to>
                                        <p:strVal val="0.5"/>
                                      </p:to>
                                    </p:set>
                                    <p:animEffect filter="image" prLst="opacity: 0.5">
                                      <p:cBhvr rctx="IE">
                                        <p:cTn id="220" dur="indefinite"/>
                                        <p:tgtEl>
                                          <p:spTgt spid="34"/>
                                        </p:tgtEl>
                                      </p:cBhvr>
                                    </p:animEffect>
                                  </p:childTnLst>
                                </p:cTn>
                              </p:par>
                              <p:par>
                                <p:cTn id="221" presetID="9" presetClass="emph" presetSubtype="0" grpId="0" nodeType="withEffect">
                                  <p:stCondLst>
                                    <p:cond delay="0"/>
                                  </p:stCondLst>
                                  <p:childTnLst>
                                    <p:set>
                                      <p:cBhvr rctx="PPT">
                                        <p:cTn id="222" dur="indefinite"/>
                                        <p:tgtEl>
                                          <p:spTgt spid="130"/>
                                        </p:tgtEl>
                                        <p:attrNameLst>
                                          <p:attrName>style.opacity</p:attrName>
                                        </p:attrNameLst>
                                      </p:cBhvr>
                                      <p:to>
                                        <p:strVal val="0.5"/>
                                      </p:to>
                                    </p:set>
                                    <p:animEffect filter="image" prLst="opacity: 0.5">
                                      <p:cBhvr rctx="IE">
                                        <p:cTn id="223" dur="indefinite"/>
                                        <p:tgtEl>
                                          <p:spTgt spid="130"/>
                                        </p:tgtEl>
                                      </p:cBhvr>
                                    </p:animEffect>
                                  </p:childTnLst>
                                </p:cTn>
                              </p:par>
                              <p:par>
                                <p:cTn id="224" presetID="9" presetClass="emph" presetSubtype="0" grpId="0" nodeType="withEffect">
                                  <p:stCondLst>
                                    <p:cond delay="0"/>
                                  </p:stCondLst>
                                  <p:childTnLst>
                                    <p:set>
                                      <p:cBhvr rctx="PPT">
                                        <p:cTn id="225" dur="indefinite"/>
                                        <p:tgtEl>
                                          <p:spTgt spid="135"/>
                                        </p:tgtEl>
                                        <p:attrNameLst>
                                          <p:attrName>style.opacity</p:attrName>
                                        </p:attrNameLst>
                                      </p:cBhvr>
                                      <p:to>
                                        <p:strVal val="0.5"/>
                                      </p:to>
                                    </p:set>
                                    <p:animEffect filter="image" prLst="opacity: 0.5">
                                      <p:cBhvr rctx="IE">
                                        <p:cTn id="226" dur="indefinite"/>
                                        <p:tgtEl>
                                          <p:spTgt spid="135"/>
                                        </p:tgtEl>
                                      </p:cBhvr>
                                    </p:animEffect>
                                  </p:childTnLst>
                                </p:cTn>
                              </p:par>
                              <p:par>
                                <p:cTn id="227" presetID="9" presetClass="emph" presetSubtype="0" nodeType="withEffect">
                                  <p:stCondLst>
                                    <p:cond delay="0"/>
                                  </p:stCondLst>
                                  <p:childTnLst>
                                    <p:set>
                                      <p:cBhvr rctx="PPT">
                                        <p:cTn id="228" dur="indefinite"/>
                                        <p:tgtEl>
                                          <p:spTgt spid="54"/>
                                        </p:tgtEl>
                                        <p:attrNameLst>
                                          <p:attrName>style.opacity</p:attrName>
                                        </p:attrNameLst>
                                      </p:cBhvr>
                                      <p:to>
                                        <p:strVal val="0.5"/>
                                      </p:to>
                                    </p:set>
                                    <p:animEffect filter="image" prLst="opacity: 0.5">
                                      <p:cBhvr rctx="IE">
                                        <p:cTn id="229" dur="indefinite"/>
                                        <p:tgtEl>
                                          <p:spTgt spid="54"/>
                                        </p:tgtEl>
                                      </p:cBhvr>
                                    </p:animEffect>
                                  </p:childTnLst>
                                </p:cTn>
                              </p:par>
                              <p:par>
                                <p:cTn id="230" presetID="9" presetClass="emph" presetSubtype="0" nodeType="withEffect">
                                  <p:stCondLst>
                                    <p:cond delay="0"/>
                                  </p:stCondLst>
                                  <p:childTnLst>
                                    <p:set>
                                      <p:cBhvr rctx="PPT">
                                        <p:cTn id="231" dur="indefinite"/>
                                        <p:tgtEl>
                                          <p:spTgt spid="58"/>
                                        </p:tgtEl>
                                        <p:attrNameLst>
                                          <p:attrName>style.opacity</p:attrName>
                                        </p:attrNameLst>
                                      </p:cBhvr>
                                      <p:to>
                                        <p:strVal val="0.5"/>
                                      </p:to>
                                    </p:set>
                                    <p:animEffect filter="image" prLst="opacity: 0.5">
                                      <p:cBhvr rctx="IE">
                                        <p:cTn id="232" dur="indefinite"/>
                                        <p:tgtEl>
                                          <p:spTgt spid="58"/>
                                        </p:tgtEl>
                                      </p:cBhvr>
                                    </p:animEffect>
                                  </p:childTnLst>
                                </p:cTn>
                              </p:par>
                              <p:par>
                                <p:cTn id="233" presetID="9" presetClass="emph" presetSubtype="0" nodeType="withEffect">
                                  <p:stCondLst>
                                    <p:cond delay="0"/>
                                  </p:stCondLst>
                                  <p:childTnLst>
                                    <p:set>
                                      <p:cBhvr rctx="PPT">
                                        <p:cTn id="234" dur="indefinite"/>
                                        <p:tgtEl>
                                          <p:spTgt spid="11"/>
                                        </p:tgtEl>
                                        <p:attrNameLst>
                                          <p:attrName>style.opacity</p:attrName>
                                        </p:attrNameLst>
                                      </p:cBhvr>
                                      <p:to>
                                        <p:strVal val="0.5"/>
                                      </p:to>
                                    </p:set>
                                    <p:animEffect filter="image" prLst="opacity: 0.5">
                                      <p:cBhvr rctx="IE">
                                        <p:cTn id="235" dur="indefinite"/>
                                        <p:tgtEl>
                                          <p:spTgt spid="11"/>
                                        </p:tgtEl>
                                      </p:cBhvr>
                                    </p:animEffect>
                                  </p:childTnLst>
                                </p:cTn>
                              </p:par>
                              <p:par>
                                <p:cTn id="236" presetID="9" presetClass="emph" presetSubtype="0" nodeType="withEffect">
                                  <p:stCondLst>
                                    <p:cond delay="0"/>
                                  </p:stCondLst>
                                  <p:childTnLst>
                                    <p:set>
                                      <p:cBhvr rctx="PPT">
                                        <p:cTn id="237" dur="indefinite"/>
                                        <p:tgtEl>
                                          <p:spTgt spid="109"/>
                                        </p:tgtEl>
                                        <p:attrNameLst>
                                          <p:attrName>style.opacity</p:attrName>
                                        </p:attrNameLst>
                                      </p:cBhvr>
                                      <p:to>
                                        <p:strVal val="0.5"/>
                                      </p:to>
                                    </p:set>
                                    <p:animEffect filter="image" prLst="opacity: 0.5">
                                      <p:cBhvr rctx="IE">
                                        <p:cTn id="238" dur="indefinite"/>
                                        <p:tgtEl>
                                          <p:spTgt spid="109"/>
                                        </p:tgtEl>
                                      </p:cBhvr>
                                    </p:animEffect>
                                  </p:childTnLst>
                                </p:cTn>
                              </p:par>
                              <p:par>
                                <p:cTn id="239" presetID="9" presetClass="emph" presetSubtype="0" grpId="0" nodeType="withEffect">
                                  <p:stCondLst>
                                    <p:cond delay="0"/>
                                  </p:stCondLst>
                                  <p:childTnLst>
                                    <p:set>
                                      <p:cBhvr rctx="PPT">
                                        <p:cTn id="240" dur="indefinite"/>
                                        <p:tgtEl>
                                          <p:spTgt spid="111"/>
                                        </p:tgtEl>
                                        <p:attrNameLst>
                                          <p:attrName>style.opacity</p:attrName>
                                        </p:attrNameLst>
                                      </p:cBhvr>
                                      <p:to>
                                        <p:strVal val="0.5"/>
                                      </p:to>
                                    </p:set>
                                    <p:animEffect filter="image" prLst="opacity: 0.5">
                                      <p:cBhvr rctx="IE">
                                        <p:cTn id="241" dur="indefinite"/>
                                        <p:tgtEl>
                                          <p:spTgt spid="111"/>
                                        </p:tgtEl>
                                      </p:cBhvr>
                                    </p:animEffect>
                                  </p:childTnLst>
                                </p:cTn>
                              </p:par>
                              <p:par>
                                <p:cTn id="242" presetID="9" presetClass="emph" presetSubtype="0" nodeType="withEffect">
                                  <p:stCondLst>
                                    <p:cond delay="0"/>
                                  </p:stCondLst>
                                  <p:childTnLst>
                                    <p:set>
                                      <p:cBhvr rctx="PPT">
                                        <p:cTn id="243" dur="indefinite"/>
                                        <p:tgtEl>
                                          <p:spTgt spid="112"/>
                                        </p:tgtEl>
                                        <p:attrNameLst>
                                          <p:attrName>style.opacity</p:attrName>
                                        </p:attrNameLst>
                                      </p:cBhvr>
                                      <p:to>
                                        <p:strVal val="0.5"/>
                                      </p:to>
                                    </p:set>
                                    <p:animEffect filter="image" prLst="opacity: 0.5">
                                      <p:cBhvr rctx="IE">
                                        <p:cTn id="244" dur="indefinite"/>
                                        <p:tgtEl>
                                          <p:spTgt spid="112"/>
                                        </p:tgtEl>
                                      </p:cBhvr>
                                    </p:animEffect>
                                  </p:childTnLst>
                                </p:cTn>
                              </p:par>
                              <p:par>
                                <p:cTn id="245" presetID="9" presetClass="emph" presetSubtype="0" grpId="0" nodeType="withEffect">
                                  <p:stCondLst>
                                    <p:cond delay="0"/>
                                  </p:stCondLst>
                                  <p:childTnLst>
                                    <p:set>
                                      <p:cBhvr rctx="PPT">
                                        <p:cTn id="246" dur="indefinite"/>
                                        <p:tgtEl>
                                          <p:spTgt spid="114"/>
                                        </p:tgtEl>
                                        <p:attrNameLst>
                                          <p:attrName>style.opacity</p:attrName>
                                        </p:attrNameLst>
                                      </p:cBhvr>
                                      <p:to>
                                        <p:strVal val="0.5"/>
                                      </p:to>
                                    </p:set>
                                    <p:animEffect filter="image" prLst="opacity: 0.5">
                                      <p:cBhvr rctx="IE">
                                        <p:cTn id="247" dur="indefinite"/>
                                        <p:tgtEl>
                                          <p:spTgt spid="114"/>
                                        </p:tgtEl>
                                      </p:cBhvr>
                                    </p:animEffect>
                                  </p:childTnLst>
                                </p:cTn>
                              </p:par>
                              <p:par>
                                <p:cTn id="248" presetID="9" presetClass="emph" presetSubtype="0" nodeType="withEffect">
                                  <p:stCondLst>
                                    <p:cond delay="0"/>
                                  </p:stCondLst>
                                  <p:childTnLst>
                                    <p:set>
                                      <p:cBhvr rctx="PPT">
                                        <p:cTn id="249" dur="indefinite"/>
                                        <p:tgtEl>
                                          <p:spTgt spid="115"/>
                                        </p:tgtEl>
                                        <p:attrNameLst>
                                          <p:attrName>style.opacity</p:attrName>
                                        </p:attrNameLst>
                                      </p:cBhvr>
                                      <p:to>
                                        <p:strVal val="0.5"/>
                                      </p:to>
                                    </p:set>
                                    <p:animEffect filter="image" prLst="opacity: 0.5">
                                      <p:cBhvr rctx="IE">
                                        <p:cTn id="250" dur="indefinite"/>
                                        <p:tgtEl>
                                          <p:spTgt spid="115"/>
                                        </p:tgtEl>
                                      </p:cBhvr>
                                    </p:animEffect>
                                  </p:childTnLst>
                                </p:cTn>
                              </p:par>
                              <p:par>
                                <p:cTn id="251" presetID="9" presetClass="emph" presetSubtype="0" nodeType="withEffect">
                                  <p:stCondLst>
                                    <p:cond delay="0"/>
                                  </p:stCondLst>
                                  <p:childTnLst>
                                    <p:set>
                                      <p:cBhvr rctx="PPT">
                                        <p:cTn id="252" dur="indefinite"/>
                                        <p:tgtEl>
                                          <p:spTgt spid="108"/>
                                        </p:tgtEl>
                                        <p:attrNameLst>
                                          <p:attrName>style.opacity</p:attrName>
                                        </p:attrNameLst>
                                      </p:cBhvr>
                                      <p:to>
                                        <p:strVal val="0.5"/>
                                      </p:to>
                                    </p:set>
                                    <p:animEffect filter="image" prLst="opacity: 0.5">
                                      <p:cBhvr rctx="IE">
                                        <p:cTn id="253" dur="indefinite"/>
                                        <p:tgtEl>
                                          <p:spTgt spid="108"/>
                                        </p:tgtEl>
                                      </p:cBhvr>
                                    </p:animEffect>
                                  </p:childTnLst>
                                </p:cTn>
                              </p:par>
                              <p:par>
                                <p:cTn id="254" presetID="9" presetClass="emph" presetSubtype="0" nodeType="withEffect">
                                  <p:stCondLst>
                                    <p:cond delay="0"/>
                                  </p:stCondLst>
                                  <p:childTnLst>
                                    <p:set>
                                      <p:cBhvr rctx="PPT">
                                        <p:cTn id="255" dur="indefinite"/>
                                        <p:tgtEl>
                                          <p:spTgt spid="117"/>
                                        </p:tgtEl>
                                        <p:attrNameLst>
                                          <p:attrName>style.opacity</p:attrName>
                                        </p:attrNameLst>
                                      </p:cBhvr>
                                      <p:to>
                                        <p:strVal val="0.5"/>
                                      </p:to>
                                    </p:set>
                                    <p:animEffect filter="image" prLst="opacity: 0.5">
                                      <p:cBhvr rctx="IE">
                                        <p:cTn id="256" dur="indefinite"/>
                                        <p:tgtEl>
                                          <p:spTgt spid="117"/>
                                        </p:tgtEl>
                                      </p:cBhvr>
                                    </p:animEffect>
                                  </p:childTnLst>
                                </p:cTn>
                              </p:par>
                              <p:par>
                                <p:cTn id="257" presetID="9" presetClass="emph" presetSubtype="0" nodeType="withEffect">
                                  <p:stCondLst>
                                    <p:cond delay="0"/>
                                  </p:stCondLst>
                                  <p:childTnLst>
                                    <p:set>
                                      <p:cBhvr rctx="PPT">
                                        <p:cTn id="258" dur="indefinite"/>
                                        <p:tgtEl>
                                          <p:spTgt spid="14339"/>
                                        </p:tgtEl>
                                        <p:attrNameLst>
                                          <p:attrName>style.opacity</p:attrName>
                                        </p:attrNameLst>
                                      </p:cBhvr>
                                      <p:to>
                                        <p:strVal val="0.5"/>
                                      </p:to>
                                    </p:set>
                                    <p:animEffect filter="image" prLst="opacity: 0.5">
                                      <p:cBhvr rctx="IE">
                                        <p:cTn id="259" dur="indefinite"/>
                                        <p:tgtEl>
                                          <p:spTgt spid="14339"/>
                                        </p:tgtEl>
                                      </p:cBhvr>
                                    </p:animEffect>
                                  </p:childTnLst>
                                </p:cTn>
                              </p:par>
                              <p:par>
                                <p:cTn id="260" presetID="9" presetClass="emph" presetSubtype="0" nodeType="withEffect">
                                  <p:stCondLst>
                                    <p:cond delay="0"/>
                                  </p:stCondLst>
                                  <p:childTnLst>
                                    <p:set>
                                      <p:cBhvr rctx="PPT">
                                        <p:cTn id="261" dur="indefinite"/>
                                        <p:tgtEl>
                                          <p:spTgt spid="118"/>
                                        </p:tgtEl>
                                        <p:attrNameLst>
                                          <p:attrName>style.opacity</p:attrName>
                                        </p:attrNameLst>
                                      </p:cBhvr>
                                      <p:to>
                                        <p:strVal val="0.5"/>
                                      </p:to>
                                    </p:set>
                                    <p:animEffect filter="image" prLst="opacity: 0.5">
                                      <p:cBhvr rctx="IE">
                                        <p:cTn id="262" dur="indefinite"/>
                                        <p:tgtEl>
                                          <p:spTgt spid="118"/>
                                        </p:tgtEl>
                                      </p:cBhvr>
                                    </p:animEffect>
                                  </p:childTnLst>
                                </p:cTn>
                              </p:par>
                              <p:par>
                                <p:cTn id="263" presetID="9" presetClass="emph" presetSubtype="0" nodeType="withEffect">
                                  <p:stCondLst>
                                    <p:cond delay="0"/>
                                  </p:stCondLst>
                                  <p:childTnLst>
                                    <p:set>
                                      <p:cBhvr rctx="PPT">
                                        <p:cTn id="264" dur="indefinite"/>
                                        <p:tgtEl>
                                          <p:spTgt spid="119"/>
                                        </p:tgtEl>
                                        <p:attrNameLst>
                                          <p:attrName>style.opacity</p:attrName>
                                        </p:attrNameLst>
                                      </p:cBhvr>
                                      <p:to>
                                        <p:strVal val="0.5"/>
                                      </p:to>
                                    </p:set>
                                    <p:animEffect filter="image" prLst="opacity: 0.5">
                                      <p:cBhvr rctx="IE">
                                        <p:cTn id="265" dur="indefinite"/>
                                        <p:tgtEl>
                                          <p:spTgt spid="119"/>
                                        </p:tgtEl>
                                      </p:cBhvr>
                                    </p:animEffect>
                                  </p:childTnLst>
                                </p:cTn>
                              </p:par>
                              <p:par>
                                <p:cTn id="266" presetID="9" presetClass="emph" presetSubtype="0" nodeType="withEffect">
                                  <p:stCondLst>
                                    <p:cond delay="0"/>
                                  </p:stCondLst>
                                  <p:childTnLst>
                                    <p:set>
                                      <p:cBhvr rctx="PPT">
                                        <p:cTn id="267" dur="indefinite"/>
                                        <p:tgtEl>
                                          <p:spTgt spid="120"/>
                                        </p:tgtEl>
                                        <p:attrNameLst>
                                          <p:attrName>style.opacity</p:attrName>
                                        </p:attrNameLst>
                                      </p:cBhvr>
                                      <p:to>
                                        <p:strVal val="0.5"/>
                                      </p:to>
                                    </p:set>
                                    <p:animEffect filter="image" prLst="opacity: 0.5">
                                      <p:cBhvr rctx="IE">
                                        <p:cTn id="268" dur="indefinite"/>
                                        <p:tgtEl>
                                          <p:spTgt spid="120"/>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74" grpId="0" animBg="1"/>
      <p:bldP spid="78" grpId="0" animBg="1"/>
      <p:bldP spid="79" grpId="0" animBg="1"/>
      <p:bldP spid="86"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4" grpId="0" animBg="1"/>
      <p:bldP spid="105" grpId="0" animBg="1"/>
      <p:bldP spid="106" grpId="0" animBg="1"/>
      <p:bldP spid="140" grpId="0" animBg="1"/>
      <p:bldP spid="157" grpId="0" animBg="1"/>
      <p:bldP spid="158" grpId="0" animBg="1"/>
      <p:bldP spid="168" grpId="0" animBg="1"/>
      <p:bldP spid="184" grpId="0" animBg="1"/>
      <p:bldP spid="188" grpId="0" animBg="1"/>
      <p:bldP spid="198" grpId="0" animBg="1"/>
      <p:bldP spid="237" grpId="0" animBg="1"/>
      <p:bldP spid="249" grpId="0" animBg="1"/>
      <p:bldP spid="103" grpId="0" animBg="1"/>
      <p:bldP spid="130" grpId="0" animBg="1"/>
      <p:bldP spid="135" grpId="0" animBg="1"/>
      <p:bldP spid="111" grpId="0" animBg="1"/>
      <p:bldP spid="114" grpId="0" animBg="1"/>
      <p:bldP spid="1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lgn="just">
              <a:spcBef>
                <a:spcPts val="0"/>
              </a:spcBef>
              <a:buNone/>
            </a:pPr>
            <a:r>
              <a:rPr lang="en-US" sz="3200" b="1" u="sng" dirty="0" smtClean="0">
                <a:solidFill>
                  <a:schemeClr val="accent2"/>
                </a:solidFill>
              </a:rPr>
              <a:t>Mapping </a:t>
            </a:r>
            <a:r>
              <a:rPr lang="en-US" sz="3200" b="1" u="sng" dirty="0" err="1" smtClean="0">
                <a:solidFill>
                  <a:schemeClr val="accent2"/>
                </a:solidFill>
              </a:rPr>
              <a:t>Suggester</a:t>
            </a:r>
            <a:r>
              <a:rPr lang="en-US" sz="3200" b="1" u="sng" dirty="0" smtClean="0">
                <a:solidFill>
                  <a:schemeClr val="accent2"/>
                </a:solidFill>
              </a:rPr>
              <a:t>: </a:t>
            </a:r>
            <a:r>
              <a:rPr lang="en-US" sz="2800" dirty="0">
                <a:solidFill>
                  <a:schemeClr val="accent2"/>
                </a:solidFill>
              </a:rPr>
              <a:t>Suggests mappings, by taking into account “mapping memories” of analogous cases collected from the user </a:t>
            </a:r>
            <a:r>
              <a:rPr lang="en-US" sz="2800" dirty="0" smtClean="0">
                <a:solidFill>
                  <a:schemeClr val="accent2"/>
                </a:solidFill>
              </a:rPr>
              <a:t>community</a:t>
            </a:r>
          </a:p>
          <a:p>
            <a:pPr marL="0" indent="0" algn="just">
              <a:spcBef>
                <a:spcPts val="0"/>
              </a:spcBef>
              <a:buNone/>
            </a:pPr>
            <a:endParaRPr lang="en-US" sz="3200" b="1" u="sng" dirty="0" smtClean="0"/>
          </a:p>
          <a:p>
            <a:pPr>
              <a:spcBef>
                <a:spcPts val="0"/>
              </a:spcBef>
              <a:buFont typeface="Wingdings" panose="05000000000000000000" pitchFamily="2" charset="2"/>
              <a:buChar char="v"/>
            </a:pPr>
            <a:r>
              <a:rPr lang="en-US" sz="2400" b="1" i="1" dirty="0" err="1"/>
              <a:t>init</a:t>
            </a:r>
            <a:r>
              <a:rPr lang="en-US" sz="2400" b="1" i="1" dirty="0"/>
              <a:t>()</a:t>
            </a:r>
          </a:p>
          <a:p>
            <a:pPr lvl="1">
              <a:spcBef>
                <a:spcPts val="0"/>
              </a:spcBef>
              <a:buFont typeface="Wingdings" panose="05000000000000000000" pitchFamily="2" charset="2"/>
              <a:buChar char="Ø"/>
            </a:pPr>
            <a:r>
              <a:rPr lang="en-US" sz="2400" b="1" u="sng" dirty="0"/>
              <a:t>Functionality Description</a:t>
            </a:r>
            <a:r>
              <a:rPr lang="en-US" sz="2400" i="1" u="sng" dirty="0"/>
              <a:t>:</a:t>
            </a:r>
            <a:r>
              <a:rPr lang="en-US" sz="2400" dirty="0"/>
              <a:t> Loads the </a:t>
            </a:r>
            <a:r>
              <a:rPr lang="en-US" sz="2400" dirty="0" smtClean="0"/>
              <a:t>available mapping definition files</a:t>
            </a:r>
          </a:p>
          <a:p>
            <a:pPr lvl="1">
              <a:spcBef>
                <a:spcPts val="0"/>
              </a:spcBef>
              <a:buFont typeface="Wingdings" panose="05000000000000000000" pitchFamily="2" charset="2"/>
              <a:buChar char="Ø"/>
            </a:pPr>
            <a:r>
              <a:rPr lang="en-US" sz="2400" b="1" u="sng" dirty="0" smtClean="0"/>
              <a:t>Function </a:t>
            </a:r>
            <a:r>
              <a:rPr lang="en-US" sz="2400" b="1" u="sng" dirty="0"/>
              <a:t>Signature</a:t>
            </a:r>
            <a:r>
              <a:rPr lang="en-US" sz="2400" i="1" u="sng" dirty="0"/>
              <a:t>:</a:t>
            </a:r>
            <a:r>
              <a:rPr lang="en-US" sz="2400" dirty="0"/>
              <a:t> </a:t>
            </a:r>
            <a:r>
              <a:rPr lang="en-US" sz="2400" dirty="0" err="1" smtClean="0"/>
              <a:t>init</a:t>
            </a:r>
            <a:r>
              <a:rPr lang="en-US" sz="2400" dirty="0" smtClean="0"/>
              <a:t>(</a:t>
            </a:r>
            <a:r>
              <a:rPr lang="en-US" sz="2400" dirty="0" err="1" smtClean="0"/>
              <a:t>mapping_memory</a:t>
            </a:r>
            <a:r>
              <a:rPr lang="en-US" sz="2400" dirty="0" smtClean="0"/>
              <a:t>)</a:t>
            </a:r>
            <a:endParaRPr lang="en-US" sz="2400" dirty="0"/>
          </a:p>
          <a:p>
            <a:pPr marL="1280088" lvl="2" indent="0">
              <a:spcBef>
                <a:spcPts val="0"/>
              </a:spcBef>
              <a:buNone/>
            </a:pPr>
            <a:r>
              <a:rPr lang="en-US" sz="2400" i="1" dirty="0"/>
              <a:t>Input Parameters: </a:t>
            </a:r>
            <a:endParaRPr lang="en-US" sz="2400" dirty="0"/>
          </a:p>
          <a:p>
            <a:pPr lvl="2">
              <a:spcBef>
                <a:spcPts val="0"/>
              </a:spcBef>
            </a:pPr>
            <a:r>
              <a:rPr lang="en-US" sz="2400" dirty="0" err="1" smtClean="0"/>
              <a:t>mapping_memory</a:t>
            </a:r>
            <a:r>
              <a:rPr lang="en-US" sz="2400" dirty="0"/>
              <a:t>: A </a:t>
            </a:r>
            <a:r>
              <a:rPr lang="en-US" sz="2400" dirty="0" smtClean="0"/>
              <a:t>collection of the available mapping histories </a:t>
            </a:r>
            <a:endParaRPr lang="en-US" sz="2400" dirty="0"/>
          </a:p>
          <a:p>
            <a:pPr marL="1280088" lvl="2" indent="0">
              <a:spcBef>
                <a:spcPts val="0"/>
              </a:spcBef>
              <a:buNone/>
            </a:pPr>
            <a:r>
              <a:rPr lang="en-US" sz="2400" i="1" dirty="0"/>
              <a:t>Return Value: </a:t>
            </a:r>
            <a:r>
              <a:rPr lang="en-US" sz="2400" dirty="0" smtClean="0"/>
              <a:t>void</a:t>
            </a:r>
          </a:p>
          <a:p>
            <a:pPr marL="1280088" lvl="2" indent="0">
              <a:spcBef>
                <a:spcPts val="0"/>
              </a:spcBef>
              <a:buNone/>
            </a:pPr>
            <a:endParaRPr lang="en-US" sz="2400" dirty="0" smtClean="0"/>
          </a:p>
          <a:p>
            <a:pPr>
              <a:spcBef>
                <a:spcPts val="0"/>
              </a:spcBef>
              <a:buFont typeface="Wingdings" panose="05000000000000000000" pitchFamily="2" charset="2"/>
              <a:buChar char="v"/>
            </a:pPr>
            <a:r>
              <a:rPr lang="en-US" sz="2400" b="1" i="1" dirty="0" err="1" smtClean="0"/>
              <a:t>setProviderSchema</a:t>
            </a:r>
            <a:r>
              <a:rPr lang="en-US" sz="2400" b="1" i="1" dirty="0" smtClean="0"/>
              <a:t>()</a:t>
            </a:r>
            <a:endParaRPr lang="en-US" sz="2400" b="1" i="1" dirty="0"/>
          </a:p>
          <a:p>
            <a:pPr lvl="1">
              <a:spcBef>
                <a:spcPts val="0"/>
              </a:spcBef>
              <a:buFont typeface="Wingdings" panose="05000000000000000000" pitchFamily="2" charset="2"/>
              <a:buChar char="Ø"/>
            </a:pPr>
            <a:r>
              <a:rPr lang="en-US" sz="2400" b="1" u="sng" dirty="0"/>
              <a:t>Functionality Description</a:t>
            </a:r>
            <a:r>
              <a:rPr lang="en-US" sz="2400" i="1" u="sng" dirty="0"/>
              <a:t>:</a:t>
            </a:r>
            <a:r>
              <a:rPr lang="en-US" sz="2400" dirty="0"/>
              <a:t> </a:t>
            </a:r>
            <a:r>
              <a:rPr lang="en-US" sz="2400" dirty="0" smtClean="0"/>
              <a:t>Sets the current provider schema</a:t>
            </a:r>
            <a:endParaRPr lang="en-US" sz="2400" dirty="0"/>
          </a:p>
          <a:p>
            <a:pPr lvl="1">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err="1"/>
              <a:t>setProviderSchema</a:t>
            </a:r>
            <a:r>
              <a:rPr lang="en-US" sz="2400" dirty="0"/>
              <a:t> </a:t>
            </a:r>
            <a:r>
              <a:rPr lang="en-US" sz="2400" dirty="0" smtClean="0"/>
              <a:t>(</a:t>
            </a:r>
            <a:r>
              <a:rPr lang="en-US" sz="2400" dirty="0" err="1" smtClean="0"/>
              <a:t>provider_schema</a:t>
            </a:r>
            <a:r>
              <a:rPr lang="en-US" sz="2400" dirty="0" smtClean="0"/>
              <a:t>)</a:t>
            </a:r>
            <a:endParaRPr lang="en-US" sz="2400" dirty="0"/>
          </a:p>
          <a:p>
            <a:pPr marL="1280088" lvl="2" indent="0">
              <a:spcBef>
                <a:spcPts val="0"/>
              </a:spcBef>
              <a:buNone/>
            </a:pPr>
            <a:r>
              <a:rPr lang="en-US" sz="2400" i="1" dirty="0"/>
              <a:t>Input Parameters: </a:t>
            </a:r>
            <a:endParaRPr lang="en-US" sz="2400" dirty="0"/>
          </a:p>
          <a:p>
            <a:pPr lvl="2">
              <a:spcBef>
                <a:spcPts val="0"/>
              </a:spcBef>
            </a:pPr>
            <a:r>
              <a:rPr lang="en-US" sz="2400" dirty="0" err="1"/>
              <a:t>provider_schema</a:t>
            </a:r>
            <a:r>
              <a:rPr lang="en-US" sz="2400" dirty="0"/>
              <a:t>: A file describing the provider schema</a:t>
            </a:r>
          </a:p>
          <a:p>
            <a:pPr marL="1280088" lvl="2" indent="0">
              <a:spcBef>
                <a:spcPts val="0"/>
              </a:spcBef>
              <a:buNone/>
            </a:pPr>
            <a:r>
              <a:rPr lang="en-US" sz="2400" i="1" dirty="0" smtClean="0"/>
              <a:t>Return </a:t>
            </a:r>
            <a:r>
              <a:rPr lang="en-US" sz="2400" i="1" dirty="0"/>
              <a:t>Value: </a:t>
            </a:r>
            <a:r>
              <a:rPr lang="en-US" sz="2400" dirty="0"/>
              <a:t>void</a:t>
            </a:r>
          </a:p>
          <a:p>
            <a:pPr marL="1280088" lvl="2" indent="0">
              <a:spcBef>
                <a:spcPts val="0"/>
              </a:spcBef>
              <a:buNone/>
            </a:pPr>
            <a:endParaRPr lang="en-US" sz="2400" b="1" i="1" dirty="0"/>
          </a:p>
          <a:p>
            <a:pPr lvl="2">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65</a:t>
            </a:fld>
            <a:endParaRPr lang="el-GR">
              <a:solidFill>
                <a:srgbClr val="FFFFFF"/>
              </a:solidFill>
            </a:endParaRPr>
          </a:p>
        </p:txBody>
      </p:sp>
    </p:spTree>
    <p:extLst>
      <p:ext uri="{BB962C8B-B14F-4D97-AF65-F5344CB8AC3E}">
        <p14:creationId xmlns:p14="http://schemas.microsoft.com/office/powerpoint/2010/main" xmlns="" val="10255538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spcBef>
                <a:spcPts val="0"/>
              </a:spcBef>
              <a:buNone/>
            </a:pPr>
            <a:r>
              <a:rPr lang="en-US" sz="3200" b="1" u="sng" dirty="0" smtClean="0">
                <a:solidFill>
                  <a:schemeClr val="accent2"/>
                </a:solidFill>
              </a:rPr>
              <a:t>Mapping </a:t>
            </a:r>
            <a:r>
              <a:rPr lang="en-US" sz="3200" b="1" u="sng" dirty="0" err="1" smtClean="0">
                <a:solidFill>
                  <a:schemeClr val="accent2"/>
                </a:solidFill>
              </a:rPr>
              <a:t>Suggester</a:t>
            </a:r>
            <a:endParaRPr lang="en-US" sz="3200" b="1" u="sng" dirty="0" smtClean="0">
              <a:solidFill>
                <a:schemeClr val="accent2"/>
              </a:solidFill>
            </a:endParaRPr>
          </a:p>
          <a:p>
            <a:pPr marL="0" indent="0">
              <a:spcBef>
                <a:spcPts val="0"/>
              </a:spcBef>
              <a:buNone/>
            </a:pPr>
            <a:endParaRPr lang="en-US" sz="3200" b="1" u="sng" dirty="0">
              <a:solidFill>
                <a:schemeClr val="accent2"/>
              </a:solidFill>
            </a:endParaRPr>
          </a:p>
          <a:p>
            <a:pPr>
              <a:spcBef>
                <a:spcPts val="0"/>
              </a:spcBef>
              <a:buFont typeface="Wingdings" panose="05000000000000000000" pitchFamily="2" charset="2"/>
              <a:buChar char="v"/>
            </a:pPr>
            <a:r>
              <a:rPr lang="en-US" sz="2400" b="1" i="1" dirty="0" err="1"/>
              <a:t>setTargetSchema</a:t>
            </a:r>
            <a:r>
              <a:rPr lang="en-US" sz="2400" b="1" i="1" dirty="0"/>
              <a:t>()</a:t>
            </a:r>
          </a:p>
          <a:p>
            <a:pPr lvl="1">
              <a:spcBef>
                <a:spcPts val="0"/>
              </a:spcBef>
              <a:buFont typeface="Wingdings" panose="05000000000000000000" pitchFamily="2" charset="2"/>
              <a:buChar char="Ø"/>
            </a:pPr>
            <a:r>
              <a:rPr lang="en-US" sz="2400" b="1" u="sng" dirty="0"/>
              <a:t>Functionality Description</a:t>
            </a:r>
            <a:r>
              <a:rPr lang="en-US" sz="2400" i="1" u="sng" dirty="0"/>
              <a:t>:</a:t>
            </a:r>
            <a:r>
              <a:rPr lang="en-US" sz="2400" dirty="0"/>
              <a:t> Sets the current target schema</a:t>
            </a:r>
          </a:p>
          <a:p>
            <a:pPr lvl="1">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err="1"/>
              <a:t>setTargetSchema</a:t>
            </a:r>
            <a:r>
              <a:rPr lang="en-US" sz="2400" dirty="0"/>
              <a:t> (</a:t>
            </a:r>
            <a:r>
              <a:rPr lang="en-US" sz="2400" dirty="0" err="1"/>
              <a:t>target_schema</a:t>
            </a:r>
            <a:r>
              <a:rPr lang="en-US" sz="2400" dirty="0"/>
              <a:t>)</a:t>
            </a:r>
          </a:p>
          <a:p>
            <a:pPr marL="1280088" lvl="2" indent="0">
              <a:spcBef>
                <a:spcPts val="0"/>
              </a:spcBef>
              <a:buNone/>
            </a:pPr>
            <a:r>
              <a:rPr lang="en-US" sz="2400" i="1" dirty="0"/>
              <a:t>Input Parameters: </a:t>
            </a:r>
            <a:endParaRPr lang="en-US" sz="2400" dirty="0"/>
          </a:p>
          <a:p>
            <a:pPr lvl="2">
              <a:spcBef>
                <a:spcPts val="0"/>
              </a:spcBef>
            </a:pPr>
            <a:r>
              <a:rPr lang="en-US" sz="2400" dirty="0" err="1"/>
              <a:t>target_schema</a:t>
            </a:r>
            <a:r>
              <a:rPr lang="en-US" sz="2400" dirty="0"/>
              <a:t> : A file describing the </a:t>
            </a:r>
            <a:r>
              <a:rPr lang="en-US" sz="2400" dirty="0" smtClean="0"/>
              <a:t>target schema</a:t>
            </a:r>
            <a:endParaRPr lang="en-US" sz="2400" dirty="0"/>
          </a:p>
          <a:p>
            <a:pPr marL="1280088" lvl="2" indent="0">
              <a:spcBef>
                <a:spcPts val="0"/>
              </a:spcBef>
              <a:buNone/>
            </a:pPr>
            <a:r>
              <a:rPr lang="en-US" sz="2400" i="1" dirty="0"/>
              <a:t>Return Value: </a:t>
            </a:r>
            <a:r>
              <a:rPr lang="en-US" sz="2400" dirty="0"/>
              <a:t>void</a:t>
            </a:r>
          </a:p>
          <a:p>
            <a:pPr marL="0" indent="0">
              <a:spcBef>
                <a:spcPts val="0"/>
              </a:spcBef>
              <a:buNone/>
            </a:pPr>
            <a:endParaRPr lang="en-US" sz="2400" b="1" i="1" dirty="0" smtClean="0"/>
          </a:p>
          <a:p>
            <a:pPr>
              <a:spcBef>
                <a:spcPts val="0"/>
              </a:spcBef>
              <a:buFont typeface="Wingdings" panose="05000000000000000000" pitchFamily="2" charset="2"/>
              <a:buChar char="v"/>
            </a:pPr>
            <a:r>
              <a:rPr lang="en-US" sz="2400" b="1" i="1" dirty="0" err="1" smtClean="0"/>
              <a:t>enableMS</a:t>
            </a:r>
            <a:r>
              <a:rPr lang="en-US" sz="2400" b="1" i="1" dirty="0" smtClean="0"/>
              <a:t>()</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dirty="0"/>
              <a:t> It enables and disables the communication of the </a:t>
            </a:r>
            <a:r>
              <a:rPr lang="en-US" sz="2400" dirty="0" smtClean="0"/>
              <a:t>mapping </a:t>
            </a:r>
            <a:r>
              <a:rPr lang="en-US" sz="2400" dirty="0" err="1" smtClean="0"/>
              <a:t>suggester</a:t>
            </a:r>
            <a:r>
              <a:rPr lang="en-US" sz="2400" dirty="0" smtClean="0"/>
              <a:t>  </a:t>
            </a:r>
            <a:r>
              <a:rPr lang="en-US" sz="2400" dirty="0"/>
              <a:t>with external tools. </a:t>
            </a:r>
          </a:p>
          <a:p>
            <a:pPr lvl="1" algn="just">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err="1" smtClean="0"/>
              <a:t>enableMS</a:t>
            </a:r>
            <a:r>
              <a:rPr lang="en-US" sz="2400" dirty="0" smtClean="0"/>
              <a:t>(mode)</a:t>
            </a:r>
          </a:p>
          <a:p>
            <a:pPr marL="1280088" lvl="2" indent="0" algn="just">
              <a:spcBef>
                <a:spcPts val="0"/>
              </a:spcBef>
              <a:buNone/>
            </a:pPr>
            <a:r>
              <a:rPr lang="en-US" sz="2400" i="1" dirty="0"/>
              <a:t>Input Parameters: </a:t>
            </a:r>
            <a:endParaRPr lang="en-US" sz="2400" dirty="0"/>
          </a:p>
          <a:p>
            <a:pPr lvl="2" algn="just">
              <a:spcBef>
                <a:spcPts val="0"/>
              </a:spcBef>
            </a:pPr>
            <a:r>
              <a:rPr lang="en-US" sz="2400" dirty="0" smtClean="0"/>
              <a:t>mode: Set </a:t>
            </a:r>
            <a:r>
              <a:rPr lang="en-US" sz="2400" dirty="0"/>
              <a:t>mode for 0 to disable and set mode to 1 to enable</a:t>
            </a:r>
          </a:p>
          <a:p>
            <a:pPr marL="1280088" lvl="2" indent="0">
              <a:spcBef>
                <a:spcPts val="0"/>
              </a:spcBef>
              <a:buNone/>
            </a:pPr>
            <a:r>
              <a:rPr lang="en-US" sz="2400" i="1" dirty="0" smtClean="0"/>
              <a:t>Return </a:t>
            </a:r>
            <a:r>
              <a:rPr lang="en-US" sz="2400" i="1" dirty="0"/>
              <a:t>Value: </a:t>
            </a:r>
            <a:r>
              <a:rPr lang="en-US" sz="2400" dirty="0" smtClean="0"/>
              <a:t>void</a:t>
            </a:r>
          </a:p>
          <a:p>
            <a:pPr marL="0" indent="0">
              <a:spcBef>
                <a:spcPts val="0"/>
              </a:spcBef>
              <a:buNone/>
            </a:pPr>
            <a:endParaRPr lang="en-US" sz="3200" b="1" u="sng" dirty="0" smtClean="0"/>
          </a:p>
          <a:p>
            <a:pPr lvl="2">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66</a:t>
            </a:fld>
            <a:endParaRPr lang="el-GR">
              <a:solidFill>
                <a:srgbClr val="FFFFFF"/>
              </a:solidFill>
            </a:endParaRPr>
          </a:p>
        </p:txBody>
      </p:sp>
    </p:spTree>
    <p:extLst>
      <p:ext uri="{BB962C8B-B14F-4D97-AF65-F5344CB8AC3E}">
        <p14:creationId xmlns:p14="http://schemas.microsoft.com/office/powerpoint/2010/main" xmlns="" val="24221683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spcBef>
                <a:spcPts val="0"/>
              </a:spcBef>
              <a:buNone/>
            </a:pPr>
            <a:r>
              <a:rPr lang="en-US" sz="3200" b="1" u="sng" dirty="0" smtClean="0">
                <a:solidFill>
                  <a:schemeClr val="accent2"/>
                </a:solidFill>
              </a:rPr>
              <a:t>Mapping </a:t>
            </a:r>
            <a:r>
              <a:rPr lang="en-US" sz="3200" b="1" u="sng" dirty="0" err="1" smtClean="0">
                <a:solidFill>
                  <a:schemeClr val="accent2"/>
                </a:solidFill>
              </a:rPr>
              <a:t>Suggester</a:t>
            </a:r>
            <a:endParaRPr lang="en-US" sz="2800" b="1" u="sng" dirty="0">
              <a:solidFill>
                <a:schemeClr val="accent2"/>
              </a:solidFill>
            </a:endParaRPr>
          </a:p>
          <a:p>
            <a:pPr marL="1280088" lvl="2" indent="0">
              <a:spcBef>
                <a:spcPts val="0"/>
              </a:spcBef>
              <a:buNone/>
            </a:pPr>
            <a:endParaRPr lang="en-US" sz="2300" dirty="0" smtClean="0"/>
          </a:p>
          <a:p>
            <a:pPr>
              <a:spcBef>
                <a:spcPts val="0"/>
              </a:spcBef>
              <a:buFont typeface="Wingdings" panose="05000000000000000000" pitchFamily="2" charset="2"/>
              <a:buChar char="v"/>
            </a:pPr>
            <a:r>
              <a:rPr lang="en-US" sz="2300" b="1" i="1" dirty="0" err="1" smtClean="0"/>
              <a:t>makeSuggestions</a:t>
            </a:r>
            <a:r>
              <a:rPr lang="en-US" sz="2300" b="1" i="1" dirty="0" smtClean="0"/>
              <a:t>()</a:t>
            </a:r>
          </a:p>
          <a:p>
            <a:pPr lvl="1">
              <a:spcBef>
                <a:spcPts val="0"/>
              </a:spcBef>
              <a:buFont typeface="Wingdings" panose="05000000000000000000" pitchFamily="2" charset="2"/>
              <a:buChar char="Ø"/>
            </a:pPr>
            <a:r>
              <a:rPr lang="en-US" sz="2300" b="1" u="sng" dirty="0" smtClean="0"/>
              <a:t>Functionality Description</a:t>
            </a:r>
            <a:r>
              <a:rPr lang="en-US" sz="2300" i="1" u="sng" dirty="0" smtClean="0"/>
              <a:t>:</a:t>
            </a:r>
            <a:r>
              <a:rPr lang="en-US" sz="2300" dirty="0" smtClean="0"/>
              <a:t> Suggests target paths for  a specific element in the provider schema</a:t>
            </a:r>
          </a:p>
          <a:p>
            <a:pPr lvl="1">
              <a:spcBef>
                <a:spcPts val="0"/>
              </a:spcBef>
              <a:buFont typeface="Wingdings" panose="05000000000000000000" pitchFamily="2" charset="2"/>
              <a:buChar char="Ø"/>
            </a:pPr>
            <a:r>
              <a:rPr lang="en-US" sz="2300" dirty="0" smtClean="0"/>
              <a:t> </a:t>
            </a:r>
            <a:r>
              <a:rPr lang="en-US" sz="2300" b="1" u="sng" dirty="0" smtClean="0"/>
              <a:t>Function Signature</a:t>
            </a:r>
            <a:r>
              <a:rPr lang="en-US" sz="2300" i="1" u="sng" dirty="0" smtClean="0"/>
              <a:t>:</a:t>
            </a:r>
            <a:r>
              <a:rPr lang="en-US" sz="2300" dirty="0" smtClean="0"/>
              <a:t> </a:t>
            </a:r>
            <a:r>
              <a:rPr lang="en-US" sz="2300" dirty="0" err="1" smtClean="0"/>
              <a:t>makeSuggestions</a:t>
            </a:r>
            <a:r>
              <a:rPr lang="en-US" sz="2300" dirty="0" smtClean="0"/>
              <a:t> (</a:t>
            </a:r>
            <a:r>
              <a:rPr lang="en-US" sz="2300" dirty="0" err="1" smtClean="0"/>
              <a:t>provider_path</a:t>
            </a:r>
            <a:r>
              <a:rPr lang="en-US" sz="2300" dirty="0" smtClean="0"/>
              <a:t>)</a:t>
            </a:r>
          </a:p>
          <a:p>
            <a:pPr marL="1280088" lvl="2" indent="0">
              <a:spcBef>
                <a:spcPts val="0"/>
              </a:spcBef>
              <a:buNone/>
            </a:pPr>
            <a:r>
              <a:rPr lang="en-US" sz="2300" i="1" dirty="0" smtClean="0"/>
              <a:t>Input Parameters: </a:t>
            </a:r>
            <a:endParaRPr lang="en-US" sz="2300" dirty="0" smtClean="0"/>
          </a:p>
          <a:p>
            <a:pPr lvl="2">
              <a:spcBef>
                <a:spcPts val="0"/>
              </a:spcBef>
            </a:pPr>
            <a:r>
              <a:rPr lang="en-US" sz="2300" dirty="0" err="1" smtClean="0"/>
              <a:t>provider_path</a:t>
            </a:r>
            <a:r>
              <a:rPr lang="en-US" sz="2300" dirty="0" smtClean="0"/>
              <a:t>: The path in the provider schema</a:t>
            </a:r>
          </a:p>
          <a:p>
            <a:pPr marL="1280088" lvl="2" indent="0">
              <a:spcBef>
                <a:spcPts val="0"/>
              </a:spcBef>
              <a:buNone/>
            </a:pPr>
            <a:r>
              <a:rPr lang="en-US" sz="2300" i="1" dirty="0" smtClean="0"/>
              <a:t>Return Value: </a:t>
            </a:r>
            <a:r>
              <a:rPr lang="en-US" sz="2300" dirty="0" smtClean="0"/>
              <a:t>A list of suggested paths of the target schema</a:t>
            </a:r>
          </a:p>
          <a:p>
            <a:pPr marL="1280088" lvl="2" indent="0">
              <a:spcBef>
                <a:spcPts val="0"/>
              </a:spcBef>
              <a:buNone/>
            </a:pPr>
            <a:endParaRPr lang="en-US" sz="2300" dirty="0"/>
          </a:p>
          <a:p>
            <a:pPr>
              <a:spcBef>
                <a:spcPts val="0"/>
              </a:spcBef>
              <a:buFont typeface="Wingdings" panose="05000000000000000000" pitchFamily="2" charset="2"/>
              <a:buChar char="v"/>
            </a:pPr>
            <a:r>
              <a:rPr lang="en-US" sz="2400" b="1" i="1" dirty="0" err="1" smtClean="0"/>
              <a:t>getSuggestion</a:t>
            </a:r>
            <a:r>
              <a:rPr lang="en-US" sz="2400" b="1" i="1" dirty="0" smtClean="0"/>
              <a:t>()</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dirty="0"/>
              <a:t> This is a blocking routine. It returns on </a:t>
            </a:r>
            <a:r>
              <a:rPr lang="en-US" sz="2400" dirty="0" smtClean="0"/>
              <a:t>the user </a:t>
            </a:r>
            <a:r>
              <a:rPr lang="en-US" sz="2400" dirty="0"/>
              <a:t>click the </a:t>
            </a:r>
            <a:r>
              <a:rPr lang="en-US" sz="2400" dirty="0" smtClean="0"/>
              <a:t>preferred suggestion</a:t>
            </a:r>
            <a:endParaRPr lang="en-US" sz="2400" dirty="0"/>
          </a:p>
          <a:p>
            <a:pPr marL="1017237" lvl="1" indent="-457200">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err="1" smtClean="0"/>
              <a:t>getSuggestion</a:t>
            </a:r>
            <a:r>
              <a:rPr lang="en-US" sz="2400" dirty="0" smtClean="0"/>
              <a:t>()</a:t>
            </a:r>
            <a:endParaRPr lang="en-US" sz="2400" dirty="0"/>
          </a:p>
          <a:p>
            <a:pPr marL="1280088" lvl="2" indent="0">
              <a:spcBef>
                <a:spcPts val="0"/>
              </a:spcBef>
              <a:buNone/>
            </a:pPr>
            <a:r>
              <a:rPr lang="en-US" sz="2400" i="1" dirty="0"/>
              <a:t>Input Parameters: -</a:t>
            </a:r>
            <a:endParaRPr lang="en-US" sz="2400" dirty="0"/>
          </a:p>
          <a:p>
            <a:pPr marL="1280088" lvl="2" indent="0">
              <a:spcBef>
                <a:spcPts val="0"/>
              </a:spcBef>
              <a:buNone/>
            </a:pPr>
            <a:r>
              <a:rPr lang="en-US" sz="2400" i="1" dirty="0"/>
              <a:t>Return Value: </a:t>
            </a:r>
            <a:r>
              <a:rPr lang="en-US" sz="2400" dirty="0"/>
              <a:t>A </a:t>
            </a:r>
            <a:r>
              <a:rPr lang="en-US" sz="2400" dirty="0" smtClean="0"/>
              <a:t>path in the X3ML format</a:t>
            </a:r>
            <a:endParaRPr lang="en-US" sz="2400" dirty="0"/>
          </a:p>
          <a:p>
            <a:pPr marL="1280088" lvl="2" indent="0">
              <a:spcBef>
                <a:spcPts val="0"/>
              </a:spcBef>
              <a:buNone/>
            </a:pPr>
            <a:endParaRPr lang="en-US" sz="2300" dirty="0" smtClean="0"/>
          </a:p>
          <a:p>
            <a:endParaRPr lang="en-US" i="1" u="sng" dirty="0"/>
          </a:p>
          <a:p>
            <a:pPr marL="1280088" lvl="2" indent="0">
              <a:spcBef>
                <a:spcPts val="0"/>
              </a:spcBef>
              <a:buNone/>
            </a:pPr>
            <a:endParaRPr lang="en-US" sz="2800" dirty="0" smtClean="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67</a:t>
            </a:fld>
            <a:endParaRPr lang="el-GR">
              <a:solidFill>
                <a:srgbClr val="FFFFFF"/>
              </a:solidFill>
            </a:endParaRPr>
          </a:p>
        </p:txBody>
      </p:sp>
    </p:spTree>
    <p:extLst>
      <p:ext uri="{BB962C8B-B14F-4D97-AF65-F5344CB8AC3E}">
        <p14:creationId xmlns:p14="http://schemas.microsoft.com/office/powerpoint/2010/main" xmlns="" val="26158905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reeform 266"/>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74" name="Oval 73"/>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75" name="Group 74"/>
          <p:cNvGrpSpPr/>
          <p:nvPr/>
        </p:nvGrpSpPr>
        <p:grpSpPr>
          <a:xfrm>
            <a:off x="5648960" y="80010"/>
            <a:ext cx="1849120" cy="720090"/>
            <a:chOff x="4191000" y="304800"/>
            <a:chExt cx="1752600" cy="990600"/>
          </a:xfrm>
        </p:grpSpPr>
        <p:sp>
          <p:nvSpPr>
            <p:cNvPr id="76" name="Flowchart: Decision 75"/>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77" name="TextBox 76"/>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78" name="Flowchart: Process 77"/>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79" name="Flowchart: Process 78"/>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81" name="Straight Arrow Connector 80"/>
          <p:cNvCxnSpPr>
            <a:stCxn id="76" idx="2"/>
            <a:endCxn id="78"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8" idx="2"/>
            <a:endCxn id="74"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74"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87" name="Straight Arrow Connector 86"/>
          <p:cNvCxnSpPr>
            <a:stCxn id="74" idx="6"/>
            <a:endCxn id="86"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89" name="Oval 8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90" name="Flowchart: Process 8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91" name="Straight Arrow Connector 90"/>
          <p:cNvCxnSpPr>
            <a:stCxn id="88" idx="3"/>
            <a:endCxn id="8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93" name="Oval 92"/>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94" name="Oval 9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95" name="Oval 9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96" name="Oval 9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97" name="Oval 9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98" name="Oval 9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99" name="Oval 9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00" name="Oval 9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01" name="Straight Arrow Connector 100"/>
          <p:cNvCxnSpPr>
            <a:stCxn id="74" idx="4"/>
            <a:endCxn id="90"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2"/>
            <a:endCxn id="9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05" name="Flowchart: Process 104"/>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06" name="Flowchart: Process 105"/>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10" name="Straight Arrow Connector 109"/>
          <p:cNvCxnSpPr>
            <a:stCxn id="106" idx="2"/>
            <a:endCxn id="9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8" idx="4"/>
            <a:endCxn id="140"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9" idx="6"/>
            <a:endCxn id="9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8" idx="6"/>
            <a:endCxn id="9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4" idx="1"/>
            <a:endCxn id="9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5" idx="2"/>
            <a:endCxn id="9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4" idx="6"/>
            <a:endCxn id="105"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0" name="Flowchart: Process 139"/>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42" name="Straight Arrow Connector 141"/>
          <p:cNvCxnSpPr>
            <a:stCxn id="140" idx="1"/>
            <a:endCxn id="93"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0" idx="1"/>
            <a:endCxn id="99"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89" idx="4"/>
            <a:endCxn id="9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0" idx="3"/>
            <a:endCxn id="96"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58" name="Flowchart: Process 157"/>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59" name="Straight Arrow Connector 158"/>
          <p:cNvCxnSpPr>
            <a:stCxn id="95" idx="2"/>
            <a:endCxn id="157"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2"/>
            <a:endCxn id="9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8" idx="2"/>
            <a:endCxn id="9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69" name="Straight Arrow Connector 168"/>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8" idx="2"/>
            <a:endCxn id="9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05" idx="3"/>
            <a:endCxn id="9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 name="Flowchart: Process 18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85" name="Straight Arrow Connector 184"/>
          <p:cNvCxnSpPr>
            <a:stCxn id="224" idx="1"/>
            <a:endCxn id="10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8" name="Flowchart: Process 187"/>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189" name="Straight Arrow Connector 188"/>
          <p:cNvCxnSpPr>
            <a:stCxn id="100" idx="2"/>
            <a:endCxn id="188"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97" idx="4"/>
            <a:endCxn id="18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96" idx="4"/>
            <a:endCxn id="198"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8" name="Flowchart: Process 197"/>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00" name="Straight Arrow Connector 199"/>
          <p:cNvCxnSpPr>
            <a:stCxn id="198" idx="2"/>
            <a:endCxn id="9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7840960" y="8833048"/>
            <a:ext cx="1849120" cy="720090"/>
            <a:chOff x="4191000" y="304800"/>
            <a:chExt cx="1752600" cy="990600"/>
          </a:xfrm>
        </p:grpSpPr>
        <p:sp>
          <p:nvSpPr>
            <p:cNvPr id="224" name="Flowchart: Decision 223"/>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25" name="TextBox 224"/>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27" name="Straight Arrow Connector 226"/>
          <p:cNvCxnSpPr>
            <a:stCxn id="184" idx="2"/>
            <a:endCxn id="224"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90" idx="2"/>
            <a:endCxn id="9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39" name="Straight Arrow Connector 238"/>
          <p:cNvCxnSpPr>
            <a:stCxn id="88" idx="3"/>
            <a:endCxn id="23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37" idx="4"/>
            <a:endCxn id="9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0" name="Straight Arrow Connector 249"/>
          <p:cNvCxnSpPr>
            <a:stCxn id="98" idx="6"/>
            <a:endCxn id="249"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90" idx="2"/>
            <a:endCxn id="249"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 name="Flowchart: Process 102"/>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107" name="Straight Arrow Connector 106"/>
          <p:cNvCxnSpPr>
            <a:stCxn id="97" idx="2"/>
            <a:endCxn id="103"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3"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76"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135" name="Flowchart: Process 13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54" name="Straight Connector 53"/>
          <p:cNvCxnSpPr>
            <a:stCxn id="13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7" idx="2"/>
            <a:endCxn id="13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9" idx="2"/>
            <a:endCxn id="105"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0" idx="6"/>
            <a:endCxn id="74"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1" name="Flowchart: Process 110"/>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12" name="Straight Arrow Connector 111"/>
          <p:cNvCxnSpPr>
            <a:stCxn id="111" idx="2"/>
            <a:endCxn id="130"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4" name="Flowchart: Process 113"/>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115" name="Straight Arrow Connector 114"/>
          <p:cNvCxnSpPr>
            <a:stCxn id="130" idx="2"/>
            <a:endCxn id="114"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88" idx="0"/>
            <a:endCxn id="8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9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433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122" name="Oval 121"/>
          <p:cNvSpPr/>
          <p:nvPr/>
        </p:nvSpPr>
        <p:spPr>
          <a:xfrm>
            <a:off x="306760" y="5186348"/>
            <a:ext cx="2133600" cy="694372"/>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Tree>
    <p:extLst>
      <p:ext uri="{BB962C8B-B14F-4D97-AF65-F5344CB8AC3E}">
        <p14:creationId xmlns:p14="http://schemas.microsoft.com/office/powerpoint/2010/main" xmlns="" val="41937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67"/>
                                        </p:tgtEl>
                                        <p:attrNameLst>
                                          <p:attrName>style.opacity</p:attrName>
                                        </p:attrNameLst>
                                      </p:cBhvr>
                                      <p:to>
                                        <p:strVal val="0.5"/>
                                      </p:to>
                                    </p:set>
                                    <p:animEffect filter="image" prLst="opacity: 0.5">
                                      <p:cBhvr rctx="IE">
                                        <p:cTn id="7" dur="indefinite"/>
                                        <p:tgtEl>
                                          <p:spTgt spid="267"/>
                                        </p:tgtEl>
                                      </p:cBhvr>
                                    </p:animEffect>
                                  </p:childTnLst>
                                </p:cTn>
                              </p:par>
                              <p:par>
                                <p:cTn id="8" presetID="9" presetClass="emph" presetSubtype="0" grpId="0" nodeType="withEffect">
                                  <p:stCondLst>
                                    <p:cond delay="0"/>
                                  </p:stCondLst>
                                  <p:childTnLst>
                                    <p:set>
                                      <p:cBhvr rctx="PPT">
                                        <p:cTn id="9" dur="indefinite"/>
                                        <p:tgtEl>
                                          <p:spTgt spid="74"/>
                                        </p:tgtEl>
                                        <p:attrNameLst>
                                          <p:attrName>style.opacity</p:attrName>
                                        </p:attrNameLst>
                                      </p:cBhvr>
                                      <p:to>
                                        <p:strVal val="0.5"/>
                                      </p:to>
                                    </p:set>
                                    <p:animEffect filter="image" prLst="opacity: 0.5">
                                      <p:cBhvr rctx="IE">
                                        <p:cTn id="10" dur="indefinite"/>
                                        <p:tgtEl>
                                          <p:spTgt spid="74"/>
                                        </p:tgtEl>
                                      </p:cBhvr>
                                    </p:animEffect>
                                  </p:childTnLst>
                                </p:cTn>
                              </p:par>
                              <p:par>
                                <p:cTn id="11" presetID="9" presetClass="emph" presetSubtype="0" nodeType="withEffect">
                                  <p:stCondLst>
                                    <p:cond delay="0"/>
                                  </p:stCondLst>
                                  <p:childTnLst>
                                    <p:set>
                                      <p:cBhvr rctx="PPT">
                                        <p:cTn id="12" dur="indefinite"/>
                                        <p:tgtEl>
                                          <p:spTgt spid="75"/>
                                        </p:tgtEl>
                                        <p:attrNameLst>
                                          <p:attrName>style.opacity</p:attrName>
                                        </p:attrNameLst>
                                      </p:cBhvr>
                                      <p:to>
                                        <p:strVal val="0.5"/>
                                      </p:to>
                                    </p:set>
                                    <p:animEffect filter="image" prLst="opacity: 0.5">
                                      <p:cBhvr rctx="IE">
                                        <p:cTn id="13" dur="indefinite"/>
                                        <p:tgtEl>
                                          <p:spTgt spid="75"/>
                                        </p:tgtEl>
                                      </p:cBhvr>
                                    </p:animEffect>
                                  </p:childTnLst>
                                </p:cTn>
                              </p:par>
                              <p:par>
                                <p:cTn id="14" presetID="9" presetClass="emph" presetSubtype="0" grpId="0" nodeType="withEffect">
                                  <p:stCondLst>
                                    <p:cond delay="0"/>
                                  </p:stCondLst>
                                  <p:childTnLst>
                                    <p:set>
                                      <p:cBhvr rctx="PPT">
                                        <p:cTn id="15" dur="indefinite"/>
                                        <p:tgtEl>
                                          <p:spTgt spid="78"/>
                                        </p:tgtEl>
                                        <p:attrNameLst>
                                          <p:attrName>style.opacity</p:attrName>
                                        </p:attrNameLst>
                                      </p:cBhvr>
                                      <p:to>
                                        <p:strVal val="0.5"/>
                                      </p:to>
                                    </p:set>
                                    <p:animEffect filter="image" prLst="opacity: 0.5">
                                      <p:cBhvr rctx="IE">
                                        <p:cTn id="16" dur="indefinite"/>
                                        <p:tgtEl>
                                          <p:spTgt spid="78"/>
                                        </p:tgtEl>
                                      </p:cBhvr>
                                    </p:animEffect>
                                  </p:childTnLst>
                                </p:cTn>
                              </p:par>
                              <p:par>
                                <p:cTn id="17" presetID="9" presetClass="emph" presetSubtype="0" grpId="0" nodeType="withEffect">
                                  <p:stCondLst>
                                    <p:cond delay="0"/>
                                  </p:stCondLst>
                                  <p:childTnLst>
                                    <p:set>
                                      <p:cBhvr rctx="PPT">
                                        <p:cTn id="18" dur="indefinite"/>
                                        <p:tgtEl>
                                          <p:spTgt spid="79"/>
                                        </p:tgtEl>
                                        <p:attrNameLst>
                                          <p:attrName>style.opacity</p:attrName>
                                        </p:attrNameLst>
                                      </p:cBhvr>
                                      <p:to>
                                        <p:strVal val="0.5"/>
                                      </p:to>
                                    </p:set>
                                    <p:animEffect filter="image" prLst="opacity: 0.5">
                                      <p:cBhvr rctx="IE">
                                        <p:cTn id="19" dur="indefinite"/>
                                        <p:tgtEl>
                                          <p:spTgt spid="79"/>
                                        </p:tgtEl>
                                      </p:cBhvr>
                                    </p:animEffect>
                                  </p:childTnLst>
                                </p:cTn>
                              </p:par>
                              <p:par>
                                <p:cTn id="20" presetID="9" presetClass="emph" presetSubtype="0" nodeType="withEffect">
                                  <p:stCondLst>
                                    <p:cond delay="0"/>
                                  </p:stCondLst>
                                  <p:childTnLst>
                                    <p:set>
                                      <p:cBhvr rctx="PPT">
                                        <p:cTn id="21" dur="indefinite"/>
                                        <p:tgtEl>
                                          <p:spTgt spid="81"/>
                                        </p:tgtEl>
                                        <p:attrNameLst>
                                          <p:attrName>style.opacity</p:attrName>
                                        </p:attrNameLst>
                                      </p:cBhvr>
                                      <p:to>
                                        <p:strVal val="0.5"/>
                                      </p:to>
                                    </p:set>
                                    <p:animEffect filter="image" prLst="opacity: 0.5">
                                      <p:cBhvr rctx="IE">
                                        <p:cTn id="22" dur="indefinite"/>
                                        <p:tgtEl>
                                          <p:spTgt spid="81"/>
                                        </p:tgtEl>
                                      </p:cBhvr>
                                    </p:animEffect>
                                  </p:childTnLst>
                                </p:cTn>
                              </p:par>
                              <p:par>
                                <p:cTn id="23" presetID="9" presetClass="emph" presetSubtype="0" nodeType="withEffect">
                                  <p:stCondLst>
                                    <p:cond delay="0"/>
                                  </p:stCondLst>
                                  <p:childTnLst>
                                    <p:set>
                                      <p:cBhvr rctx="PPT">
                                        <p:cTn id="24" dur="indefinite"/>
                                        <p:tgtEl>
                                          <p:spTgt spid="82"/>
                                        </p:tgtEl>
                                        <p:attrNameLst>
                                          <p:attrName>style.opacity</p:attrName>
                                        </p:attrNameLst>
                                      </p:cBhvr>
                                      <p:to>
                                        <p:strVal val="0.5"/>
                                      </p:to>
                                    </p:set>
                                    <p:animEffect filter="image" prLst="opacity: 0.5">
                                      <p:cBhvr rctx="IE">
                                        <p:cTn id="25" dur="indefinite"/>
                                        <p:tgtEl>
                                          <p:spTgt spid="82"/>
                                        </p:tgtEl>
                                      </p:cBhvr>
                                    </p:animEffect>
                                  </p:childTnLst>
                                </p:cTn>
                              </p:par>
                              <p:par>
                                <p:cTn id="26" presetID="9" presetClass="emph" presetSubtype="0" nodeType="withEffect">
                                  <p:stCondLst>
                                    <p:cond delay="0"/>
                                  </p:stCondLst>
                                  <p:childTnLst>
                                    <p:set>
                                      <p:cBhvr rctx="PPT">
                                        <p:cTn id="27" dur="indefinite"/>
                                        <p:tgtEl>
                                          <p:spTgt spid="84"/>
                                        </p:tgtEl>
                                        <p:attrNameLst>
                                          <p:attrName>style.opacity</p:attrName>
                                        </p:attrNameLst>
                                      </p:cBhvr>
                                      <p:to>
                                        <p:strVal val="0.5"/>
                                      </p:to>
                                    </p:set>
                                    <p:animEffect filter="image" prLst="opacity: 0.5">
                                      <p:cBhvr rctx="IE">
                                        <p:cTn id="28" dur="indefinite"/>
                                        <p:tgtEl>
                                          <p:spTgt spid="84"/>
                                        </p:tgtEl>
                                      </p:cBhvr>
                                    </p:animEffect>
                                  </p:childTnLst>
                                </p:cTn>
                              </p:par>
                              <p:par>
                                <p:cTn id="29" presetID="9" presetClass="emph" presetSubtype="0" nodeType="withEffect">
                                  <p:stCondLst>
                                    <p:cond delay="0"/>
                                  </p:stCondLst>
                                  <p:childTnLst>
                                    <p:set>
                                      <p:cBhvr rctx="PPT">
                                        <p:cTn id="30" dur="indefinite"/>
                                        <p:tgtEl>
                                          <p:spTgt spid="85"/>
                                        </p:tgtEl>
                                        <p:attrNameLst>
                                          <p:attrName>style.opacity</p:attrName>
                                        </p:attrNameLst>
                                      </p:cBhvr>
                                      <p:to>
                                        <p:strVal val="0.5"/>
                                      </p:to>
                                    </p:set>
                                    <p:animEffect filter="image" prLst="opacity: 0.5">
                                      <p:cBhvr rctx="IE">
                                        <p:cTn id="31" dur="indefinite"/>
                                        <p:tgtEl>
                                          <p:spTgt spid="85"/>
                                        </p:tgtEl>
                                      </p:cBhvr>
                                    </p:animEffect>
                                  </p:childTnLst>
                                </p:cTn>
                              </p:par>
                              <p:par>
                                <p:cTn id="32" presetID="9" presetClass="emph" presetSubtype="0" grpId="0" nodeType="withEffect">
                                  <p:stCondLst>
                                    <p:cond delay="0"/>
                                  </p:stCondLst>
                                  <p:childTnLst>
                                    <p:set>
                                      <p:cBhvr rctx="PPT">
                                        <p:cTn id="33" dur="indefinite"/>
                                        <p:tgtEl>
                                          <p:spTgt spid="86"/>
                                        </p:tgtEl>
                                        <p:attrNameLst>
                                          <p:attrName>style.opacity</p:attrName>
                                        </p:attrNameLst>
                                      </p:cBhvr>
                                      <p:to>
                                        <p:strVal val="0.5"/>
                                      </p:to>
                                    </p:set>
                                    <p:animEffect filter="image" prLst="opacity: 0.5">
                                      <p:cBhvr rctx="IE">
                                        <p:cTn id="34" dur="indefinite"/>
                                        <p:tgtEl>
                                          <p:spTgt spid="86"/>
                                        </p:tgtEl>
                                      </p:cBhvr>
                                    </p:animEffect>
                                  </p:childTnLst>
                                </p:cTn>
                              </p:par>
                              <p:par>
                                <p:cTn id="35" presetID="9" presetClass="emph" presetSubtype="0" nodeType="withEffect">
                                  <p:stCondLst>
                                    <p:cond delay="0"/>
                                  </p:stCondLst>
                                  <p:childTnLst>
                                    <p:set>
                                      <p:cBhvr rctx="PPT">
                                        <p:cTn id="36" dur="indefinite"/>
                                        <p:tgtEl>
                                          <p:spTgt spid="87"/>
                                        </p:tgtEl>
                                        <p:attrNameLst>
                                          <p:attrName>style.opacity</p:attrName>
                                        </p:attrNameLst>
                                      </p:cBhvr>
                                      <p:to>
                                        <p:strVal val="0.5"/>
                                      </p:to>
                                    </p:set>
                                    <p:animEffect filter="image" prLst="opacity: 0.5">
                                      <p:cBhvr rctx="IE">
                                        <p:cTn id="37" dur="indefinite"/>
                                        <p:tgtEl>
                                          <p:spTgt spid="87"/>
                                        </p:tgtEl>
                                      </p:cBhvr>
                                    </p:animEffect>
                                  </p:childTnLst>
                                </p:cTn>
                              </p:par>
                              <p:par>
                                <p:cTn id="38" presetID="9" presetClass="emph" presetSubtype="0" grpId="0" nodeType="withEffect">
                                  <p:stCondLst>
                                    <p:cond delay="0"/>
                                  </p:stCondLst>
                                  <p:childTnLst>
                                    <p:set>
                                      <p:cBhvr rctx="PPT">
                                        <p:cTn id="39" dur="indefinite"/>
                                        <p:tgtEl>
                                          <p:spTgt spid="88"/>
                                        </p:tgtEl>
                                        <p:attrNameLst>
                                          <p:attrName>style.opacity</p:attrName>
                                        </p:attrNameLst>
                                      </p:cBhvr>
                                      <p:to>
                                        <p:strVal val="0.5"/>
                                      </p:to>
                                    </p:set>
                                    <p:animEffect filter="image" prLst="opacity: 0.5">
                                      <p:cBhvr rctx="IE">
                                        <p:cTn id="40" dur="indefinite"/>
                                        <p:tgtEl>
                                          <p:spTgt spid="88"/>
                                        </p:tgtEl>
                                      </p:cBhvr>
                                    </p:animEffect>
                                  </p:childTnLst>
                                </p:cTn>
                              </p:par>
                              <p:par>
                                <p:cTn id="41" presetID="9" presetClass="emph" presetSubtype="0" grpId="0" nodeType="withEffect">
                                  <p:stCondLst>
                                    <p:cond delay="0"/>
                                  </p:stCondLst>
                                  <p:childTnLst>
                                    <p:set>
                                      <p:cBhvr rctx="PPT">
                                        <p:cTn id="42" dur="indefinite"/>
                                        <p:tgtEl>
                                          <p:spTgt spid="89"/>
                                        </p:tgtEl>
                                        <p:attrNameLst>
                                          <p:attrName>style.opacity</p:attrName>
                                        </p:attrNameLst>
                                      </p:cBhvr>
                                      <p:to>
                                        <p:strVal val="0.5"/>
                                      </p:to>
                                    </p:set>
                                    <p:animEffect filter="image" prLst="opacity: 0.5">
                                      <p:cBhvr rctx="IE">
                                        <p:cTn id="43" dur="indefinite"/>
                                        <p:tgtEl>
                                          <p:spTgt spid="89"/>
                                        </p:tgtEl>
                                      </p:cBhvr>
                                    </p:animEffect>
                                  </p:childTnLst>
                                </p:cTn>
                              </p:par>
                              <p:par>
                                <p:cTn id="44" presetID="9" presetClass="emph" presetSubtype="0" grpId="0" nodeType="withEffect">
                                  <p:stCondLst>
                                    <p:cond delay="0"/>
                                  </p:stCondLst>
                                  <p:childTnLst>
                                    <p:set>
                                      <p:cBhvr rctx="PPT">
                                        <p:cTn id="45" dur="indefinite"/>
                                        <p:tgtEl>
                                          <p:spTgt spid="90"/>
                                        </p:tgtEl>
                                        <p:attrNameLst>
                                          <p:attrName>style.opacity</p:attrName>
                                        </p:attrNameLst>
                                      </p:cBhvr>
                                      <p:to>
                                        <p:strVal val="0.5"/>
                                      </p:to>
                                    </p:set>
                                    <p:animEffect filter="image" prLst="opacity: 0.5">
                                      <p:cBhvr rctx="IE">
                                        <p:cTn id="46" dur="indefinite"/>
                                        <p:tgtEl>
                                          <p:spTgt spid="90"/>
                                        </p:tgtEl>
                                      </p:cBhvr>
                                    </p:animEffect>
                                  </p:childTnLst>
                                </p:cTn>
                              </p:par>
                              <p:par>
                                <p:cTn id="47" presetID="9" presetClass="emph" presetSubtype="0" nodeType="withEffect">
                                  <p:stCondLst>
                                    <p:cond delay="0"/>
                                  </p:stCondLst>
                                  <p:childTnLst>
                                    <p:set>
                                      <p:cBhvr rctx="PPT">
                                        <p:cTn id="48" dur="indefinite"/>
                                        <p:tgtEl>
                                          <p:spTgt spid="91"/>
                                        </p:tgtEl>
                                        <p:attrNameLst>
                                          <p:attrName>style.opacity</p:attrName>
                                        </p:attrNameLst>
                                      </p:cBhvr>
                                      <p:to>
                                        <p:strVal val="0.5"/>
                                      </p:to>
                                    </p:set>
                                    <p:animEffect filter="image" prLst="opacity: 0.5">
                                      <p:cBhvr rctx="IE">
                                        <p:cTn id="49" dur="indefinite"/>
                                        <p:tgtEl>
                                          <p:spTgt spid="91"/>
                                        </p:tgtEl>
                                      </p:cBhvr>
                                    </p:animEffect>
                                  </p:childTnLst>
                                </p:cTn>
                              </p:par>
                              <p:par>
                                <p:cTn id="50" presetID="9" presetClass="emph" presetSubtype="0" grpId="0" nodeType="withEffect">
                                  <p:stCondLst>
                                    <p:cond delay="0"/>
                                  </p:stCondLst>
                                  <p:childTnLst>
                                    <p:set>
                                      <p:cBhvr rctx="PPT">
                                        <p:cTn id="51" dur="indefinite"/>
                                        <p:tgtEl>
                                          <p:spTgt spid="92"/>
                                        </p:tgtEl>
                                        <p:attrNameLst>
                                          <p:attrName>style.opacity</p:attrName>
                                        </p:attrNameLst>
                                      </p:cBhvr>
                                      <p:to>
                                        <p:strVal val="0.5"/>
                                      </p:to>
                                    </p:set>
                                    <p:animEffect filter="image" prLst="opacity: 0.5">
                                      <p:cBhvr rctx="IE">
                                        <p:cTn id="52" dur="indefinite"/>
                                        <p:tgtEl>
                                          <p:spTgt spid="92"/>
                                        </p:tgtEl>
                                      </p:cBhvr>
                                    </p:animEffect>
                                  </p:childTnLst>
                                </p:cTn>
                              </p:par>
                              <p:par>
                                <p:cTn id="53" presetID="9" presetClass="emph" presetSubtype="0" grpId="0" nodeType="withEffect">
                                  <p:stCondLst>
                                    <p:cond delay="0"/>
                                  </p:stCondLst>
                                  <p:childTnLst>
                                    <p:set>
                                      <p:cBhvr rctx="PPT">
                                        <p:cTn id="54" dur="indefinite"/>
                                        <p:tgtEl>
                                          <p:spTgt spid="93"/>
                                        </p:tgtEl>
                                        <p:attrNameLst>
                                          <p:attrName>style.opacity</p:attrName>
                                        </p:attrNameLst>
                                      </p:cBhvr>
                                      <p:to>
                                        <p:strVal val="0.5"/>
                                      </p:to>
                                    </p:set>
                                    <p:animEffect filter="image" prLst="opacity: 0.5">
                                      <p:cBhvr rctx="IE">
                                        <p:cTn id="55" dur="indefinite"/>
                                        <p:tgtEl>
                                          <p:spTgt spid="93"/>
                                        </p:tgtEl>
                                      </p:cBhvr>
                                    </p:animEffect>
                                  </p:childTnLst>
                                </p:cTn>
                              </p:par>
                              <p:par>
                                <p:cTn id="56" presetID="9" presetClass="emph" presetSubtype="0" grpId="0" nodeType="withEffect">
                                  <p:stCondLst>
                                    <p:cond delay="0"/>
                                  </p:stCondLst>
                                  <p:childTnLst>
                                    <p:set>
                                      <p:cBhvr rctx="PPT">
                                        <p:cTn id="57" dur="indefinite"/>
                                        <p:tgtEl>
                                          <p:spTgt spid="94"/>
                                        </p:tgtEl>
                                        <p:attrNameLst>
                                          <p:attrName>style.opacity</p:attrName>
                                        </p:attrNameLst>
                                      </p:cBhvr>
                                      <p:to>
                                        <p:strVal val="0.5"/>
                                      </p:to>
                                    </p:set>
                                    <p:animEffect filter="image" prLst="opacity: 0.5">
                                      <p:cBhvr rctx="IE">
                                        <p:cTn id="58" dur="indefinite"/>
                                        <p:tgtEl>
                                          <p:spTgt spid="94"/>
                                        </p:tgtEl>
                                      </p:cBhvr>
                                    </p:animEffect>
                                  </p:childTnLst>
                                </p:cTn>
                              </p:par>
                              <p:par>
                                <p:cTn id="59" presetID="9" presetClass="emph" presetSubtype="0" grpId="0" nodeType="withEffect">
                                  <p:stCondLst>
                                    <p:cond delay="0"/>
                                  </p:stCondLst>
                                  <p:childTnLst>
                                    <p:set>
                                      <p:cBhvr rctx="PPT">
                                        <p:cTn id="60" dur="indefinite"/>
                                        <p:tgtEl>
                                          <p:spTgt spid="95"/>
                                        </p:tgtEl>
                                        <p:attrNameLst>
                                          <p:attrName>style.opacity</p:attrName>
                                        </p:attrNameLst>
                                      </p:cBhvr>
                                      <p:to>
                                        <p:strVal val="0.5"/>
                                      </p:to>
                                    </p:set>
                                    <p:animEffect filter="image" prLst="opacity: 0.5">
                                      <p:cBhvr rctx="IE">
                                        <p:cTn id="61" dur="indefinite"/>
                                        <p:tgtEl>
                                          <p:spTgt spid="95"/>
                                        </p:tgtEl>
                                      </p:cBhvr>
                                    </p:animEffect>
                                  </p:childTnLst>
                                </p:cTn>
                              </p:par>
                              <p:par>
                                <p:cTn id="62" presetID="9" presetClass="emph" presetSubtype="0" grpId="0" nodeType="withEffect">
                                  <p:stCondLst>
                                    <p:cond delay="0"/>
                                  </p:stCondLst>
                                  <p:childTnLst>
                                    <p:set>
                                      <p:cBhvr rctx="PPT">
                                        <p:cTn id="63" dur="indefinite"/>
                                        <p:tgtEl>
                                          <p:spTgt spid="96"/>
                                        </p:tgtEl>
                                        <p:attrNameLst>
                                          <p:attrName>style.opacity</p:attrName>
                                        </p:attrNameLst>
                                      </p:cBhvr>
                                      <p:to>
                                        <p:strVal val="0.5"/>
                                      </p:to>
                                    </p:set>
                                    <p:animEffect filter="image" prLst="opacity: 0.5">
                                      <p:cBhvr rctx="IE">
                                        <p:cTn id="64" dur="indefinite"/>
                                        <p:tgtEl>
                                          <p:spTgt spid="96"/>
                                        </p:tgtEl>
                                      </p:cBhvr>
                                    </p:animEffect>
                                  </p:childTnLst>
                                </p:cTn>
                              </p:par>
                              <p:par>
                                <p:cTn id="65" presetID="9" presetClass="emph" presetSubtype="0" grpId="0" nodeType="withEffect">
                                  <p:stCondLst>
                                    <p:cond delay="0"/>
                                  </p:stCondLst>
                                  <p:childTnLst>
                                    <p:set>
                                      <p:cBhvr rctx="PPT">
                                        <p:cTn id="66" dur="indefinite"/>
                                        <p:tgtEl>
                                          <p:spTgt spid="97"/>
                                        </p:tgtEl>
                                        <p:attrNameLst>
                                          <p:attrName>style.opacity</p:attrName>
                                        </p:attrNameLst>
                                      </p:cBhvr>
                                      <p:to>
                                        <p:strVal val="0.5"/>
                                      </p:to>
                                    </p:set>
                                    <p:animEffect filter="image" prLst="opacity: 0.5">
                                      <p:cBhvr rctx="IE">
                                        <p:cTn id="67" dur="indefinite"/>
                                        <p:tgtEl>
                                          <p:spTgt spid="97"/>
                                        </p:tgtEl>
                                      </p:cBhvr>
                                    </p:animEffect>
                                  </p:childTnLst>
                                </p:cTn>
                              </p:par>
                              <p:par>
                                <p:cTn id="68" presetID="9" presetClass="emph" presetSubtype="0" grpId="0" nodeType="withEffect">
                                  <p:stCondLst>
                                    <p:cond delay="0"/>
                                  </p:stCondLst>
                                  <p:childTnLst>
                                    <p:set>
                                      <p:cBhvr rctx="PPT">
                                        <p:cTn id="69" dur="indefinite"/>
                                        <p:tgtEl>
                                          <p:spTgt spid="98"/>
                                        </p:tgtEl>
                                        <p:attrNameLst>
                                          <p:attrName>style.opacity</p:attrName>
                                        </p:attrNameLst>
                                      </p:cBhvr>
                                      <p:to>
                                        <p:strVal val="0.5"/>
                                      </p:to>
                                    </p:set>
                                    <p:animEffect filter="image" prLst="opacity: 0.5">
                                      <p:cBhvr rctx="IE">
                                        <p:cTn id="70" dur="indefinite"/>
                                        <p:tgtEl>
                                          <p:spTgt spid="98"/>
                                        </p:tgtEl>
                                      </p:cBhvr>
                                    </p:animEffect>
                                  </p:childTnLst>
                                </p:cTn>
                              </p:par>
                              <p:par>
                                <p:cTn id="71" presetID="9" presetClass="emph" presetSubtype="0" grpId="0" nodeType="withEffect">
                                  <p:stCondLst>
                                    <p:cond delay="0"/>
                                  </p:stCondLst>
                                  <p:childTnLst>
                                    <p:set>
                                      <p:cBhvr rctx="PPT">
                                        <p:cTn id="72" dur="indefinite"/>
                                        <p:tgtEl>
                                          <p:spTgt spid="99"/>
                                        </p:tgtEl>
                                        <p:attrNameLst>
                                          <p:attrName>style.opacity</p:attrName>
                                        </p:attrNameLst>
                                      </p:cBhvr>
                                      <p:to>
                                        <p:strVal val="0.5"/>
                                      </p:to>
                                    </p:set>
                                    <p:animEffect filter="image" prLst="opacity: 0.5">
                                      <p:cBhvr rctx="IE">
                                        <p:cTn id="73" dur="indefinite"/>
                                        <p:tgtEl>
                                          <p:spTgt spid="99"/>
                                        </p:tgtEl>
                                      </p:cBhvr>
                                    </p:animEffect>
                                  </p:childTnLst>
                                </p:cTn>
                              </p:par>
                              <p:par>
                                <p:cTn id="74" presetID="9" presetClass="emph" presetSubtype="0" grpId="0" nodeType="withEffect">
                                  <p:stCondLst>
                                    <p:cond delay="0"/>
                                  </p:stCondLst>
                                  <p:childTnLst>
                                    <p:set>
                                      <p:cBhvr rctx="PPT">
                                        <p:cTn id="75" dur="indefinite"/>
                                        <p:tgtEl>
                                          <p:spTgt spid="100"/>
                                        </p:tgtEl>
                                        <p:attrNameLst>
                                          <p:attrName>style.opacity</p:attrName>
                                        </p:attrNameLst>
                                      </p:cBhvr>
                                      <p:to>
                                        <p:strVal val="0.5"/>
                                      </p:to>
                                    </p:set>
                                    <p:animEffect filter="image" prLst="opacity: 0.5">
                                      <p:cBhvr rctx="IE">
                                        <p:cTn id="76" dur="indefinite"/>
                                        <p:tgtEl>
                                          <p:spTgt spid="100"/>
                                        </p:tgtEl>
                                      </p:cBhvr>
                                    </p:animEffect>
                                  </p:childTnLst>
                                </p:cTn>
                              </p:par>
                              <p:par>
                                <p:cTn id="77" presetID="9" presetClass="emph" presetSubtype="0" nodeType="withEffect">
                                  <p:stCondLst>
                                    <p:cond delay="0"/>
                                  </p:stCondLst>
                                  <p:childTnLst>
                                    <p:set>
                                      <p:cBhvr rctx="PPT">
                                        <p:cTn id="78" dur="indefinite"/>
                                        <p:tgtEl>
                                          <p:spTgt spid="101"/>
                                        </p:tgtEl>
                                        <p:attrNameLst>
                                          <p:attrName>style.opacity</p:attrName>
                                        </p:attrNameLst>
                                      </p:cBhvr>
                                      <p:to>
                                        <p:strVal val="0.5"/>
                                      </p:to>
                                    </p:set>
                                    <p:animEffect filter="image" prLst="opacity: 0.5">
                                      <p:cBhvr rctx="IE">
                                        <p:cTn id="79" dur="indefinite"/>
                                        <p:tgtEl>
                                          <p:spTgt spid="101"/>
                                        </p:tgtEl>
                                      </p:cBhvr>
                                    </p:animEffect>
                                  </p:childTnLst>
                                </p:cTn>
                              </p:par>
                              <p:par>
                                <p:cTn id="80" presetID="9" presetClass="emph" presetSubtype="0" nodeType="withEffect">
                                  <p:stCondLst>
                                    <p:cond delay="0"/>
                                  </p:stCondLst>
                                  <p:childTnLst>
                                    <p:set>
                                      <p:cBhvr rctx="PPT">
                                        <p:cTn id="81" dur="indefinite"/>
                                        <p:tgtEl>
                                          <p:spTgt spid="102"/>
                                        </p:tgtEl>
                                        <p:attrNameLst>
                                          <p:attrName>style.opacity</p:attrName>
                                        </p:attrNameLst>
                                      </p:cBhvr>
                                      <p:to>
                                        <p:strVal val="0.5"/>
                                      </p:to>
                                    </p:set>
                                    <p:animEffect filter="image" prLst="opacity: 0.5">
                                      <p:cBhvr rctx="IE">
                                        <p:cTn id="82" dur="indefinite"/>
                                        <p:tgtEl>
                                          <p:spTgt spid="102"/>
                                        </p:tgtEl>
                                      </p:cBhvr>
                                    </p:animEffect>
                                  </p:childTnLst>
                                </p:cTn>
                              </p:par>
                              <p:par>
                                <p:cTn id="83" presetID="9" presetClass="emph" presetSubtype="0" grpId="0" nodeType="withEffect">
                                  <p:stCondLst>
                                    <p:cond delay="0"/>
                                  </p:stCondLst>
                                  <p:childTnLst>
                                    <p:set>
                                      <p:cBhvr rctx="PPT">
                                        <p:cTn id="84" dur="indefinite"/>
                                        <p:tgtEl>
                                          <p:spTgt spid="104"/>
                                        </p:tgtEl>
                                        <p:attrNameLst>
                                          <p:attrName>style.opacity</p:attrName>
                                        </p:attrNameLst>
                                      </p:cBhvr>
                                      <p:to>
                                        <p:strVal val="0.5"/>
                                      </p:to>
                                    </p:set>
                                    <p:animEffect filter="image" prLst="opacity: 0.5">
                                      <p:cBhvr rctx="IE">
                                        <p:cTn id="85" dur="indefinite"/>
                                        <p:tgtEl>
                                          <p:spTgt spid="104"/>
                                        </p:tgtEl>
                                      </p:cBhvr>
                                    </p:animEffect>
                                  </p:childTnLst>
                                </p:cTn>
                              </p:par>
                              <p:par>
                                <p:cTn id="86" presetID="9" presetClass="emph" presetSubtype="0" grpId="0" nodeType="withEffect">
                                  <p:stCondLst>
                                    <p:cond delay="0"/>
                                  </p:stCondLst>
                                  <p:childTnLst>
                                    <p:set>
                                      <p:cBhvr rctx="PPT">
                                        <p:cTn id="87" dur="indefinite"/>
                                        <p:tgtEl>
                                          <p:spTgt spid="105"/>
                                        </p:tgtEl>
                                        <p:attrNameLst>
                                          <p:attrName>style.opacity</p:attrName>
                                        </p:attrNameLst>
                                      </p:cBhvr>
                                      <p:to>
                                        <p:strVal val="0.5"/>
                                      </p:to>
                                    </p:set>
                                    <p:animEffect filter="image" prLst="opacity: 0.5">
                                      <p:cBhvr rctx="IE">
                                        <p:cTn id="88" dur="indefinite"/>
                                        <p:tgtEl>
                                          <p:spTgt spid="105"/>
                                        </p:tgtEl>
                                      </p:cBhvr>
                                    </p:animEffect>
                                  </p:childTnLst>
                                </p:cTn>
                              </p:par>
                              <p:par>
                                <p:cTn id="89" presetID="9" presetClass="emph" presetSubtype="0" grpId="0" nodeType="withEffect">
                                  <p:stCondLst>
                                    <p:cond delay="0"/>
                                  </p:stCondLst>
                                  <p:childTnLst>
                                    <p:set>
                                      <p:cBhvr rctx="PPT">
                                        <p:cTn id="90" dur="indefinite"/>
                                        <p:tgtEl>
                                          <p:spTgt spid="106"/>
                                        </p:tgtEl>
                                        <p:attrNameLst>
                                          <p:attrName>style.opacity</p:attrName>
                                        </p:attrNameLst>
                                      </p:cBhvr>
                                      <p:to>
                                        <p:strVal val="0.5"/>
                                      </p:to>
                                    </p:set>
                                    <p:animEffect filter="image" prLst="opacity: 0.5">
                                      <p:cBhvr rctx="IE">
                                        <p:cTn id="91" dur="indefinite"/>
                                        <p:tgtEl>
                                          <p:spTgt spid="106"/>
                                        </p:tgtEl>
                                      </p:cBhvr>
                                    </p:animEffect>
                                  </p:childTnLst>
                                </p:cTn>
                              </p:par>
                              <p:par>
                                <p:cTn id="92" presetID="9" presetClass="emph" presetSubtype="0" nodeType="withEffect">
                                  <p:stCondLst>
                                    <p:cond delay="0"/>
                                  </p:stCondLst>
                                  <p:childTnLst>
                                    <p:set>
                                      <p:cBhvr rctx="PPT">
                                        <p:cTn id="93" dur="indefinite"/>
                                        <p:tgtEl>
                                          <p:spTgt spid="110"/>
                                        </p:tgtEl>
                                        <p:attrNameLst>
                                          <p:attrName>style.opacity</p:attrName>
                                        </p:attrNameLst>
                                      </p:cBhvr>
                                      <p:to>
                                        <p:strVal val="0.5"/>
                                      </p:to>
                                    </p:set>
                                    <p:animEffect filter="image" prLst="opacity: 0.5">
                                      <p:cBhvr rctx="IE">
                                        <p:cTn id="94" dur="indefinite"/>
                                        <p:tgtEl>
                                          <p:spTgt spid="110"/>
                                        </p:tgtEl>
                                      </p:cBhvr>
                                    </p:animEffect>
                                  </p:childTnLst>
                                </p:cTn>
                              </p:par>
                              <p:par>
                                <p:cTn id="95" presetID="9" presetClass="emph" presetSubtype="0" nodeType="withEffect">
                                  <p:stCondLst>
                                    <p:cond delay="0"/>
                                  </p:stCondLst>
                                  <p:childTnLst>
                                    <p:set>
                                      <p:cBhvr rctx="PPT">
                                        <p:cTn id="96" dur="indefinite"/>
                                        <p:tgtEl>
                                          <p:spTgt spid="113"/>
                                        </p:tgtEl>
                                        <p:attrNameLst>
                                          <p:attrName>style.opacity</p:attrName>
                                        </p:attrNameLst>
                                      </p:cBhvr>
                                      <p:to>
                                        <p:strVal val="0.5"/>
                                      </p:to>
                                    </p:set>
                                    <p:animEffect filter="image" prLst="opacity: 0.5">
                                      <p:cBhvr rctx="IE">
                                        <p:cTn id="97" dur="indefinite"/>
                                        <p:tgtEl>
                                          <p:spTgt spid="113"/>
                                        </p:tgtEl>
                                      </p:cBhvr>
                                    </p:animEffect>
                                  </p:childTnLst>
                                </p:cTn>
                              </p:par>
                              <p:par>
                                <p:cTn id="98" presetID="9" presetClass="emph" presetSubtype="0" nodeType="withEffect">
                                  <p:stCondLst>
                                    <p:cond delay="0"/>
                                  </p:stCondLst>
                                  <p:childTnLst>
                                    <p:set>
                                      <p:cBhvr rctx="PPT">
                                        <p:cTn id="99" dur="indefinite"/>
                                        <p:tgtEl>
                                          <p:spTgt spid="116"/>
                                        </p:tgtEl>
                                        <p:attrNameLst>
                                          <p:attrName>style.opacity</p:attrName>
                                        </p:attrNameLst>
                                      </p:cBhvr>
                                      <p:to>
                                        <p:strVal val="0.5"/>
                                      </p:to>
                                    </p:set>
                                    <p:animEffect filter="image" prLst="opacity: 0.5">
                                      <p:cBhvr rctx="IE">
                                        <p:cTn id="100" dur="indefinite"/>
                                        <p:tgtEl>
                                          <p:spTgt spid="116"/>
                                        </p:tgtEl>
                                      </p:cBhvr>
                                    </p:animEffect>
                                  </p:childTnLst>
                                </p:cTn>
                              </p:par>
                              <p:par>
                                <p:cTn id="101" presetID="9" presetClass="emph" presetSubtype="0" nodeType="withEffect">
                                  <p:stCondLst>
                                    <p:cond delay="0"/>
                                  </p:stCondLst>
                                  <p:childTnLst>
                                    <p:set>
                                      <p:cBhvr rctx="PPT">
                                        <p:cTn id="102" dur="indefinite"/>
                                        <p:tgtEl>
                                          <p:spTgt spid="121"/>
                                        </p:tgtEl>
                                        <p:attrNameLst>
                                          <p:attrName>style.opacity</p:attrName>
                                        </p:attrNameLst>
                                      </p:cBhvr>
                                      <p:to>
                                        <p:strVal val="0.5"/>
                                      </p:to>
                                    </p:set>
                                    <p:animEffect filter="image" prLst="opacity: 0.5">
                                      <p:cBhvr rctx="IE">
                                        <p:cTn id="103" dur="indefinite"/>
                                        <p:tgtEl>
                                          <p:spTgt spid="121"/>
                                        </p:tgtEl>
                                      </p:cBhvr>
                                    </p:animEffect>
                                  </p:childTnLst>
                                </p:cTn>
                              </p:par>
                              <p:par>
                                <p:cTn id="104" presetID="9" presetClass="emph" presetSubtype="0" nodeType="withEffect">
                                  <p:stCondLst>
                                    <p:cond delay="0"/>
                                  </p:stCondLst>
                                  <p:childTnLst>
                                    <p:set>
                                      <p:cBhvr rctx="PPT">
                                        <p:cTn id="105" dur="indefinite"/>
                                        <p:tgtEl>
                                          <p:spTgt spid="124"/>
                                        </p:tgtEl>
                                        <p:attrNameLst>
                                          <p:attrName>style.opacity</p:attrName>
                                        </p:attrNameLst>
                                      </p:cBhvr>
                                      <p:to>
                                        <p:strVal val="0.5"/>
                                      </p:to>
                                    </p:set>
                                    <p:animEffect filter="image" prLst="opacity: 0.5">
                                      <p:cBhvr rctx="IE">
                                        <p:cTn id="106" dur="indefinite"/>
                                        <p:tgtEl>
                                          <p:spTgt spid="124"/>
                                        </p:tgtEl>
                                      </p:cBhvr>
                                    </p:animEffect>
                                  </p:childTnLst>
                                </p:cTn>
                              </p:par>
                              <p:par>
                                <p:cTn id="107" presetID="9" presetClass="emph" presetSubtype="0" nodeType="withEffect">
                                  <p:stCondLst>
                                    <p:cond delay="0"/>
                                  </p:stCondLst>
                                  <p:childTnLst>
                                    <p:set>
                                      <p:cBhvr rctx="PPT">
                                        <p:cTn id="108" dur="indefinite"/>
                                        <p:tgtEl>
                                          <p:spTgt spid="128"/>
                                        </p:tgtEl>
                                        <p:attrNameLst>
                                          <p:attrName>style.opacity</p:attrName>
                                        </p:attrNameLst>
                                      </p:cBhvr>
                                      <p:to>
                                        <p:strVal val="0.5"/>
                                      </p:to>
                                    </p:set>
                                    <p:animEffect filter="image" prLst="opacity: 0.5">
                                      <p:cBhvr rctx="IE">
                                        <p:cTn id="109" dur="indefinite"/>
                                        <p:tgtEl>
                                          <p:spTgt spid="128"/>
                                        </p:tgtEl>
                                      </p:cBhvr>
                                    </p:animEffect>
                                  </p:childTnLst>
                                </p:cTn>
                              </p:par>
                              <p:par>
                                <p:cTn id="110" presetID="9" presetClass="emph" presetSubtype="0" nodeType="withEffect">
                                  <p:stCondLst>
                                    <p:cond delay="0"/>
                                  </p:stCondLst>
                                  <p:childTnLst>
                                    <p:set>
                                      <p:cBhvr rctx="PPT">
                                        <p:cTn id="111" dur="indefinite"/>
                                        <p:tgtEl>
                                          <p:spTgt spid="133"/>
                                        </p:tgtEl>
                                        <p:attrNameLst>
                                          <p:attrName>style.opacity</p:attrName>
                                        </p:attrNameLst>
                                      </p:cBhvr>
                                      <p:to>
                                        <p:strVal val="0.5"/>
                                      </p:to>
                                    </p:set>
                                    <p:animEffect filter="image" prLst="opacity: 0.5">
                                      <p:cBhvr rctx="IE">
                                        <p:cTn id="112" dur="indefinite"/>
                                        <p:tgtEl>
                                          <p:spTgt spid="133"/>
                                        </p:tgtEl>
                                      </p:cBhvr>
                                    </p:animEffect>
                                  </p:childTnLst>
                                </p:cTn>
                              </p:par>
                              <p:par>
                                <p:cTn id="113" presetID="9" presetClass="emph" presetSubtype="0" nodeType="withEffect">
                                  <p:stCondLst>
                                    <p:cond delay="0"/>
                                  </p:stCondLst>
                                  <p:childTnLst>
                                    <p:set>
                                      <p:cBhvr rctx="PPT">
                                        <p:cTn id="114" dur="indefinite"/>
                                        <p:tgtEl>
                                          <p:spTgt spid="136"/>
                                        </p:tgtEl>
                                        <p:attrNameLst>
                                          <p:attrName>style.opacity</p:attrName>
                                        </p:attrNameLst>
                                      </p:cBhvr>
                                      <p:to>
                                        <p:strVal val="0.5"/>
                                      </p:to>
                                    </p:set>
                                    <p:animEffect filter="image" prLst="opacity: 0.5">
                                      <p:cBhvr rctx="IE">
                                        <p:cTn id="115" dur="indefinite"/>
                                        <p:tgtEl>
                                          <p:spTgt spid="136"/>
                                        </p:tgtEl>
                                      </p:cBhvr>
                                    </p:animEffect>
                                  </p:childTnLst>
                                </p:cTn>
                              </p:par>
                              <p:par>
                                <p:cTn id="116" presetID="9" presetClass="emph" presetSubtype="0" grpId="0" nodeType="withEffect">
                                  <p:stCondLst>
                                    <p:cond delay="0"/>
                                  </p:stCondLst>
                                  <p:childTnLst>
                                    <p:set>
                                      <p:cBhvr rctx="PPT">
                                        <p:cTn id="117" dur="indefinite"/>
                                        <p:tgtEl>
                                          <p:spTgt spid="140"/>
                                        </p:tgtEl>
                                        <p:attrNameLst>
                                          <p:attrName>style.opacity</p:attrName>
                                        </p:attrNameLst>
                                      </p:cBhvr>
                                      <p:to>
                                        <p:strVal val="0.5"/>
                                      </p:to>
                                    </p:set>
                                    <p:animEffect filter="image" prLst="opacity: 0.5">
                                      <p:cBhvr rctx="IE">
                                        <p:cTn id="118" dur="indefinite"/>
                                        <p:tgtEl>
                                          <p:spTgt spid="140"/>
                                        </p:tgtEl>
                                      </p:cBhvr>
                                    </p:animEffect>
                                  </p:childTnLst>
                                </p:cTn>
                              </p:par>
                              <p:par>
                                <p:cTn id="119" presetID="9" presetClass="emph" presetSubtype="0" nodeType="withEffect">
                                  <p:stCondLst>
                                    <p:cond delay="0"/>
                                  </p:stCondLst>
                                  <p:childTnLst>
                                    <p:set>
                                      <p:cBhvr rctx="PPT">
                                        <p:cTn id="120" dur="indefinite"/>
                                        <p:tgtEl>
                                          <p:spTgt spid="142"/>
                                        </p:tgtEl>
                                        <p:attrNameLst>
                                          <p:attrName>style.opacity</p:attrName>
                                        </p:attrNameLst>
                                      </p:cBhvr>
                                      <p:to>
                                        <p:strVal val="0.5"/>
                                      </p:to>
                                    </p:set>
                                    <p:animEffect filter="image" prLst="opacity: 0.5">
                                      <p:cBhvr rctx="IE">
                                        <p:cTn id="121" dur="indefinite"/>
                                        <p:tgtEl>
                                          <p:spTgt spid="142"/>
                                        </p:tgtEl>
                                      </p:cBhvr>
                                    </p:animEffect>
                                  </p:childTnLst>
                                </p:cTn>
                              </p:par>
                              <p:par>
                                <p:cTn id="122" presetID="9" presetClass="emph" presetSubtype="0" nodeType="withEffect">
                                  <p:stCondLst>
                                    <p:cond delay="0"/>
                                  </p:stCondLst>
                                  <p:childTnLst>
                                    <p:set>
                                      <p:cBhvr rctx="PPT">
                                        <p:cTn id="123" dur="indefinite"/>
                                        <p:tgtEl>
                                          <p:spTgt spid="145"/>
                                        </p:tgtEl>
                                        <p:attrNameLst>
                                          <p:attrName>style.opacity</p:attrName>
                                        </p:attrNameLst>
                                      </p:cBhvr>
                                      <p:to>
                                        <p:strVal val="0.5"/>
                                      </p:to>
                                    </p:set>
                                    <p:animEffect filter="image" prLst="opacity: 0.5">
                                      <p:cBhvr rctx="IE">
                                        <p:cTn id="124" dur="indefinite"/>
                                        <p:tgtEl>
                                          <p:spTgt spid="145"/>
                                        </p:tgtEl>
                                      </p:cBhvr>
                                    </p:animEffect>
                                  </p:childTnLst>
                                </p:cTn>
                              </p:par>
                              <p:par>
                                <p:cTn id="125" presetID="9" presetClass="emph" presetSubtype="0" nodeType="withEffect">
                                  <p:stCondLst>
                                    <p:cond delay="0"/>
                                  </p:stCondLst>
                                  <p:childTnLst>
                                    <p:set>
                                      <p:cBhvr rctx="PPT">
                                        <p:cTn id="126" dur="indefinite"/>
                                        <p:tgtEl>
                                          <p:spTgt spid="148"/>
                                        </p:tgtEl>
                                        <p:attrNameLst>
                                          <p:attrName>style.opacity</p:attrName>
                                        </p:attrNameLst>
                                      </p:cBhvr>
                                      <p:to>
                                        <p:strVal val="0.5"/>
                                      </p:to>
                                    </p:set>
                                    <p:animEffect filter="image" prLst="opacity: 0.5">
                                      <p:cBhvr rctx="IE">
                                        <p:cTn id="127" dur="indefinite"/>
                                        <p:tgtEl>
                                          <p:spTgt spid="148"/>
                                        </p:tgtEl>
                                      </p:cBhvr>
                                    </p:animEffect>
                                  </p:childTnLst>
                                </p:cTn>
                              </p:par>
                              <p:par>
                                <p:cTn id="128" presetID="9" presetClass="emph" presetSubtype="0" nodeType="withEffect">
                                  <p:stCondLst>
                                    <p:cond delay="0"/>
                                  </p:stCondLst>
                                  <p:childTnLst>
                                    <p:set>
                                      <p:cBhvr rctx="PPT">
                                        <p:cTn id="129" dur="indefinite"/>
                                        <p:tgtEl>
                                          <p:spTgt spid="151"/>
                                        </p:tgtEl>
                                        <p:attrNameLst>
                                          <p:attrName>style.opacity</p:attrName>
                                        </p:attrNameLst>
                                      </p:cBhvr>
                                      <p:to>
                                        <p:strVal val="0.5"/>
                                      </p:to>
                                    </p:set>
                                    <p:animEffect filter="image" prLst="opacity: 0.5">
                                      <p:cBhvr rctx="IE">
                                        <p:cTn id="130" dur="indefinite"/>
                                        <p:tgtEl>
                                          <p:spTgt spid="151"/>
                                        </p:tgtEl>
                                      </p:cBhvr>
                                    </p:animEffect>
                                  </p:childTnLst>
                                </p:cTn>
                              </p:par>
                              <p:par>
                                <p:cTn id="131" presetID="9" presetClass="emph" presetSubtype="0" grpId="0" nodeType="withEffect">
                                  <p:stCondLst>
                                    <p:cond delay="0"/>
                                  </p:stCondLst>
                                  <p:childTnLst>
                                    <p:set>
                                      <p:cBhvr rctx="PPT">
                                        <p:cTn id="132" dur="indefinite"/>
                                        <p:tgtEl>
                                          <p:spTgt spid="157"/>
                                        </p:tgtEl>
                                        <p:attrNameLst>
                                          <p:attrName>style.opacity</p:attrName>
                                        </p:attrNameLst>
                                      </p:cBhvr>
                                      <p:to>
                                        <p:strVal val="0.5"/>
                                      </p:to>
                                    </p:set>
                                    <p:animEffect filter="image" prLst="opacity: 0.5">
                                      <p:cBhvr rctx="IE">
                                        <p:cTn id="133" dur="indefinite"/>
                                        <p:tgtEl>
                                          <p:spTgt spid="157"/>
                                        </p:tgtEl>
                                      </p:cBhvr>
                                    </p:animEffect>
                                  </p:childTnLst>
                                </p:cTn>
                              </p:par>
                              <p:par>
                                <p:cTn id="134" presetID="9" presetClass="emph" presetSubtype="0" grpId="0" nodeType="withEffect">
                                  <p:stCondLst>
                                    <p:cond delay="0"/>
                                  </p:stCondLst>
                                  <p:childTnLst>
                                    <p:set>
                                      <p:cBhvr rctx="PPT">
                                        <p:cTn id="135" dur="indefinite"/>
                                        <p:tgtEl>
                                          <p:spTgt spid="158"/>
                                        </p:tgtEl>
                                        <p:attrNameLst>
                                          <p:attrName>style.opacity</p:attrName>
                                        </p:attrNameLst>
                                      </p:cBhvr>
                                      <p:to>
                                        <p:strVal val="0.5"/>
                                      </p:to>
                                    </p:set>
                                    <p:animEffect filter="image" prLst="opacity: 0.5">
                                      <p:cBhvr rctx="IE">
                                        <p:cTn id="136" dur="indefinite"/>
                                        <p:tgtEl>
                                          <p:spTgt spid="158"/>
                                        </p:tgtEl>
                                      </p:cBhvr>
                                    </p:animEffect>
                                  </p:childTnLst>
                                </p:cTn>
                              </p:par>
                              <p:par>
                                <p:cTn id="137" presetID="9" presetClass="emph" presetSubtype="0" nodeType="withEffect">
                                  <p:stCondLst>
                                    <p:cond delay="0"/>
                                  </p:stCondLst>
                                  <p:childTnLst>
                                    <p:set>
                                      <p:cBhvr rctx="PPT">
                                        <p:cTn id="138" dur="indefinite"/>
                                        <p:tgtEl>
                                          <p:spTgt spid="159"/>
                                        </p:tgtEl>
                                        <p:attrNameLst>
                                          <p:attrName>style.opacity</p:attrName>
                                        </p:attrNameLst>
                                      </p:cBhvr>
                                      <p:to>
                                        <p:strVal val="0.5"/>
                                      </p:to>
                                    </p:set>
                                    <p:animEffect filter="image" prLst="opacity: 0.5">
                                      <p:cBhvr rctx="IE">
                                        <p:cTn id="139" dur="indefinite"/>
                                        <p:tgtEl>
                                          <p:spTgt spid="159"/>
                                        </p:tgtEl>
                                      </p:cBhvr>
                                    </p:animEffect>
                                  </p:childTnLst>
                                </p:cTn>
                              </p:par>
                              <p:par>
                                <p:cTn id="140" presetID="9" presetClass="emph" presetSubtype="0" nodeType="withEffect">
                                  <p:stCondLst>
                                    <p:cond delay="0"/>
                                  </p:stCondLst>
                                  <p:childTnLst>
                                    <p:set>
                                      <p:cBhvr rctx="PPT">
                                        <p:cTn id="141" dur="indefinite"/>
                                        <p:tgtEl>
                                          <p:spTgt spid="162"/>
                                        </p:tgtEl>
                                        <p:attrNameLst>
                                          <p:attrName>style.opacity</p:attrName>
                                        </p:attrNameLst>
                                      </p:cBhvr>
                                      <p:to>
                                        <p:strVal val="0.5"/>
                                      </p:to>
                                    </p:set>
                                    <p:animEffect filter="image" prLst="opacity: 0.5">
                                      <p:cBhvr rctx="IE">
                                        <p:cTn id="142" dur="indefinite"/>
                                        <p:tgtEl>
                                          <p:spTgt spid="162"/>
                                        </p:tgtEl>
                                      </p:cBhvr>
                                    </p:animEffect>
                                  </p:childTnLst>
                                </p:cTn>
                              </p:par>
                              <p:par>
                                <p:cTn id="143" presetID="9" presetClass="emph" presetSubtype="0" nodeType="withEffect">
                                  <p:stCondLst>
                                    <p:cond delay="0"/>
                                  </p:stCondLst>
                                  <p:childTnLst>
                                    <p:set>
                                      <p:cBhvr rctx="PPT">
                                        <p:cTn id="144" dur="indefinite"/>
                                        <p:tgtEl>
                                          <p:spTgt spid="165"/>
                                        </p:tgtEl>
                                        <p:attrNameLst>
                                          <p:attrName>style.opacity</p:attrName>
                                        </p:attrNameLst>
                                      </p:cBhvr>
                                      <p:to>
                                        <p:strVal val="0.5"/>
                                      </p:to>
                                    </p:set>
                                    <p:animEffect filter="image" prLst="opacity: 0.5">
                                      <p:cBhvr rctx="IE">
                                        <p:cTn id="145" dur="indefinite"/>
                                        <p:tgtEl>
                                          <p:spTgt spid="165"/>
                                        </p:tgtEl>
                                      </p:cBhvr>
                                    </p:animEffect>
                                  </p:childTnLst>
                                </p:cTn>
                              </p:par>
                              <p:par>
                                <p:cTn id="146" presetID="9" presetClass="emph" presetSubtype="0" grpId="0" nodeType="withEffect">
                                  <p:stCondLst>
                                    <p:cond delay="0"/>
                                  </p:stCondLst>
                                  <p:childTnLst>
                                    <p:set>
                                      <p:cBhvr rctx="PPT">
                                        <p:cTn id="147" dur="indefinite"/>
                                        <p:tgtEl>
                                          <p:spTgt spid="168"/>
                                        </p:tgtEl>
                                        <p:attrNameLst>
                                          <p:attrName>style.opacity</p:attrName>
                                        </p:attrNameLst>
                                      </p:cBhvr>
                                      <p:to>
                                        <p:strVal val="0.5"/>
                                      </p:to>
                                    </p:set>
                                    <p:animEffect filter="image" prLst="opacity: 0.5">
                                      <p:cBhvr rctx="IE">
                                        <p:cTn id="148" dur="indefinite"/>
                                        <p:tgtEl>
                                          <p:spTgt spid="168"/>
                                        </p:tgtEl>
                                      </p:cBhvr>
                                    </p:animEffect>
                                  </p:childTnLst>
                                </p:cTn>
                              </p:par>
                              <p:par>
                                <p:cTn id="149" presetID="9" presetClass="emph" presetSubtype="0" nodeType="withEffect">
                                  <p:stCondLst>
                                    <p:cond delay="0"/>
                                  </p:stCondLst>
                                  <p:childTnLst>
                                    <p:set>
                                      <p:cBhvr rctx="PPT">
                                        <p:cTn id="150" dur="indefinite"/>
                                        <p:tgtEl>
                                          <p:spTgt spid="169"/>
                                        </p:tgtEl>
                                        <p:attrNameLst>
                                          <p:attrName>style.opacity</p:attrName>
                                        </p:attrNameLst>
                                      </p:cBhvr>
                                      <p:to>
                                        <p:strVal val="0.5"/>
                                      </p:to>
                                    </p:set>
                                    <p:animEffect filter="image" prLst="opacity: 0.5">
                                      <p:cBhvr rctx="IE">
                                        <p:cTn id="151" dur="indefinite"/>
                                        <p:tgtEl>
                                          <p:spTgt spid="169"/>
                                        </p:tgtEl>
                                      </p:cBhvr>
                                    </p:animEffect>
                                  </p:childTnLst>
                                </p:cTn>
                              </p:par>
                              <p:par>
                                <p:cTn id="152" presetID="9" presetClass="emph" presetSubtype="0" nodeType="withEffect">
                                  <p:stCondLst>
                                    <p:cond delay="0"/>
                                  </p:stCondLst>
                                  <p:childTnLst>
                                    <p:set>
                                      <p:cBhvr rctx="PPT">
                                        <p:cTn id="153" dur="indefinite"/>
                                        <p:tgtEl>
                                          <p:spTgt spid="172"/>
                                        </p:tgtEl>
                                        <p:attrNameLst>
                                          <p:attrName>style.opacity</p:attrName>
                                        </p:attrNameLst>
                                      </p:cBhvr>
                                      <p:to>
                                        <p:strVal val="0.5"/>
                                      </p:to>
                                    </p:set>
                                    <p:animEffect filter="image" prLst="opacity: 0.5">
                                      <p:cBhvr rctx="IE">
                                        <p:cTn id="154" dur="indefinite"/>
                                        <p:tgtEl>
                                          <p:spTgt spid="172"/>
                                        </p:tgtEl>
                                      </p:cBhvr>
                                    </p:animEffect>
                                  </p:childTnLst>
                                </p:cTn>
                              </p:par>
                              <p:par>
                                <p:cTn id="155" presetID="9" presetClass="emph" presetSubtype="0" nodeType="withEffect">
                                  <p:stCondLst>
                                    <p:cond delay="0"/>
                                  </p:stCondLst>
                                  <p:childTnLst>
                                    <p:set>
                                      <p:cBhvr rctx="PPT">
                                        <p:cTn id="156" dur="indefinite"/>
                                        <p:tgtEl>
                                          <p:spTgt spid="176"/>
                                        </p:tgtEl>
                                        <p:attrNameLst>
                                          <p:attrName>style.opacity</p:attrName>
                                        </p:attrNameLst>
                                      </p:cBhvr>
                                      <p:to>
                                        <p:strVal val="0.5"/>
                                      </p:to>
                                    </p:set>
                                    <p:animEffect filter="image" prLst="opacity: 0.5">
                                      <p:cBhvr rctx="IE">
                                        <p:cTn id="157" dur="indefinite"/>
                                        <p:tgtEl>
                                          <p:spTgt spid="176"/>
                                        </p:tgtEl>
                                      </p:cBhvr>
                                    </p:animEffect>
                                  </p:childTnLst>
                                </p:cTn>
                              </p:par>
                              <p:par>
                                <p:cTn id="158" presetID="9" presetClass="emph" presetSubtype="0" grpId="0" nodeType="withEffect">
                                  <p:stCondLst>
                                    <p:cond delay="0"/>
                                  </p:stCondLst>
                                  <p:childTnLst>
                                    <p:set>
                                      <p:cBhvr rctx="PPT">
                                        <p:cTn id="159" dur="indefinite"/>
                                        <p:tgtEl>
                                          <p:spTgt spid="184"/>
                                        </p:tgtEl>
                                        <p:attrNameLst>
                                          <p:attrName>style.opacity</p:attrName>
                                        </p:attrNameLst>
                                      </p:cBhvr>
                                      <p:to>
                                        <p:strVal val="0.5"/>
                                      </p:to>
                                    </p:set>
                                    <p:animEffect filter="image" prLst="opacity: 0.5">
                                      <p:cBhvr rctx="IE">
                                        <p:cTn id="160" dur="indefinite"/>
                                        <p:tgtEl>
                                          <p:spTgt spid="184"/>
                                        </p:tgtEl>
                                      </p:cBhvr>
                                    </p:animEffect>
                                  </p:childTnLst>
                                </p:cTn>
                              </p:par>
                              <p:par>
                                <p:cTn id="161" presetID="9" presetClass="emph" presetSubtype="0" nodeType="withEffect">
                                  <p:stCondLst>
                                    <p:cond delay="0"/>
                                  </p:stCondLst>
                                  <p:childTnLst>
                                    <p:set>
                                      <p:cBhvr rctx="PPT">
                                        <p:cTn id="162" dur="indefinite"/>
                                        <p:tgtEl>
                                          <p:spTgt spid="185"/>
                                        </p:tgtEl>
                                        <p:attrNameLst>
                                          <p:attrName>style.opacity</p:attrName>
                                        </p:attrNameLst>
                                      </p:cBhvr>
                                      <p:to>
                                        <p:strVal val="0.5"/>
                                      </p:to>
                                    </p:set>
                                    <p:animEffect filter="image" prLst="opacity: 0.5">
                                      <p:cBhvr rctx="IE">
                                        <p:cTn id="163" dur="indefinite"/>
                                        <p:tgtEl>
                                          <p:spTgt spid="185"/>
                                        </p:tgtEl>
                                      </p:cBhvr>
                                    </p:animEffect>
                                  </p:childTnLst>
                                </p:cTn>
                              </p:par>
                              <p:par>
                                <p:cTn id="164" presetID="9" presetClass="emph" presetSubtype="0" grpId="0" nodeType="withEffect">
                                  <p:stCondLst>
                                    <p:cond delay="0"/>
                                  </p:stCondLst>
                                  <p:childTnLst>
                                    <p:set>
                                      <p:cBhvr rctx="PPT">
                                        <p:cTn id="165" dur="indefinite"/>
                                        <p:tgtEl>
                                          <p:spTgt spid="188"/>
                                        </p:tgtEl>
                                        <p:attrNameLst>
                                          <p:attrName>style.opacity</p:attrName>
                                        </p:attrNameLst>
                                      </p:cBhvr>
                                      <p:to>
                                        <p:strVal val="0.5"/>
                                      </p:to>
                                    </p:set>
                                    <p:animEffect filter="image" prLst="opacity: 0.5">
                                      <p:cBhvr rctx="IE">
                                        <p:cTn id="166" dur="indefinite"/>
                                        <p:tgtEl>
                                          <p:spTgt spid="188"/>
                                        </p:tgtEl>
                                      </p:cBhvr>
                                    </p:animEffect>
                                  </p:childTnLst>
                                </p:cTn>
                              </p:par>
                              <p:par>
                                <p:cTn id="167" presetID="9" presetClass="emph" presetSubtype="0" nodeType="withEffect">
                                  <p:stCondLst>
                                    <p:cond delay="0"/>
                                  </p:stCondLst>
                                  <p:childTnLst>
                                    <p:set>
                                      <p:cBhvr rctx="PPT">
                                        <p:cTn id="168" dur="indefinite"/>
                                        <p:tgtEl>
                                          <p:spTgt spid="189"/>
                                        </p:tgtEl>
                                        <p:attrNameLst>
                                          <p:attrName>style.opacity</p:attrName>
                                        </p:attrNameLst>
                                      </p:cBhvr>
                                      <p:to>
                                        <p:strVal val="0.5"/>
                                      </p:to>
                                    </p:set>
                                    <p:animEffect filter="image" prLst="opacity: 0.5">
                                      <p:cBhvr rctx="IE">
                                        <p:cTn id="169" dur="indefinite"/>
                                        <p:tgtEl>
                                          <p:spTgt spid="189"/>
                                        </p:tgtEl>
                                      </p:cBhvr>
                                    </p:animEffect>
                                  </p:childTnLst>
                                </p:cTn>
                              </p:par>
                              <p:par>
                                <p:cTn id="170" presetID="9" presetClass="emph" presetSubtype="0" nodeType="withEffect">
                                  <p:stCondLst>
                                    <p:cond delay="0"/>
                                  </p:stCondLst>
                                  <p:childTnLst>
                                    <p:set>
                                      <p:cBhvr rctx="PPT">
                                        <p:cTn id="171" dur="indefinite"/>
                                        <p:tgtEl>
                                          <p:spTgt spid="192"/>
                                        </p:tgtEl>
                                        <p:attrNameLst>
                                          <p:attrName>style.opacity</p:attrName>
                                        </p:attrNameLst>
                                      </p:cBhvr>
                                      <p:to>
                                        <p:strVal val="0.5"/>
                                      </p:to>
                                    </p:set>
                                    <p:animEffect filter="image" prLst="opacity: 0.5">
                                      <p:cBhvr rctx="IE">
                                        <p:cTn id="172" dur="indefinite"/>
                                        <p:tgtEl>
                                          <p:spTgt spid="192"/>
                                        </p:tgtEl>
                                      </p:cBhvr>
                                    </p:animEffect>
                                  </p:childTnLst>
                                </p:cTn>
                              </p:par>
                              <p:par>
                                <p:cTn id="173" presetID="9" presetClass="emph" presetSubtype="0" nodeType="withEffect">
                                  <p:stCondLst>
                                    <p:cond delay="0"/>
                                  </p:stCondLst>
                                  <p:childTnLst>
                                    <p:set>
                                      <p:cBhvr rctx="PPT">
                                        <p:cTn id="174" dur="indefinite"/>
                                        <p:tgtEl>
                                          <p:spTgt spid="195"/>
                                        </p:tgtEl>
                                        <p:attrNameLst>
                                          <p:attrName>style.opacity</p:attrName>
                                        </p:attrNameLst>
                                      </p:cBhvr>
                                      <p:to>
                                        <p:strVal val="0.5"/>
                                      </p:to>
                                    </p:set>
                                    <p:animEffect filter="image" prLst="opacity: 0.5">
                                      <p:cBhvr rctx="IE">
                                        <p:cTn id="175" dur="indefinite"/>
                                        <p:tgtEl>
                                          <p:spTgt spid="195"/>
                                        </p:tgtEl>
                                      </p:cBhvr>
                                    </p:animEffect>
                                  </p:childTnLst>
                                </p:cTn>
                              </p:par>
                              <p:par>
                                <p:cTn id="176" presetID="9" presetClass="emph" presetSubtype="0" grpId="0" nodeType="withEffect">
                                  <p:stCondLst>
                                    <p:cond delay="0"/>
                                  </p:stCondLst>
                                  <p:childTnLst>
                                    <p:set>
                                      <p:cBhvr rctx="PPT">
                                        <p:cTn id="177" dur="indefinite"/>
                                        <p:tgtEl>
                                          <p:spTgt spid="198"/>
                                        </p:tgtEl>
                                        <p:attrNameLst>
                                          <p:attrName>style.opacity</p:attrName>
                                        </p:attrNameLst>
                                      </p:cBhvr>
                                      <p:to>
                                        <p:strVal val="0.5"/>
                                      </p:to>
                                    </p:set>
                                    <p:animEffect filter="image" prLst="opacity: 0.5">
                                      <p:cBhvr rctx="IE">
                                        <p:cTn id="178" dur="indefinite"/>
                                        <p:tgtEl>
                                          <p:spTgt spid="198"/>
                                        </p:tgtEl>
                                      </p:cBhvr>
                                    </p:animEffect>
                                  </p:childTnLst>
                                </p:cTn>
                              </p:par>
                              <p:par>
                                <p:cTn id="179" presetID="9" presetClass="emph" presetSubtype="0" nodeType="withEffect">
                                  <p:stCondLst>
                                    <p:cond delay="0"/>
                                  </p:stCondLst>
                                  <p:childTnLst>
                                    <p:set>
                                      <p:cBhvr rctx="PPT">
                                        <p:cTn id="180" dur="indefinite"/>
                                        <p:tgtEl>
                                          <p:spTgt spid="200"/>
                                        </p:tgtEl>
                                        <p:attrNameLst>
                                          <p:attrName>style.opacity</p:attrName>
                                        </p:attrNameLst>
                                      </p:cBhvr>
                                      <p:to>
                                        <p:strVal val="0.5"/>
                                      </p:to>
                                    </p:set>
                                    <p:animEffect filter="image" prLst="opacity: 0.5">
                                      <p:cBhvr rctx="IE">
                                        <p:cTn id="181" dur="indefinite"/>
                                        <p:tgtEl>
                                          <p:spTgt spid="200"/>
                                        </p:tgtEl>
                                      </p:cBhvr>
                                    </p:animEffect>
                                  </p:childTnLst>
                                </p:cTn>
                              </p:par>
                              <p:par>
                                <p:cTn id="182" presetID="9" presetClass="emph" presetSubtype="0" nodeType="withEffect">
                                  <p:stCondLst>
                                    <p:cond delay="0"/>
                                  </p:stCondLst>
                                  <p:childTnLst>
                                    <p:set>
                                      <p:cBhvr rctx="PPT">
                                        <p:cTn id="183" dur="indefinite"/>
                                        <p:tgtEl>
                                          <p:spTgt spid="223"/>
                                        </p:tgtEl>
                                        <p:attrNameLst>
                                          <p:attrName>style.opacity</p:attrName>
                                        </p:attrNameLst>
                                      </p:cBhvr>
                                      <p:to>
                                        <p:strVal val="0.5"/>
                                      </p:to>
                                    </p:set>
                                    <p:animEffect filter="image" prLst="opacity: 0.5">
                                      <p:cBhvr rctx="IE">
                                        <p:cTn id="184" dur="indefinite"/>
                                        <p:tgtEl>
                                          <p:spTgt spid="223"/>
                                        </p:tgtEl>
                                      </p:cBhvr>
                                    </p:animEffect>
                                  </p:childTnLst>
                                </p:cTn>
                              </p:par>
                              <p:par>
                                <p:cTn id="185" presetID="9" presetClass="emph" presetSubtype="0" nodeType="withEffect">
                                  <p:stCondLst>
                                    <p:cond delay="0"/>
                                  </p:stCondLst>
                                  <p:childTnLst>
                                    <p:set>
                                      <p:cBhvr rctx="PPT">
                                        <p:cTn id="186" dur="indefinite"/>
                                        <p:tgtEl>
                                          <p:spTgt spid="227"/>
                                        </p:tgtEl>
                                        <p:attrNameLst>
                                          <p:attrName>style.opacity</p:attrName>
                                        </p:attrNameLst>
                                      </p:cBhvr>
                                      <p:to>
                                        <p:strVal val="0.5"/>
                                      </p:to>
                                    </p:set>
                                    <p:animEffect filter="image" prLst="opacity: 0.5">
                                      <p:cBhvr rctx="IE">
                                        <p:cTn id="187" dur="indefinite"/>
                                        <p:tgtEl>
                                          <p:spTgt spid="227"/>
                                        </p:tgtEl>
                                      </p:cBhvr>
                                    </p:animEffect>
                                  </p:childTnLst>
                                </p:cTn>
                              </p:par>
                              <p:par>
                                <p:cTn id="188" presetID="9" presetClass="emph" presetSubtype="0" nodeType="withEffect">
                                  <p:stCondLst>
                                    <p:cond delay="0"/>
                                  </p:stCondLst>
                                  <p:childTnLst>
                                    <p:set>
                                      <p:cBhvr rctx="PPT">
                                        <p:cTn id="189" dur="indefinite"/>
                                        <p:tgtEl>
                                          <p:spTgt spid="234"/>
                                        </p:tgtEl>
                                        <p:attrNameLst>
                                          <p:attrName>style.opacity</p:attrName>
                                        </p:attrNameLst>
                                      </p:cBhvr>
                                      <p:to>
                                        <p:strVal val="0.5"/>
                                      </p:to>
                                    </p:set>
                                    <p:animEffect filter="image" prLst="opacity: 0.5">
                                      <p:cBhvr rctx="IE">
                                        <p:cTn id="190" dur="indefinite"/>
                                        <p:tgtEl>
                                          <p:spTgt spid="234"/>
                                        </p:tgtEl>
                                      </p:cBhvr>
                                    </p:animEffect>
                                  </p:childTnLst>
                                </p:cTn>
                              </p:par>
                              <p:par>
                                <p:cTn id="191" presetID="9" presetClass="emph" presetSubtype="0" grpId="0" nodeType="withEffect">
                                  <p:stCondLst>
                                    <p:cond delay="0"/>
                                  </p:stCondLst>
                                  <p:childTnLst>
                                    <p:set>
                                      <p:cBhvr rctx="PPT">
                                        <p:cTn id="192" dur="indefinite"/>
                                        <p:tgtEl>
                                          <p:spTgt spid="237"/>
                                        </p:tgtEl>
                                        <p:attrNameLst>
                                          <p:attrName>style.opacity</p:attrName>
                                        </p:attrNameLst>
                                      </p:cBhvr>
                                      <p:to>
                                        <p:strVal val="0.5"/>
                                      </p:to>
                                    </p:set>
                                    <p:animEffect filter="image" prLst="opacity: 0.5">
                                      <p:cBhvr rctx="IE">
                                        <p:cTn id="193" dur="indefinite"/>
                                        <p:tgtEl>
                                          <p:spTgt spid="237"/>
                                        </p:tgtEl>
                                      </p:cBhvr>
                                    </p:animEffect>
                                  </p:childTnLst>
                                </p:cTn>
                              </p:par>
                              <p:par>
                                <p:cTn id="194" presetID="9" presetClass="emph" presetSubtype="0" nodeType="withEffect">
                                  <p:stCondLst>
                                    <p:cond delay="0"/>
                                  </p:stCondLst>
                                  <p:childTnLst>
                                    <p:set>
                                      <p:cBhvr rctx="PPT">
                                        <p:cTn id="195" dur="indefinite"/>
                                        <p:tgtEl>
                                          <p:spTgt spid="239"/>
                                        </p:tgtEl>
                                        <p:attrNameLst>
                                          <p:attrName>style.opacity</p:attrName>
                                        </p:attrNameLst>
                                      </p:cBhvr>
                                      <p:to>
                                        <p:strVal val="0.5"/>
                                      </p:to>
                                    </p:set>
                                    <p:animEffect filter="image" prLst="opacity: 0.5">
                                      <p:cBhvr rctx="IE">
                                        <p:cTn id="196" dur="indefinite"/>
                                        <p:tgtEl>
                                          <p:spTgt spid="239"/>
                                        </p:tgtEl>
                                      </p:cBhvr>
                                    </p:animEffect>
                                  </p:childTnLst>
                                </p:cTn>
                              </p:par>
                              <p:par>
                                <p:cTn id="197" presetID="9" presetClass="emph" presetSubtype="0" nodeType="withEffect">
                                  <p:stCondLst>
                                    <p:cond delay="0"/>
                                  </p:stCondLst>
                                  <p:childTnLst>
                                    <p:set>
                                      <p:cBhvr rctx="PPT">
                                        <p:cTn id="198" dur="indefinite"/>
                                        <p:tgtEl>
                                          <p:spTgt spid="244"/>
                                        </p:tgtEl>
                                        <p:attrNameLst>
                                          <p:attrName>style.opacity</p:attrName>
                                        </p:attrNameLst>
                                      </p:cBhvr>
                                      <p:to>
                                        <p:strVal val="0.5"/>
                                      </p:to>
                                    </p:set>
                                    <p:animEffect filter="image" prLst="opacity: 0.5">
                                      <p:cBhvr rctx="IE">
                                        <p:cTn id="199" dur="indefinite"/>
                                        <p:tgtEl>
                                          <p:spTgt spid="244"/>
                                        </p:tgtEl>
                                      </p:cBhvr>
                                    </p:animEffect>
                                  </p:childTnLst>
                                </p:cTn>
                              </p:par>
                              <p:par>
                                <p:cTn id="200" presetID="9" presetClass="emph" presetSubtype="0" grpId="0" nodeType="withEffect">
                                  <p:stCondLst>
                                    <p:cond delay="0"/>
                                  </p:stCondLst>
                                  <p:childTnLst>
                                    <p:set>
                                      <p:cBhvr rctx="PPT">
                                        <p:cTn id="201" dur="indefinite"/>
                                        <p:tgtEl>
                                          <p:spTgt spid="249"/>
                                        </p:tgtEl>
                                        <p:attrNameLst>
                                          <p:attrName>style.opacity</p:attrName>
                                        </p:attrNameLst>
                                      </p:cBhvr>
                                      <p:to>
                                        <p:strVal val="0.5"/>
                                      </p:to>
                                    </p:set>
                                    <p:animEffect filter="image" prLst="opacity: 0.5">
                                      <p:cBhvr rctx="IE">
                                        <p:cTn id="202" dur="indefinite"/>
                                        <p:tgtEl>
                                          <p:spTgt spid="249"/>
                                        </p:tgtEl>
                                      </p:cBhvr>
                                    </p:animEffect>
                                  </p:childTnLst>
                                </p:cTn>
                              </p:par>
                              <p:par>
                                <p:cTn id="203" presetID="9" presetClass="emph" presetSubtype="0" nodeType="withEffect">
                                  <p:stCondLst>
                                    <p:cond delay="0"/>
                                  </p:stCondLst>
                                  <p:childTnLst>
                                    <p:set>
                                      <p:cBhvr rctx="PPT">
                                        <p:cTn id="204" dur="indefinite"/>
                                        <p:tgtEl>
                                          <p:spTgt spid="250"/>
                                        </p:tgtEl>
                                        <p:attrNameLst>
                                          <p:attrName>style.opacity</p:attrName>
                                        </p:attrNameLst>
                                      </p:cBhvr>
                                      <p:to>
                                        <p:strVal val="0.5"/>
                                      </p:to>
                                    </p:set>
                                    <p:animEffect filter="image" prLst="opacity: 0.5">
                                      <p:cBhvr rctx="IE">
                                        <p:cTn id="205" dur="indefinite"/>
                                        <p:tgtEl>
                                          <p:spTgt spid="250"/>
                                        </p:tgtEl>
                                      </p:cBhvr>
                                    </p:animEffect>
                                  </p:childTnLst>
                                </p:cTn>
                              </p:par>
                              <p:par>
                                <p:cTn id="206" presetID="9" presetClass="emph" presetSubtype="0" nodeType="withEffect">
                                  <p:stCondLst>
                                    <p:cond delay="0"/>
                                  </p:stCondLst>
                                  <p:childTnLst>
                                    <p:set>
                                      <p:cBhvr rctx="PPT">
                                        <p:cTn id="207" dur="indefinite"/>
                                        <p:tgtEl>
                                          <p:spTgt spid="253"/>
                                        </p:tgtEl>
                                        <p:attrNameLst>
                                          <p:attrName>style.opacity</p:attrName>
                                        </p:attrNameLst>
                                      </p:cBhvr>
                                      <p:to>
                                        <p:strVal val="0.5"/>
                                      </p:to>
                                    </p:set>
                                    <p:animEffect filter="image" prLst="opacity: 0.5">
                                      <p:cBhvr rctx="IE">
                                        <p:cTn id="208" dur="indefinite"/>
                                        <p:tgtEl>
                                          <p:spTgt spid="253"/>
                                        </p:tgtEl>
                                      </p:cBhvr>
                                    </p:animEffect>
                                  </p:childTnLst>
                                </p:cTn>
                              </p:par>
                              <p:par>
                                <p:cTn id="209" presetID="9" presetClass="emph" presetSubtype="0" grpId="0" nodeType="withEffect">
                                  <p:stCondLst>
                                    <p:cond delay="0"/>
                                  </p:stCondLst>
                                  <p:childTnLst>
                                    <p:set>
                                      <p:cBhvr rctx="PPT">
                                        <p:cTn id="210" dur="indefinite"/>
                                        <p:tgtEl>
                                          <p:spTgt spid="103"/>
                                        </p:tgtEl>
                                        <p:attrNameLst>
                                          <p:attrName>style.opacity</p:attrName>
                                        </p:attrNameLst>
                                      </p:cBhvr>
                                      <p:to>
                                        <p:strVal val="0.5"/>
                                      </p:to>
                                    </p:set>
                                    <p:animEffect filter="image" prLst="opacity: 0.5">
                                      <p:cBhvr rctx="IE">
                                        <p:cTn id="211" dur="indefinite"/>
                                        <p:tgtEl>
                                          <p:spTgt spid="103"/>
                                        </p:tgtEl>
                                      </p:cBhvr>
                                    </p:animEffect>
                                  </p:childTnLst>
                                </p:cTn>
                              </p:par>
                              <p:par>
                                <p:cTn id="212" presetID="9" presetClass="emph" presetSubtype="0" nodeType="withEffect">
                                  <p:stCondLst>
                                    <p:cond delay="0"/>
                                  </p:stCondLst>
                                  <p:childTnLst>
                                    <p:set>
                                      <p:cBhvr rctx="PPT">
                                        <p:cTn id="213" dur="indefinite"/>
                                        <p:tgtEl>
                                          <p:spTgt spid="107"/>
                                        </p:tgtEl>
                                        <p:attrNameLst>
                                          <p:attrName>style.opacity</p:attrName>
                                        </p:attrNameLst>
                                      </p:cBhvr>
                                      <p:to>
                                        <p:strVal val="0.5"/>
                                      </p:to>
                                    </p:set>
                                    <p:animEffect filter="image" prLst="opacity: 0.5">
                                      <p:cBhvr rctx="IE">
                                        <p:cTn id="214" dur="indefinite"/>
                                        <p:tgtEl>
                                          <p:spTgt spid="107"/>
                                        </p:tgtEl>
                                      </p:cBhvr>
                                    </p:animEffect>
                                  </p:childTnLst>
                                </p:cTn>
                              </p:par>
                              <p:par>
                                <p:cTn id="215" presetID="9" presetClass="emph" presetSubtype="0" nodeType="withEffect">
                                  <p:stCondLst>
                                    <p:cond delay="0"/>
                                  </p:stCondLst>
                                  <p:childTnLst>
                                    <p:set>
                                      <p:cBhvr rctx="PPT">
                                        <p:cTn id="216" dur="indefinite"/>
                                        <p:tgtEl>
                                          <p:spTgt spid="13"/>
                                        </p:tgtEl>
                                        <p:attrNameLst>
                                          <p:attrName>style.opacity</p:attrName>
                                        </p:attrNameLst>
                                      </p:cBhvr>
                                      <p:to>
                                        <p:strVal val="0.5"/>
                                      </p:to>
                                    </p:set>
                                    <p:animEffect filter="image" prLst="opacity: 0.5">
                                      <p:cBhvr rctx="IE">
                                        <p:cTn id="217" dur="indefinite"/>
                                        <p:tgtEl>
                                          <p:spTgt spid="13"/>
                                        </p:tgtEl>
                                      </p:cBhvr>
                                    </p:animEffect>
                                  </p:childTnLst>
                                </p:cTn>
                              </p:par>
                              <p:par>
                                <p:cTn id="218" presetID="9" presetClass="emph" presetSubtype="0" nodeType="withEffect">
                                  <p:stCondLst>
                                    <p:cond delay="0"/>
                                  </p:stCondLst>
                                  <p:childTnLst>
                                    <p:set>
                                      <p:cBhvr rctx="PPT">
                                        <p:cTn id="219" dur="indefinite"/>
                                        <p:tgtEl>
                                          <p:spTgt spid="34"/>
                                        </p:tgtEl>
                                        <p:attrNameLst>
                                          <p:attrName>style.opacity</p:attrName>
                                        </p:attrNameLst>
                                      </p:cBhvr>
                                      <p:to>
                                        <p:strVal val="0.5"/>
                                      </p:to>
                                    </p:set>
                                    <p:animEffect filter="image" prLst="opacity: 0.5">
                                      <p:cBhvr rctx="IE">
                                        <p:cTn id="220" dur="indefinite"/>
                                        <p:tgtEl>
                                          <p:spTgt spid="34"/>
                                        </p:tgtEl>
                                      </p:cBhvr>
                                    </p:animEffect>
                                  </p:childTnLst>
                                </p:cTn>
                              </p:par>
                              <p:par>
                                <p:cTn id="221" presetID="9" presetClass="emph" presetSubtype="0" grpId="0" nodeType="withEffect">
                                  <p:stCondLst>
                                    <p:cond delay="0"/>
                                  </p:stCondLst>
                                  <p:childTnLst>
                                    <p:set>
                                      <p:cBhvr rctx="PPT">
                                        <p:cTn id="222" dur="indefinite"/>
                                        <p:tgtEl>
                                          <p:spTgt spid="130"/>
                                        </p:tgtEl>
                                        <p:attrNameLst>
                                          <p:attrName>style.opacity</p:attrName>
                                        </p:attrNameLst>
                                      </p:cBhvr>
                                      <p:to>
                                        <p:strVal val="0.5"/>
                                      </p:to>
                                    </p:set>
                                    <p:animEffect filter="image" prLst="opacity: 0.5">
                                      <p:cBhvr rctx="IE">
                                        <p:cTn id="223" dur="indefinite"/>
                                        <p:tgtEl>
                                          <p:spTgt spid="130"/>
                                        </p:tgtEl>
                                      </p:cBhvr>
                                    </p:animEffect>
                                  </p:childTnLst>
                                </p:cTn>
                              </p:par>
                              <p:par>
                                <p:cTn id="224" presetID="9" presetClass="emph" presetSubtype="0" grpId="0" nodeType="withEffect">
                                  <p:stCondLst>
                                    <p:cond delay="0"/>
                                  </p:stCondLst>
                                  <p:childTnLst>
                                    <p:set>
                                      <p:cBhvr rctx="PPT">
                                        <p:cTn id="225" dur="indefinite"/>
                                        <p:tgtEl>
                                          <p:spTgt spid="135"/>
                                        </p:tgtEl>
                                        <p:attrNameLst>
                                          <p:attrName>style.opacity</p:attrName>
                                        </p:attrNameLst>
                                      </p:cBhvr>
                                      <p:to>
                                        <p:strVal val="0.5"/>
                                      </p:to>
                                    </p:set>
                                    <p:animEffect filter="image" prLst="opacity: 0.5">
                                      <p:cBhvr rctx="IE">
                                        <p:cTn id="226" dur="indefinite"/>
                                        <p:tgtEl>
                                          <p:spTgt spid="135"/>
                                        </p:tgtEl>
                                      </p:cBhvr>
                                    </p:animEffect>
                                  </p:childTnLst>
                                </p:cTn>
                              </p:par>
                              <p:par>
                                <p:cTn id="227" presetID="9" presetClass="emph" presetSubtype="0" nodeType="withEffect">
                                  <p:stCondLst>
                                    <p:cond delay="0"/>
                                  </p:stCondLst>
                                  <p:childTnLst>
                                    <p:set>
                                      <p:cBhvr rctx="PPT">
                                        <p:cTn id="228" dur="indefinite"/>
                                        <p:tgtEl>
                                          <p:spTgt spid="54"/>
                                        </p:tgtEl>
                                        <p:attrNameLst>
                                          <p:attrName>style.opacity</p:attrName>
                                        </p:attrNameLst>
                                      </p:cBhvr>
                                      <p:to>
                                        <p:strVal val="0.5"/>
                                      </p:to>
                                    </p:set>
                                    <p:animEffect filter="image" prLst="opacity: 0.5">
                                      <p:cBhvr rctx="IE">
                                        <p:cTn id="229" dur="indefinite"/>
                                        <p:tgtEl>
                                          <p:spTgt spid="54"/>
                                        </p:tgtEl>
                                      </p:cBhvr>
                                    </p:animEffect>
                                  </p:childTnLst>
                                </p:cTn>
                              </p:par>
                              <p:par>
                                <p:cTn id="230" presetID="9" presetClass="emph" presetSubtype="0" nodeType="withEffect">
                                  <p:stCondLst>
                                    <p:cond delay="0"/>
                                  </p:stCondLst>
                                  <p:childTnLst>
                                    <p:set>
                                      <p:cBhvr rctx="PPT">
                                        <p:cTn id="231" dur="indefinite"/>
                                        <p:tgtEl>
                                          <p:spTgt spid="58"/>
                                        </p:tgtEl>
                                        <p:attrNameLst>
                                          <p:attrName>style.opacity</p:attrName>
                                        </p:attrNameLst>
                                      </p:cBhvr>
                                      <p:to>
                                        <p:strVal val="0.5"/>
                                      </p:to>
                                    </p:set>
                                    <p:animEffect filter="image" prLst="opacity: 0.5">
                                      <p:cBhvr rctx="IE">
                                        <p:cTn id="232" dur="indefinite"/>
                                        <p:tgtEl>
                                          <p:spTgt spid="58"/>
                                        </p:tgtEl>
                                      </p:cBhvr>
                                    </p:animEffect>
                                  </p:childTnLst>
                                </p:cTn>
                              </p:par>
                              <p:par>
                                <p:cTn id="233" presetID="9" presetClass="emph" presetSubtype="0" nodeType="withEffect">
                                  <p:stCondLst>
                                    <p:cond delay="0"/>
                                  </p:stCondLst>
                                  <p:childTnLst>
                                    <p:set>
                                      <p:cBhvr rctx="PPT">
                                        <p:cTn id="234" dur="indefinite"/>
                                        <p:tgtEl>
                                          <p:spTgt spid="11"/>
                                        </p:tgtEl>
                                        <p:attrNameLst>
                                          <p:attrName>style.opacity</p:attrName>
                                        </p:attrNameLst>
                                      </p:cBhvr>
                                      <p:to>
                                        <p:strVal val="0.5"/>
                                      </p:to>
                                    </p:set>
                                    <p:animEffect filter="image" prLst="opacity: 0.5">
                                      <p:cBhvr rctx="IE">
                                        <p:cTn id="235" dur="indefinite"/>
                                        <p:tgtEl>
                                          <p:spTgt spid="11"/>
                                        </p:tgtEl>
                                      </p:cBhvr>
                                    </p:animEffect>
                                  </p:childTnLst>
                                </p:cTn>
                              </p:par>
                              <p:par>
                                <p:cTn id="236" presetID="9" presetClass="emph" presetSubtype="0" nodeType="withEffect">
                                  <p:stCondLst>
                                    <p:cond delay="0"/>
                                  </p:stCondLst>
                                  <p:childTnLst>
                                    <p:set>
                                      <p:cBhvr rctx="PPT">
                                        <p:cTn id="237" dur="indefinite"/>
                                        <p:tgtEl>
                                          <p:spTgt spid="109"/>
                                        </p:tgtEl>
                                        <p:attrNameLst>
                                          <p:attrName>style.opacity</p:attrName>
                                        </p:attrNameLst>
                                      </p:cBhvr>
                                      <p:to>
                                        <p:strVal val="0.5"/>
                                      </p:to>
                                    </p:set>
                                    <p:animEffect filter="image" prLst="opacity: 0.5">
                                      <p:cBhvr rctx="IE">
                                        <p:cTn id="238" dur="indefinite"/>
                                        <p:tgtEl>
                                          <p:spTgt spid="109"/>
                                        </p:tgtEl>
                                      </p:cBhvr>
                                    </p:animEffect>
                                  </p:childTnLst>
                                </p:cTn>
                              </p:par>
                              <p:par>
                                <p:cTn id="239" presetID="9" presetClass="emph" presetSubtype="0" grpId="0" nodeType="withEffect">
                                  <p:stCondLst>
                                    <p:cond delay="0"/>
                                  </p:stCondLst>
                                  <p:childTnLst>
                                    <p:set>
                                      <p:cBhvr rctx="PPT">
                                        <p:cTn id="240" dur="indefinite"/>
                                        <p:tgtEl>
                                          <p:spTgt spid="111"/>
                                        </p:tgtEl>
                                        <p:attrNameLst>
                                          <p:attrName>style.opacity</p:attrName>
                                        </p:attrNameLst>
                                      </p:cBhvr>
                                      <p:to>
                                        <p:strVal val="0.5"/>
                                      </p:to>
                                    </p:set>
                                    <p:animEffect filter="image" prLst="opacity: 0.5">
                                      <p:cBhvr rctx="IE">
                                        <p:cTn id="241" dur="indefinite"/>
                                        <p:tgtEl>
                                          <p:spTgt spid="111"/>
                                        </p:tgtEl>
                                      </p:cBhvr>
                                    </p:animEffect>
                                  </p:childTnLst>
                                </p:cTn>
                              </p:par>
                              <p:par>
                                <p:cTn id="242" presetID="9" presetClass="emph" presetSubtype="0" nodeType="withEffect">
                                  <p:stCondLst>
                                    <p:cond delay="0"/>
                                  </p:stCondLst>
                                  <p:childTnLst>
                                    <p:set>
                                      <p:cBhvr rctx="PPT">
                                        <p:cTn id="243" dur="indefinite"/>
                                        <p:tgtEl>
                                          <p:spTgt spid="112"/>
                                        </p:tgtEl>
                                        <p:attrNameLst>
                                          <p:attrName>style.opacity</p:attrName>
                                        </p:attrNameLst>
                                      </p:cBhvr>
                                      <p:to>
                                        <p:strVal val="0.5"/>
                                      </p:to>
                                    </p:set>
                                    <p:animEffect filter="image" prLst="opacity: 0.5">
                                      <p:cBhvr rctx="IE">
                                        <p:cTn id="244" dur="indefinite"/>
                                        <p:tgtEl>
                                          <p:spTgt spid="112"/>
                                        </p:tgtEl>
                                      </p:cBhvr>
                                    </p:animEffect>
                                  </p:childTnLst>
                                </p:cTn>
                              </p:par>
                              <p:par>
                                <p:cTn id="245" presetID="9" presetClass="emph" presetSubtype="0" grpId="0" nodeType="withEffect">
                                  <p:stCondLst>
                                    <p:cond delay="0"/>
                                  </p:stCondLst>
                                  <p:childTnLst>
                                    <p:set>
                                      <p:cBhvr rctx="PPT">
                                        <p:cTn id="246" dur="indefinite"/>
                                        <p:tgtEl>
                                          <p:spTgt spid="114"/>
                                        </p:tgtEl>
                                        <p:attrNameLst>
                                          <p:attrName>style.opacity</p:attrName>
                                        </p:attrNameLst>
                                      </p:cBhvr>
                                      <p:to>
                                        <p:strVal val="0.5"/>
                                      </p:to>
                                    </p:set>
                                    <p:animEffect filter="image" prLst="opacity: 0.5">
                                      <p:cBhvr rctx="IE">
                                        <p:cTn id="247" dur="indefinite"/>
                                        <p:tgtEl>
                                          <p:spTgt spid="114"/>
                                        </p:tgtEl>
                                      </p:cBhvr>
                                    </p:animEffect>
                                  </p:childTnLst>
                                </p:cTn>
                              </p:par>
                              <p:par>
                                <p:cTn id="248" presetID="9" presetClass="emph" presetSubtype="0" nodeType="withEffect">
                                  <p:stCondLst>
                                    <p:cond delay="0"/>
                                  </p:stCondLst>
                                  <p:childTnLst>
                                    <p:set>
                                      <p:cBhvr rctx="PPT">
                                        <p:cTn id="249" dur="indefinite"/>
                                        <p:tgtEl>
                                          <p:spTgt spid="115"/>
                                        </p:tgtEl>
                                        <p:attrNameLst>
                                          <p:attrName>style.opacity</p:attrName>
                                        </p:attrNameLst>
                                      </p:cBhvr>
                                      <p:to>
                                        <p:strVal val="0.5"/>
                                      </p:to>
                                    </p:set>
                                    <p:animEffect filter="image" prLst="opacity: 0.5">
                                      <p:cBhvr rctx="IE">
                                        <p:cTn id="250" dur="indefinite"/>
                                        <p:tgtEl>
                                          <p:spTgt spid="115"/>
                                        </p:tgtEl>
                                      </p:cBhvr>
                                    </p:animEffect>
                                  </p:childTnLst>
                                </p:cTn>
                              </p:par>
                              <p:par>
                                <p:cTn id="251" presetID="9" presetClass="emph" presetSubtype="0" nodeType="withEffect">
                                  <p:stCondLst>
                                    <p:cond delay="0"/>
                                  </p:stCondLst>
                                  <p:childTnLst>
                                    <p:set>
                                      <p:cBhvr rctx="PPT">
                                        <p:cTn id="252" dur="indefinite"/>
                                        <p:tgtEl>
                                          <p:spTgt spid="108"/>
                                        </p:tgtEl>
                                        <p:attrNameLst>
                                          <p:attrName>style.opacity</p:attrName>
                                        </p:attrNameLst>
                                      </p:cBhvr>
                                      <p:to>
                                        <p:strVal val="0.5"/>
                                      </p:to>
                                    </p:set>
                                    <p:animEffect filter="image" prLst="opacity: 0.5">
                                      <p:cBhvr rctx="IE">
                                        <p:cTn id="253" dur="indefinite"/>
                                        <p:tgtEl>
                                          <p:spTgt spid="108"/>
                                        </p:tgtEl>
                                      </p:cBhvr>
                                    </p:animEffect>
                                  </p:childTnLst>
                                </p:cTn>
                              </p:par>
                              <p:par>
                                <p:cTn id="254" presetID="9" presetClass="emph" presetSubtype="0" nodeType="withEffect">
                                  <p:stCondLst>
                                    <p:cond delay="0"/>
                                  </p:stCondLst>
                                  <p:childTnLst>
                                    <p:set>
                                      <p:cBhvr rctx="PPT">
                                        <p:cTn id="255" dur="indefinite"/>
                                        <p:tgtEl>
                                          <p:spTgt spid="117"/>
                                        </p:tgtEl>
                                        <p:attrNameLst>
                                          <p:attrName>style.opacity</p:attrName>
                                        </p:attrNameLst>
                                      </p:cBhvr>
                                      <p:to>
                                        <p:strVal val="0.5"/>
                                      </p:to>
                                    </p:set>
                                    <p:animEffect filter="image" prLst="opacity: 0.5">
                                      <p:cBhvr rctx="IE">
                                        <p:cTn id="256" dur="indefinite"/>
                                        <p:tgtEl>
                                          <p:spTgt spid="117"/>
                                        </p:tgtEl>
                                      </p:cBhvr>
                                    </p:animEffect>
                                  </p:childTnLst>
                                </p:cTn>
                              </p:par>
                              <p:par>
                                <p:cTn id="257" presetID="9" presetClass="emph" presetSubtype="0" nodeType="withEffect">
                                  <p:stCondLst>
                                    <p:cond delay="0"/>
                                  </p:stCondLst>
                                  <p:childTnLst>
                                    <p:set>
                                      <p:cBhvr rctx="PPT">
                                        <p:cTn id="258" dur="indefinite"/>
                                        <p:tgtEl>
                                          <p:spTgt spid="14339"/>
                                        </p:tgtEl>
                                        <p:attrNameLst>
                                          <p:attrName>style.opacity</p:attrName>
                                        </p:attrNameLst>
                                      </p:cBhvr>
                                      <p:to>
                                        <p:strVal val="0.5"/>
                                      </p:to>
                                    </p:set>
                                    <p:animEffect filter="image" prLst="opacity: 0.5">
                                      <p:cBhvr rctx="IE">
                                        <p:cTn id="259" dur="indefinite"/>
                                        <p:tgtEl>
                                          <p:spTgt spid="14339"/>
                                        </p:tgtEl>
                                      </p:cBhvr>
                                    </p:animEffect>
                                  </p:childTnLst>
                                </p:cTn>
                              </p:par>
                              <p:par>
                                <p:cTn id="260" presetID="9" presetClass="emph" presetSubtype="0" nodeType="withEffect">
                                  <p:stCondLst>
                                    <p:cond delay="0"/>
                                  </p:stCondLst>
                                  <p:childTnLst>
                                    <p:set>
                                      <p:cBhvr rctx="PPT">
                                        <p:cTn id="261" dur="indefinite"/>
                                        <p:tgtEl>
                                          <p:spTgt spid="118"/>
                                        </p:tgtEl>
                                        <p:attrNameLst>
                                          <p:attrName>style.opacity</p:attrName>
                                        </p:attrNameLst>
                                      </p:cBhvr>
                                      <p:to>
                                        <p:strVal val="0.5"/>
                                      </p:to>
                                    </p:set>
                                    <p:animEffect filter="image" prLst="opacity: 0.5">
                                      <p:cBhvr rctx="IE">
                                        <p:cTn id="262" dur="indefinite"/>
                                        <p:tgtEl>
                                          <p:spTgt spid="118"/>
                                        </p:tgtEl>
                                      </p:cBhvr>
                                    </p:animEffect>
                                  </p:childTnLst>
                                </p:cTn>
                              </p:par>
                              <p:par>
                                <p:cTn id="263" presetID="9" presetClass="emph" presetSubtype="0" nodeType="withEffect">
                                  <p:stCondLst>
                                    <p:cond delay="0"/>
                                  </p:stCondLst>
                                  <p:childTnLst>
                                    <p:set>
                                      <p:cBhvr rctx="PPT">
                                        <p:cTn id="264" dur="indefinite"/>
                                        <p:tgtEl>
                                          <p:spTgt spid="119"/>
                                        </p:tgtEl>
                                        <p:attrNameLst>
                                          <p:attrName>style.opacity</p:attrName>
                                        </p:attrNameLst>
                                      </p:cBhvr>
                                      <p:to>
                                        <p:strVal val="0.5"/>
                                      </p:to>
                                    </p:set>
                                    <p:animEffect filter="image" prLst="opacity: 0.5">
                                      <p:cBhvr rctx="IE">
                                        <p:cTn id="265" dur="indefinite"/>
                                        <p:tgtEl>
                                          <p:spTgt spid="119"/>
                                        </p:tgtEl>
                                      </p:cBhvr>
                                    </p:animEffect>
                                  </p:childTnLst>
                                </p:cTn>
                              </p:par>
                              <p:par>
                                <p:cTn id="266" presetID="9" presetClass="emph" presetSubtype="0" nodeType="withEffect">
                                  <p:stCondLst>
                                    <p:cond delay="0"/>
                                  </p:stCondLst>
                                  <p:childTnLst>
                                    <p:set>
                                      <p:cBhvr rctx="PPT">
                                        <p:cTn id="267" dur="indefinite"/>
                                        <p:tgtEl>
                                          <p:spTgt spid="120"/>
                                        </p:tgtEl>
                                        <p:attrNameLst>
                                          <p:attrName>style.opacity</p:attrName>
                                        </p:attrNameLst>
                                      </p:cBhvr>
                                      <p:to>
                                        <p:strVal val="0.5"/>
                                      </p:to>
                                    </p:set>
                                    <p:animEffect filter="image" prLst="opacity: 0.5">
                                      <p:cBhvr rctx="IE">
                                        <p:cTn id="268" dur="indefinite"/>
                                        <p:tgtEl>
                                          <p:spTgt spid="120"/>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74" grpId="0" animBg="1"/>
      <p:bldP spid="78" grpId="0" animBg="1"/>
      <p:bldP spid="79" grpId="0" animBg="1"/>
      <p:bldP spid="86"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4" grpId="0" animBg="1"/>
      <p:bldP spid="105" grpId="0" animBg="1"/>
      <p:bldP spid="106" grpId="0" animBg="1"/>
      <p:bldP spid="140" grpId="0" animBg="1"/>
      <p:bldP spid="157" grpId="0" animBg="1"/>
      <p:bldP spid="158" grpId="0" animBg="1"/>
      <p:bldP spid="168" grpId="0" animBg="1"/>
      <p:bldP spid="184" grpId="0" animBg="1"/>
      <p:bldP spid="188" grpId="0" animBg="1"/>
      <p:bldP spid="198" grpId="0" animBg="1"/>
      <p:bldP spid="237" grpId="0" animBg="1"/>
      <p:bldP spid="249" grpId="0" animBg="1"/>
      <p:bldP spid="103" grpId="0" animBg="1"/>
      <p:bldP spid="130" grpId="0" animBg="1"/>
      <p:bldP spid="135" grpId="0" animBg="1"/>
      <p:bldP spid="111" grpId="0" animBg="1"/>
      <p:bldP spid="114" grpId="0" animBg="1"/>
      <p:bldP spid="1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spcBef>
                <a:spcPts val="0"/>
              </a:spcBef>
              <a:buNone/>
            </a:pPr>
            <a:r>
              <a:rPr lang="en-US" sz="3200" b="1" u="sng" dirty="0" smtClean="0">
                <a:solidFill>
                  <a:schemeClr val="accent2"/>
                </a:solidFill>
              </a:rPr>
              <a:t>Schema Mapping Viewer:</a:t>
            </a:r>
            <a:r>
              <a:rPr lang="en-US" sz="2400" dirty="0">
                <a:solidFill>
                  <a:schemeClr val="accent2"/>
                </a:solidFill>
              </a:rPr>
              <a:t> </a:t>
            </a:r>
            <a:r>
              <a:rPr lang="en-US" sz="2800" dirty="0" smtClean="0">
                <a:solidFill>
                  <a:schemeClr val="accent2"/>
                </a:solidFill>
              </a:rPr>
              <a:t>Visualize </a:t>
            </a:r>
            <a:r>
              <a:rPr lang="en-US" sz="2800" dirty="0">
                <a:solidFill>
                  <a:schemeClr val="accent2"/>
                </a:solidFill>
              </a:rPr>
              <a:t>the schema matching definition file</a:t>
            </a:r>
            <a:endParaRPr lang="en-US" sz="2800" b="1" u="sng" dirty="0">
              <a:solidFill>
                <a:schemeClr val="accent2"/>
              </a:solidFill>
            </a:endParaRPr>
          </a:p>
          <a:p>
            <a:pPr marL="0" indent="0">
              <a:spcBef>
                <a:spcPts val="0"/>
              </a:spcBef>
              <a:buNone/>
            </a:pPr>
            <a:endParaRPr lang="en-US" sz="3200" b="1" u="sng" dirty="0"/>
          </a:p>
          <a:p>
            <a:pPr>
              <a:spcBef>
                <a:spcPts val="0"/>
              </a:spcBef>
              <a:buFont typeface="Wingdings" panose="05000000000000000000" pitchFamily="2" charset="2"/>
              <a:buChar char="v"/>
            </a:pPr>
            <a:r>
              <a:rPr lang="en-US" sz="2800" b="1" i="1" dirty="0" err="1"/>
              <a:t>init</a:t>
            </a:r>
            <a:r>
              <a:rPr lang="en-US" sz="2800" b="1" i="1" dirty="0"/>
              <a:t>()</a:t>
            </a:r>
          </a:p>
          <a:p>
            <a:pPr lvl="1">
              <a:spcBef>
                <a:spcPts val="0"/>
              </a:spcBef>
              <a:buFont typeface="Wingdings" panose="05000000000000000000" pitchFamily="2" charset="2"/>
              <a:buChar char="Ø"/>
            </a:pPr>
            <a:r>
              <a:rPr lang="en-US" b="1" u="sng" dirty="0"/>
              <a:t>Functionality Description</a:t>
            </a:r>
            <a:r>
              <a:rPr lang="en-US" i="1" u="sng" dirty="0"/>
              <a:t>:</a:t>
            </a:r>
            <a:r>
              <a:rPr lang="en-US" dirty="0"/>
              <a:t> Loads the </a:t>
            </a:r>
            <a:r>
              <a:rPr lang="en-US" dirty="0" smtClean="0"/>
              <a:t>schema matching definition file for view purposes</a:t>
            </a:r>
          </a:p>
          <a:p>
            <a:pPr lvl="1">
              <a:spcBef>
                <a:spcPts val="0"/>
              </a:spcBef>
              <a:buFont typeface="Wingdings" panose="05000000000000000000" pitchFamily="2" charset="2"/>
              <a:buChar char="Ø"/>
            </a:pPr>
            <a:r>
              <a:rPr lang="en-US" b="1" u="sng" dirty="0" smtClean="0"/>
              <a:t>Function </a:t>
            </a:r>
            <a:r>
              <a:rPr lang="en-US" b="1" u="sng" dirty="0"/>
              <a:t>Signature</a:t>
            </a:r>
            <a:r>
              <a:rPr lang="en-US" i="1" u="sng" dirty="0"/>
              <a:t>:</a:t>
            </a:r>
            <a:r>
              <a:rPr lang="en-US" dirty="0"/>
              <a:t> </a:t>
            </a:r>
            <a:r>
              <a:rPr lang="en-US" dirty="0" err="1" smtClean="0"/>
              <a:t>init</a:t>
            </a:r>
            <a:r>
              <a:rPr lang="en-US" dirty="0" smtClean="0"/>
              <a:t>(</a:t>
            </a:r>
            <a:r>
              <a:rPr lang="en-US" dirty="0" err="1" smtClean="0"/>
              <a:t>schema_matching_definition</a:t>
            </a:r>
            <a:r>
              <a:rPr lang="en-US" dirty="0" smtClean="0"/>
              <a:t>)</a:t>
            </a:r>
            <a:endParaRPr lang="en-US" dirty="0"/>
          </a:p>
          <a:p>
            <a:pPr marL="1280088" lvl="2" indent="0">
              <a:spcBef>
                <a:spcPts val="0"/>
              </a:spcBef>
              <a:buNone/>
            </a:pPr>
            <a:r>
              <a:rPr lang="en-US" sz="2800" i="1" dirty="0"/>
              <a:t>Input Parameters: </a:t>
            </a:r>
            <a:endParaRPr lang="en-US" sz="2800" dirty="0"/>
          </a:p>
          <a:p>
            <a:pPr lvl="2">
              <a:spcBef>
                <a:spcPts val="0"/>
              </a:spcBef>
            </a:pPr>
            <a:r>
              <a:rPr lang="en-US" sz="2800" dirty="0" err="1"/>
              <a:t>schema_matching_definition</a:t>
            </a:r>
            <a:r>
              <a:rPr lang="en-US" sz="2800" dirty="0"/>
              <a:t>: The schema matching definition file</a:t>
            </a:r>
          </a:p>
          <a:p>
            <a:pPr marL="1280088" lvl="2" indent="0">
              <a:spcBef>
                <a:spcPts val="0"/>
              </a:spcBef>
              <a:buNone/>
            </a:pPr>
            <a:r>
              <a:rPr lang="en-US" sz="2800" i="1" dirty="0" smtClean="0"/>
              <a:t>Return </a:t>
            </a:r>
            <a:r>
              <a:rPr lang="en-US" sz="2800" i="1" dirty="0"/>
              <a:t>Value: </a:t>
            </a:r>
            <a:r>
              <a:rPr lang="en-US" sz="2800" dirty="0"/>
              <a:t>void</a:t>
            </a:r>
          </a:p>
          <a:p>
            <a:pPr marL="1280088" lvl="2" indent="0">
              <a:spcBef>
                <a:spcPts val="0"/>
              </a:spcBef>
              <a:buNone/>
            </a:pPr>
            <a:endParaRPr lang="en-US" sz="2400" dirty="0" smtClean="0"/>
          </a:p>
          <a:p>
            <a:pPr marL="0" indent="0">
              <a:buNone/>
            </a:pPr>
            <a:endParaRPr lang="en-US" dirty="0"/>
          </a:p>
          <a:p>
            <a:endParaRPr lang="en-US" dirty="0"/>
          </a:p>
          <a:p>
            <a:pPr marL="1280088" lvl="2" indent="0">
              <a:spcBef>
                <a:spcPts val="0"/>
              </a:spcBef>
              <a:buNone/>
            </a:pPr>
            <a:endParaRPr lang="en-US" sz="2400" dirty="0"/>
          </a:p>
          <a:p>
            <a:pPr marL="1280088" lvl="2" indent="0">
              <a:spcBef>
                <a:spcPts val="0"/>
              </a:spcBef>
              <a:buNone/>
            </a:pPr>
            <a:endParaRPr lang="en-US" sz="2400" b="1" u="sng" dirty="0"/>
          </a:p>
          <a:p>
            <a:pPr lvl="2">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69</a:t>
            </a:fld>
            <a:endParaRPr lang="el-GR">
              <a:solidFill>
                <a:srgbClr val="FFFFFF"/>
              </a:solidFill>
            </a:endParaRPr>
          </a:p>
        </p:txBody>
      </p:sp>
    </p:spTree>
    <p:extLst>
      <p:ext uri="{BB962C8B-B14F-4D97-AF65-F5344CB8AC3E}">
        <p14:creationId xmlns:p14="http://schemas.microsoft.com/office/powerpoint/2010/main" xmlns="" val="2285946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r>
              <a:rPr lang="en-US" dirty="0" smtClean="0"/>
              <a:t>(4/4)</a:t>
            </a: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7</a:t>
            </a:fld>
            <a:endParaRPr lang="el-GR">
              <a:solidFill>
                <a:srgbClr val="FFFFFF"/>
              </a:solidFill>
            </a:endParaRPr>
          </a:p>
        </p:txBody>
      </p:sp>
      <p:pic>
        <p:nvPicPr>
          <p:cNvPr id="41" name="Picture 40"/>
          <p:cNvPicPr>
            <a:picLocks noChangeAspect="1"/>
          </p:cNvPicPr>
          <p:nvPr/>
        </p:nvPicPr>
        <p:blipFill>
          <a:blip r:embed="rId2" cstate="print"/>
          <a:stretch>
            <a:fillRect/>
          </a:stretch>
        </p:blipFill>
        <p:spPr>
          <a:xfrm>
            <a:off x="1360240" y="1776264"/>
            <a:ext cx="10009112" cy="7238228"/>
          </a:xfrm>
          <a:prstGeom prst="rect">
            <a:avLst/>
          </a:prstGeom>
        </p:spPr>
      </p:pic>
    </p:spTree>
    <p:extLst>
      <p:ext uri="{BB962C8B-B14F-4D97-AF65-F5344CB8AC3E}">
        <p14:creationId xmlns:p14="http://schemas.microsoft.com/office/powerpoint/2010/main" xmlns="" val="1550212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Freeform 122"/>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125" name="Oval 124"/>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126" name="Group 125"/>
          <p:cNvGrpSpPr/>
          <p:nvPr/>
        </p:nvGrpSpPr>
        <p:grpSpPr>
          <a:xfrm>
            <a:off x="5648960" y="80010"/>
            <a:ext cx="1849120" cy="720090"/>
            <a:chOff x="4191000" y="304800"/>
            <a:chExt cx="1752600" cy="990600"/>
          </a:xfrm>
        </p:grpSpPr>
        <p:sp>
          <p:nvSpPr>
            <p:cNvPr id="127" name="Flowchart: Decision 126"/>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129" name="TextBox 128"/>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131" name="Flowchart: Process 130"/>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132" name="Flowchart: Process 131"/>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34" name="Straight Arrow Connector 133"/>
          <p:cNvCxnSpPr>
            <a:stCxn id="127" idx="2"/>
            <a:endCxn id="131"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7" idx="2"/>
            <a:endCxn id="132"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31" idx="2"/>
            <a:endCxn id="125"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32" idx="2"/>
            <a:endCxn id="125"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1" name="Flowchart: Process 140"/>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143" name="Straight Arrow Connector 142"/>
          <p:cNvCxnSpPr>
            <a:stCxn id="125" idx="6"/>
            <a:endCxn id="141"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4" name="Flowchart: Process 143"/>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146" name="Oval 145"/>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147" name="Flowchart: Process 146"/>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149" name="Straight Arrow Connector 148"/>
          <p:cNvCxnSpPr>
            <a:stCxn id="144" idx="3"/>
            <a:endCxn id="146"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0" name="Oval 149"/>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152" name="Oval 151"/>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153" name="Oval 152"/>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154" name="Oval 153"/>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155" name="Oval 154"/>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156" name="Oval 155"/>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160" name="Oval 159"/>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161" name="Oval 160"/>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63" name="Oval 162"/>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64" name="Straight Arrow Connector 163"/>
          <p:cNvCxnSpPr>
            <a:stCxn id="125" idx="4"/>
            <a:endCxn id="147"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47" idx="2"/>
            <a:endCxn id="150"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7" name="Flowchart: Process 166"/>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70" name="Flowchart: Process 169"/>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71" name="Flowchart: Process 170"/>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73" name="Straight Arrow Connector 172"/>
          <p:cNvCxnSpPr>
            <a:stCxn id="171" idx="2"/>
            <a:endCxn id="161"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0" idx="4"/>
            <a:endCxn id="182"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61" idx="6"/>
            <a:endCxn id="160"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60" idx="6"/>
            <a:endCxn id="150"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7" idx="1"/>
            <a:endCxn id="150"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170" idx="2"/>
            <a:endCxn id="154"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125" idx="6"/>
            <a:endCxn id="170"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2" name="Flowchart: Process 181"/>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83" name="Straight Arrow Connector 182"/>
          <p:cNvCxnSpPr>
            <a:stCxn id="182" idx="1"/>
            <a:endCxn id="152"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182" idx="1"/>
            <a:endCxn id="161"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46" idx="4"/>
            <a:endCxn id="160"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82" idx="3"/>
            <a:endCxn id="155"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1" name="Flowchart: Process 190"/>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93" name="Flowchart: Process 192"/>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94" name="Straight Arrow Connector 193"/>
          <p:cNvCxnSpPr>
            <a:stCxn id="154" idx="2"/>
            <a:endCxn id="191"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91" idx="2"/>
            <a:endCxn id="153"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93" idx="2"/>
            <a:endCxn id="153"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9" name="Flowchart: Process 198"/>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201" name="Straight Arrow Connector 200"/>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99" idx="2"/>
            <a:endCxn id="156"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3" name="Elbow Connector 202"/>
          <p:cNvCxnSpPr>
            <a:stCxn id="170" idx="3"/>
            <a:endCxn id="156"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4" name="Flowchart: Process 203"/>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205" name="Straight Arrow Connector 204"/>
          <p:cNvCxnSpPr>
            <a:stCxn id="213" idx="1"/>
            <a:endCxn id="163"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6" name="Flowchart: Process 205"/>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207" name="Straight Arrow Connector 206"/>
          <p:cNvCxnSpPr>
            <a:stCxn id="163" idx="2"/>
            <a:endCxn id="206"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156" idx="4"/>
            <a:endCxn id="204"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55" idx="4"/>
            <a:endCxn id="210"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0" name="Flowchart: Process 209"/>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11" name="Straight Arrow Connector 210"/>
          <p:cNvCxnSpPr>
            <a:stCxn id="210" idx="2"/>
            <a:endCxn id="156"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12" name="Group 211"/>
          <p:cNvGrpSpPr/>
          <p:nvPr/>
        </p:nvGrpSpPr>
        <p:grpSpPr>
          <a:xfrm>
            <a:off x="7840960" y="8833048"/>
            <a:ext cx="1849120" cy="720090"/>
            <a:chOff x="4191000" y="304800"/>
            <a:chExt cx="1752600" cy="990600"/>
          </a:xfrm>
        </p:grpSpPr>
        <p:sp>
          <p:nvSpPr>
            <p:cNvPr id="213" name="Flowchart: Decision 212"/>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14" name="TextBox 213"/>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15" name="Straight Arrow Connector 214"/>
          <p:cNvCxnSpPr>
            <a:stCxn id="204" idx="2"/>
            <a:endCxn id="213"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7" idx="2"/>
            <a:endCxn id="154"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18" name="Straight Arrow Connector 217"/>
          <p:cNvCxnSpPr>
            <a:stCxn id="144" idx="3"/>
            <a:endCxn id="217"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217" idx="4"/>
            <a:endCxn id="160"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20" name="Oval 219"/>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21" name="Straight Arrow Connector 220"/>
          <p:cNvCxnSpPr>
            <a:stCxn id="160" idx="6"/>
            <a:endCxn id="220"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147" idx="2"/>
            <a:endCxn id="220"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6" name="Flowchart: Process 225"/>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228" name="Straight Arrow Connector 227"/>
          <p:cNvCxnSpPr>
            <a:stCxn id="156" idx="2"/>
            <a:endCxn id="226"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26"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0" name="Elbow Connector 229"/>
          <p:cNvCxnSpPr>
            <a:endCxn id="127"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1" name="Oval 230"/>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232" name="Flowchart: Process 231"/>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233" name="Straight Connector 232"/>
          <p:cNvCxnSpPr>
            <a:stCxn id="232"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156" idx="2"/>
            <a:endCxn id="232"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132" idx="2"/>
            <a:endCxn id="170"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231" idx="6"/>
            <a:endCxn id="125"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0" name="Flowchart: Process 239"/>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241" name="Straight Arrow Connector 240"/>
          <p:cNvCxnSpPr>
            <a:stCxn id="240" idx="2"/>
            <a:endCxn id="231"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2" name="Flowchart: Process 241"/>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243" name="Straight Arrow Connector 242"/>
          <p:cNvCxnSpPr>
            <a:stCxn id="231" idx="2"/>
            <a:endCxn id="242"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stCxn id="206" idx="0"/>
            <a:endCxn id="146"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a:endCxn id="155"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247"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4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51"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52"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254" name="Oval 253"/>
          <p:cNvSpPr/>
          <p:nvPr/>
        </p:nvSpPr>
        <p:spPr>
          <a:xfrm>
            <a:off x="5593080" y="5314990"/>
            <a:ext cx="2133600" cy="56007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Tree>
    <p:extLst>
      <p:ext uri="{BB962C8B-B14F-4D97-AF65-F5344CB8AC3E}">
        <p14:creationId xmlns:p14="http://schemas.microsoft.com/office/powerpoint/2010/main" xmlns="" val="148433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23"/>
                                        </p:tgtEl>
                                        <p:attrNameLst>
                                          <p:attrName>style.opacity</p:attrName>
                                        </p:attrNameLst>
                                      </p:cBhvr>
                                      <p:to>
                                        <p:strVal val="0.5"/>
                                      </p:to>
                                    </p:set>
                                    <p:animEffect filter="image" prLst="opacity: 0.5">
                                      <p:cBhvr rctx="IE">
                                        <p:cTn id="7" dur="indefinite"/>
                                        <p:tgtEl>
                                          <p:spTgt spid="123"/>
                                        </p:tgtEl>
                                      </p:cBhvr>
                                    </p:animEffect>
                                  </p:childTnLst>
                                </p:cTn>
                              </p:par>
                              <p:par>
                                <p:cTn id="8" presetID="9" presetClass="emph" presetSubtype="0" grpId="0" nodeType="withEffect">
                                  <p:stCondLst>
                                    <p:cond delay="0"/>
                                  </p:stCondLst>
                                  <p:childTnLst>
                                    <p:set>
                                      <p:cBhvr rctx="PPT">
                                        <p:cTn id="9" dur="indefinite"/>
                                        <p:tgtEl>
                                          <p:spTgt spid="125"/>
                                        </p:tgtEl>
                                        <p:attrNameLst>
                                          <p:attrName>style.opacity</p:attrName>
                                        </p:attrNameLst>
                                      </p:cBhvr>
                                      <p:to>
                                        <p:strVal val="0.5"/>
                                      </p:to>
                                    </p:set>
                                    <p:animEffect filter="image" prLst="opacity: 0.5">
                                      <p:cBhvr rctx="IE">
                                        <p:cTn id="10" dur="indefinite"/>
                                        <p:tgtEl>
                                          <p:spTgt spid="125"/>
                                        </p:tgtEl>
                                      </p:cBhvr>
                                    </p:animEffect>
                                  </p:childTnLst>
                                </p:cTn>
                              </p:par>
                              <p:par>
                                <p:cTn id="11" presetID="9" presetClass="emph" presetSubtype="0" nodeType="withEffect">
                                  <p:stCondLst>
                                    <p:cond delay="0"/>
                                  </p:stCondLst>
                                  <p:childTnLst>
                                    <p:set>
                                      <p:cBhvr rctx="PPT">
                                        <p:cTn id="12" dur="indefinite"/>
                                        <p:tgtEl>
                                          <p:spTgt spid="126"/>
                                        </p:tgtEl>
                                        <p:attrNameLst>
                                          <p:attrName>style.opacity</p:attrName>
                                        </p:attrNameLst>
                                      </p:cBhvr>
                                      <p:to>
                                        <p:strVal val="0.5"/>
                                      </p:to>
                                    </p:set>
                                    <p:animEffect filter="image" prLst="opacity: 0.5">
                                      <p:cBhvr rctx="IE">
                                        <p:cTn id="13" dur="indefinite"/>
                                        <p:tgtEl>
                                          <p:spTgt spid="126"/>
                                        </p:tgtEl>
                                      </p:cBhvr>
                                    </p:animEffect>
                                  </p:childTnLst>
                                </p:cTn>
                              </p:par>
                              <p:par>
                                <p:cTn id="14" presetID="9" presetClass="emph" presetSubtype="0" grpId="0" nodeType="withEffect">
                                  <p:stCondLst>
                                    <p:cond delay="0"/>
                                  </p:stCondLst>
                                  <p:childTnLst>
                                    <p:set>
                                      <p:cBhvr rctx="PPT">
                                        <p:cTn id="15" dur="indefinite"/>
                                        <p:tgtEl>
                                          <p:spTgt spid="131"/>
                                        </p:tgtEl>
                                        <p:attrNameLst>
                                          <p:attrName>style.opacity</p:attrName>
                                        </p:attrNameLst>
                                      </p:cBhvr>
                                      <p:to>
                                        <p:strVal val="0.5"/>
                                      </p:to>
                                    </p:set>
                                    <p:animEffect filter="image" prLst="opacity: 0.5">
                                      <p:cBhvr rctx="IE">
                                        <p:cTn id="16" dur="indefinite"/>
                                        <p:tgtEl>
                                          <p:spTgt spid="131"/>
                                        </p:tgtEl>
                                      </p:cBhvr>
                                    </p:animEffect>
                                  </p:childTnLst>
                                </p:cTn>
                              </p:par>
                              <p:par>
                                <p:cTn id="17" presetID="9" presetClass="emph" presetSubtype="0" grpId="0" nodeType="withEffect">
                                  <p:stCondLst>
                                    <p:cond delay="0"/>
                                  </p:stCondLst>
                                  <p:childTnLst>
                                    <p:set>
                                      <p:cBhvr rctx="PPT">
                                        <p:cTn id="18" dur="indefinite"/>
                                        <p:tgtEl>
                                          <p:spTgt spid="132"/>
                                        </p:tgtEl>
                                        <p:attrNameLst>
                                          <p:attrName>style.opacity</p:attrName>
                                        </p:attrNameLst>
                                      </p:cBhvr>
                                      <p:to>
                                        <p:strVal val="0.5"/>
                                      </p:to>
                                    </p:set>
                                    <p:animEffect filter="image" prLst="opacity: 0.5">
                                      <p:cBhvr rctx="IE">
                                        <p:cTn id="19" dur="indefinite"/>
                                        <p:tgtEl>
                                          <p:spTgt spid="132"/>
                                        </p:tgtEl>
                                      </p:cBhvr>
                                    </p:animEffect>
                                  </p:childTnLst>
                                </p:cTn>
                              </p:par>
                              <p:par>
                                <p:cTn id="20" presetID="9" presetClass="emph" presetSubtype="0" nodeType="withEffect">
                                  <p:stCondLst>
                                    <p:cond delay="0"/>
                                  </p:stCondLst>
                                  <p:childTnLst>
                                    <p:set>
                                      <p:cBhvr rctx="PPT">
                                        <p:cTn id="21" dur="indefinite"/>
                                        <p:tgtEl>
                                          <p:spTgt spid="134"/>
                                        </p:tgtEl>
                                        <p:attrNameLst>
                                          <p:attrName>style.opacity</p:attrName>
                                        </p:attrNameLst>
                                      </p:cBhvr>
                                      <p:to>
                                        <p:strVal val="0.5"/>
                                      </p:to>
                                    </p:set>
                                    <p:animEffect filter="image" prLst="opacity: 0.5">
                                      <p:cBhvr rctx="IE">
                                        <p:cTn id="22" dur="indefinite"/>
                                        <p:tgtEl>
                                          <p:spTgt spid="134"/>
                                        </p:tgtEl>
                                      </p:cBhvr>
                                    </p:animEffect>
                                  </p:childTnLst>
                                </p:cTn>
                              </p:par>
                              <p:par>
                                <p:cTn id="23" presetID="9" presetClass="emph" presetSubtype="0" nodeType="withEffect">
                                  <p:stCondLst>
                                    <p:cond delay="0"/>
                                  </p:stCondLst>
                                  <p:childTnLst>
                                    <p:set>
                                      <p:cBhvr rctx="PPT">
                                        <p:cTn id="24" dur="indefinite"/>
                                        <p:tgtEl>
                                          <p:spTgt spid="137"/>
                                        </p:tgtEl>
                                        <p:attrNameLst>
                                          <p:attrName>style.opacity</p:attrName>
                                        </p:attrNameLst>
                                      </p:cBhvr>
                                      <p:to>
                                        <p:strVal val="0.5"/>
                                      </p:to>
                                    </p:set>
                                    <p:animEffect filter="image" prLst="opacity: 0.5">
                                      <p:cBhvr rctx="IE">
                                        <p:cTn id="25" dur="indefinite"/>
                                        <p:tgtEl>
                                          <p:spTgt spid="137"/>
                                        </p:tgtEl>
                                      </p:cBhvr>
                                    </p:animEffect>
                                  </p:childTnLst>
                                </p:cTn>
                              </p:par>
                              <p:par>
                                <p:cTn id="26" presetID="9" presetClass="emph" presetSubtype="0" nodeType="withEffect">
                                  <p:stCondLst>
                                    <p:cond delay="0"/>
                                  </p:stCondLst>
                                  <p:childTnLst>
                                    <p:set>
                                      <p:cBhvr rctx="PPT">
                                        <p:cTn id="27" dur="indefinite"/>
                                        <p:tgtEl>
                                          <p:spTgt spid="138"/>
                                        </p:tgtEl>
                                        <p:attrNameLst>
                                          <p:attrName>style.opacity</p:attrName>
                                        </p:attrNameLst>
                                      </p:cBhvr>
                                      <p:to>
                                        <p:strVal val="0.5"/>
                                      </p:to>
                                    </p:set>
                                    <p:animEffect filter="image" prLst="opacity: 0.5">
                                      <p:cBhvr rctx="IE">
                                        <p:cTn id="28" dur="indefinite"/>
                                        <p:tgtEl>
                                          <p:spTgt spid="138"/>
                                        </p:tgtEl>
                                      </p:cBhvr>
                                    </p:animEffect>
                                  </p:childTnLst>
                                </p:cTn>
                              </p:par>
                              <p:par>
                                <p:cTn id="29" presetID="9" presetClass="emph" presetSubtype="0" nodeType="withEffect">
                                  <p:stCondLst>
                                    <p:cond delay="0"/>
                                  </p:stCondLst>
                                  <p:childTnLst>
                                    <p:set>
                                      <p:cBhvr rctx="PPT">
                                        <p:cTn id="30" dur="indefinite"/>
                                        <p:tgtEl>
                                          <p:spTgt spid="139"/>
                                        </p:tgtEl>
                                        <p:attrNameLst>
                                          <p:attrName>style.opacity</p:attrName>
                                        </p:attrNameLst>
                                      </p:cBhvr>
                                      <p:to>
                                        <p:strVal val="0.5"/>
                                      </p:to>
                                    </p:set>
                                    <p:animEffect filter="image" prLst="opacity: 0.5">
                                      <p:cBhvr rctx="IE">
                                        <p:cTn id="31" dur="indefinite"/>
                                        <p:tgtEl>
                                          <p:spTgt spid="139"/>
                                        </p:tgtEl>
                                      </p:cBhvr>
                                    </p:animEffect>
                                  </p:childTnLst>
                                </p:cTn>
                              </p:par>
                              <p:par>
                                <p:cTn id="32" presetID="9" presetClass="emph" presetSubtype="0" grpId="0" nodeType="withEffect">
                                  <p:stCondLst>
                                    <p:cond delay="0"/>
                                  </p:stCondLst>
                                  <p:childTnLst>
                                    <p:set>
                                      <p:cBhvr rctx="PPT">
                                        <p:cTn id="33" dur="indefinite"/>
                                        <p:tgtEl>
                                          <p:spTgt spid="141"/>
                                        </p:tgtEl>
                                        <p:attrNameLst>
                                          <p:attrName>style.opacity</p:attrName>
                                        </p:attrNameLst>
                                      </p:cBhvr>
                                      <p:to>
                                        <p:strVal val="0.5"/>
                                      </p:to>
                                    </p:set>
                                    <p:animEffect filter="image" prLst="opacity: 0.5">
                                      <p:cBhvr rctx="IE">
                                        <p:cTn id="34" dur="indefinite"/>
                                        <p:tgtEl>
                                          <p:spTgt spid="141"/>
                                        </p:tgtEl>
                                      </p:cBhvr>
                                    </p:animEffect>
                                  </p:childTnLst>
                                </p:cTn>
                              </p:par>
                              <p:par>
                                <p:cTn id="35" presetID="9" presetClass="emph" presetSubtype="0" nodeType="withEffect">
                                  <p:stCondLst>
                                    <p:cond delay="0"/>
                                  </p:stCondLst>
                                  <p:childTnLst>
                                    <p:set>
                                      <p:cBhvr rctx="PPT">
                                        <p:cTn id="36" dur="indefinite"/>
                                        <p:tgtEl>
                                          <p:spTgt spid="143"/>
                                        </p:tgtEl>
                                        <p:attrNameLst>
                                          <p:attrName>style.opacity</p:attrName>
                                        </p:attrNameLst>
                                      </p:cBhvr>
                                      <p:to>
                                        <p:strVal val="0.5"/>
                                      </p:to>
                                    </p:set>
                                    <p:animEffect filter="image" prLst="opacity: 0.5">
                                      <p:cBhvr rctx="IE">
                                        <p:cTn id="37" dur="indefinite"/>
                                        <p:tgtEl>
                                          <p:spTgt spid="143"/>
                                        </p:tgtEl>
                                      </p:cBhvr>
                                    </p:animEffect>
                                  </p:childTnLst>
                                </p:cTn>
                              </p:par>
                              <p:par>
                                <p:cTn id="38" presetID="9" presetClass="emph" presetSubtype="0" grpId="0" nodeType="withEffect">
                                  <p:stCondLst>
                                    <p:cond delay="0"/>
                                  </p:stCondLst>
                                  <p:childTnLst>
                                    <p:set>
                                      <p:cBhvr rctx="PPT">
                                        <p:cTn id="39" dur="indefinite"/>
                                        <p:tgtEl>
                                          <p:spTgt spid="144"/>
                                        </p:tgtEl>
                                        <p:attrNameLst>
                                          <p:attrName>style.opacity</p:attrName>
                                        </p:attrNameLst>
                                      </p:cBhvr>
                                      <p:to>
                                        <p:strVal val="0.5"/>
                                      </p:to>
                                    </p:set>
                                    <p:animEffect filter="image" prLst="opacity: 0.5">
                                      <p:cBhvr rctx="IE">
                                        <p:cTn id="40" dur="indefinite"/>
                                        <p:tgtEl>
                                          <p:spTgt spid="144"/>
                                        </p:tgtEl>
                                      </p:cBhvr>
                                    </p:animEffect>
                                  </p:childTnLst>
                                </p:cTn>
                              </p:par>
                              <p:par>
                                <p:cTn id="41" presetID="9" presetClass="emph" presetSubtype="0" grpId="0" nodeType="withEffect">
                                  <p:stCondLst>
                                    <p:cond delay="0"/>
                                  </p:stCondLst>
                                  <p:childTnLst>
                                    <p:set>
                                      <p:cBhvr rctx="PPT">
                                        <p:cTn id="42" dur="indefinite"/>
                                        <p:tgtEl>
                                          <p:spTgt spid="146"/>
                                        </p:tgtEl>
                                        <p:attrNameLst>
                                          <p:attrName>style.opacity</p:attrName>
                                        </p:attrNameLst>
                                      </p:cBhvr>
                                      <p:to>
                                        <p:strVal val="0.5"/>
                                      </p:to>
                                    </p:set>
                                    <p:animEffect filter="image" prLst="opacity: 0.5">
                                      <p:cBhvr rctx="IE">
                                        <p:cTn id="43" dur="indefinite"/>
                                        <p:tgtEl>
                                          <p:spTgt spid="146"/>
                                        </p:tgtEl>
                                      </p:cBhvr>
                                    </p:animEffect>
                                  </p:childTnLst>
                                </p:cTn>
                              </p:par>
                              <p:par>
                                <p:cTn id="44" presetID="9" presetClass="emph" presetSubtype="0" grpId="0" nodeType="withEffect">
                                  <p:stCondLst>
                                    <p:cond delay="0"/>
                                  </p:stCondLst>
                                  <p:childTnLst>
                                    <p:set>
                                      <p:cBhvr rctx="PPT">
                                        <p:cTn id="45" dur="indefinite"/>
                                        <p:tgtEl>
                                          <p:spTgt spid="147"/>
                                        </p:tgtEl>
                                        <p:attrNameLst>
                                          <p:attrName>style.opacity</p:attrName>
                                        </p:attrNameLst>
                                      </p:cBhvr>
                                      <p:to>
                                        <p:strVal val="0.5"/>
                                      </p:to>
                                    </p:set>
                                    <p:animEffect filter="image" prLst="opacity: 0.5">
                                      <p:cBhvr rctx="IE">
                                        <p:cTn id="46" dur="indefinite"/>
                                        <p:tgtEl>
                                          <p:spTgt spid="147"/>
                                        </p:tgtEl>
                                      </p:cBhvr>
                                    </p:animEffect>
                                  </p:childTnLst>
                                </p:cTn>
                              </p:par>
                              <p:par>
                                <p:cTn id="47" presetID="9" presetClass="emph" presetSubtype="0" nodeType="withEffect">
                                  <p:stCondLst>
                                    <p:cond delay="0"/>
                                  </p:stCondLst>
                                  <p:childTnLst>
                                    <p:set>
                                      <p:cBhvr rctx="PPT">
                                        <p:cTn id="48" dur="indefinite"/>
                                        <p:tgtEl>
                                          <p:spTgt spid="149"/>
                                        </p:tgtEl>
                                        <p:attrNameLst>
                                          <p:attrName>style.opacity</p:attrName>
                                        </p:attrNameLst>
                                      </p:cBhvr>
                                      <p:to>
                                        <p:strVal val="0.5"/>
                                      </p:to>
                                    </p:set>
                                    <p:animEffect filter="image" prLst="opacity: 0.5">
                                      <p:cBhvr rctx="IE">
                                        <p:cTn id="49" dur="indefinite"/>
                                        <p:tgtEl>
                                          <p:spTgt spid="149"/>
                                        </p:tgtEl>
                                      </p:cBhvr>
                                    </p:animEffect>
                                  </p:childTnLst>
                                </p:cTn>
                              </p:par>
                              <p:par>
                                <p:cTn id="50" presetID="9" presetClass="emph" presetSubtype="0" grpId="0" nodeType="withEffect">
                                  <p:stCondLst>
                                    <p:cond delay="0"/>
                                  </p:stCondLst>
                                  <p:childTnLst>
                                    <p:set>
                                      <p:cBhvr rctx="PPT">
                                        <p:cTn id="51" dur="indefinite"/>
                                        <p:tgtEl>
                                          <p:spTgt spid="150"/>
                                        </p:tgtEl>
                                        <p:attrNameLst>
                                          <p:attrName>style.opacity</p:attrName>
                                        </p:attrNameLst>
                                      </p:cBhvr>
                                      <p:to>
                                        <p:strVal val="0.5"/>
                                      </p:to>
                                    </p:set>
                                    <p:animEffect filter="image" prLst="opacity: 0.5">
                                      <p:cBhvr rctx="IE">
                                        <p:cTn id="52" dur="indefinite"/>
                                        <p:tgtEl>
                                          <p:spTgt spid="150"/>
                                        </p:tgtEl>
                                      </p:cBhvr>
                                    </p:animEffect>
                                  </p:childTnLst>
                                </p:cTn>
                              </p:par>
                              <p:par>
                                <p:cTn id="53" presetID="9" presetClass="emph" presetSubtype="0" grpId="0" nodeType="withEffect">
                                  <p:stCondLst>
                                    <p:cond delay="0"/>
                                  </p:stCondLst>
                                  <p:childTnLst>
                                    <p:set>
                                      <p:cBhvr rctx="PPT">
                                        <p:cTn id="54" dur="indefinite"/>
                                        <p:tgtEl>
                                          <p:spTgt spid="152"/>
                                        </p:tgtEl>
                                        <p:attrNameLst>
                                          <p:attrName>style.opacity</p:attrName>
                                        </p:attrNameLst>
                                      </p:cBhvr>
                                      <p:to>
                                        <p:strVal val="0.5"/>
                                      </p:to>
                                    </p:set>
                                    <p:animEffect filter="image" prLst="opacity: 0.5">
                                      <p:cBhvr rctx="IE">
                                        <p:cTn id="55" dur="indefinite"/>
                                        <p:tgtEl>
                                          <p:spTgt spid="152"/>
                                        </p:tgtEl>
                                      </p:cBhvr>
                                    </p:animEffect>
                                  </p:childTnLst>
                                </p:cTn>
                              </p:par>
                              <p:par>
                                <p:cTn id="56" presetID="9" presetClass="emph" presetSubtype="0" grpId="0" nodeType="withEffect">
                                  <p:stCondLst>
                                    <p:cond delay="0"/>
                                  </p:stCondLst>
                                  <p:childTnLst>
                                    <p:set>
                                      <p:cBhvr rctx="PPT">
                                        <p:cTn id="57" dur="indefinite"/>
                                        <p:tgtEl>
                                          <p:spTgt spid="153"/>
                                        </p:tgtEl>
                                        <p:attrNameLst>
                                          <p:attrName>style.opacity</p:attrName>
                                        </p:attrNameLst>
                                      </p:cBhvr>
                                      <p:to>
                                        <p:strVal val="0.5"/>
                                      </p:to>
                                    </p:set>
                                    <p:animEffect filter="image" prLst="opacity: 0.5">
                                      <p:cBhvr rctx="IE">
                                        <p:cTn id="58" dur="indefinite"/>
                                        <p:tgtEl>
                                          <p:spTgt spid="153"/>
                                        </p:tgtEl>
                                      </p:cBhvr>
                                    </p:animEffect>
                                  </p:childTnLst>
                                </p:cTn>
                              </p:par>
                              <p:par>
                                <p:cTn id="59" presetID="9" presetClass="emph" presetSubtype="0" grpId="0" nodeType="withEffect">
                                  <p:stCondLst>
                                    <p:cond delay="0"/>
                                  </p:stCondLst>
                                  <p:childTnLst>
                                    <p:set>
                                      <p:cBhvr rctx="PPT">
                                        <p:cTn id="60" dur="indefinite"/>
                                        <p:tgtEl>
                                          <p:spTgt spid="154"/>
                                        </p:tgtEl>
                                        <p:attrNameLst>
                                          <p:attrName>style.opacity</p:attrName>
                                        </p:attrNameLst>
                                      </p:cBhvr>
                                      <p:to>
                                        <p:strVal val="0.5"/>
                                      </p:to>
                                    </p:set>
                                    <p:animEffect filter="image" prLst="opacity: 0.5">
                                      <p:cBhvr rctx="IE">
                                        <p:cTn id="61" dur="indefinite"/>
                                        <p:tgtEl>
                                          <p:spTgt spid="154"/>
                                        </p:tgtEl>
                                      </p:cBhvr>
                                    </p:animEffect>
                                  </p:childTnLst>
                                </p:cTn>
                              </p:par>
                              <p:par>
                                <p:cTn id="62" presetID="9" presetClass="emph" presetSubtype="0" grpId="0" nodeType="withEffect">
                                  <p:stCondLst>
                                    <p:cond delay="0"/>
                                  </p:stCondLst>
                                  <p:childTnLst>
                                    <p:set>
                                      <p:cBhvr rctx="PPT">
                                        <p:cTn id="63" dur="indefinite"/>
                                        <p:tgtEl>
                                          <p:spTgt spid="155"/>
                                        </p:tgtEl>
                                        <p:attrNameLst>
                                          <p:attrName>style.opacity</p:attrName>
                                        </p:attrNameLst>
                                      </p:cBhvr>
                                      <p:to>
                                        <p:strVal val="0.5"/>
                                      </p:to>
                                    </p:set>
                                    <p:animEffect filter="image" prLst="opacity: 0.5">
                                      <p:cBhvr rctx="IE">
                                        <p:cTn id="64" dur="indefinite"/>
                                        <p:tgtEl>
                                          <p:spTgt spid="155"/>
                                        </p:tgtEl>
                                      </p:cBhvr>
                                    </p:animEffect>
                                  </p:childTnLst>
                                </p:cTn>
                              </p:par>
                              <p:par>
                                <p:cTn id="65" presetID="9" presetClass="emph" presetSubtype="0" grpId="0" nodeType="withEffect">
                                  <p:stCondLst>
                                    <p:cond delay="0"/>
                                  </p:stCondLst>
                                  <p:childTnLst>
                                    <p:set>
                                      <p:cBhvr rctx="PPT">
                                        <p:cTn id="66" dur="indefinite"/>
                                        <p:tgtEl>
                                          <p:spTgt spid="156"/>
                                        </p:tgtEl>
                                        <p:attrNameLst>
                                          <p:attrName>style.opacity</p:attrName>
                                        </p:attrNameLst>
                                      </p:cBhvr>
                                      <p:to>
                                        <p:strVal val="0.5"/>
                                      </p:to>
                                    </p:set>
                                    <p:animEffect filter="image" prLst="opacity: 0.5">
                                      <p:cBhvr rctx="IE">
                                        <p:cTn id="67" dur="indefinite"/>
                                        <p:tgtEl>
                                          <p:spTgt spid="156"/>
                                        </p:tgtEl>
                                      </p:cBhvr>
                                    </p:animEffect>
                                  </p:childTnLst>
                                </p:cTn>
                              </p:par>
                              <p:par>
                                <p:cTn id="68" presetID="9" presetClass="emph" presetSubtype="0" grpId="0" nodeType="withEffect">
                                  <p:stCondLst>
                                    <p:cond delay="0"/>
                                  </p:stCondLst>
                                  <p:childTnLst>
                                    <p:set>
                                      <p:cBhvr rctx="PPT">
                                        <p:cTn id="69" dur="indefinite"/>
                                        <p:tgtEl>
                                          <p:spTgt spid="160"/>
                                        </p:tgtEl>
                                        <p:attrNameLst>
                                          <p:attrName>style.opacity</p:attrName>
                                        </p:attrNameLst>
                                      </p:cBhvr>
                                      <p:to>
                                        <p:strVal val="0.5"/>
                                      </p:to>
                                    </p:set>
                                    <p:animEffect filter="image" prLst="opacity: 0.5">
                                      <p:cBhvr rctx="IE">
                                        <p:cTn id="70" dur="indefinite"/>
                                        <p:tgtEl>
                                          <p:spTgt spid="160"/>
                                        </p:tgtEl>
                                      </p:cBhvr>
                                    </p:animEffect>
                                  </p:childTnLst>
                                </p:cTn>
                              </p:par>
                              <p:par>
                                <p:cTn id="71" presetID="9" presetClass="emph" presetSubtype="0" grpId="0" nodeType="withEffect">
                                  <p:stCondLst>
                                    <p:cond delay="0"/>
                                  </p:stCondLst>
                                  <p:childTnLst>
                                    <p:set>
                                      <p:cBhvr rctx="PPT">
                                        <p:cTn id="72" dur="indefinite"/>
                                        <p:tgtEl>
                                          <p:spTgt spid="161"/>
                                        </p:tgtEl>
                                        <p:attrNameLst>
                                          <p:attrName>style.opacity</p:attrName>
                                        </p:attrNameLst>
                                      </p:cBhvr>
                                      <p:to>
                                        <p:strVal val="0.5"/>
                                      </p:to>
                                    </p:set>
                                    <p:animEffect filter="image" prLst="opacity: 0.5">
                                      <p:cBhvr rctx="IE">
                                        <p:cTn id="73" dur="indefinite"/>
                                        <p:tgtEl>
                                          <p:spTgt spid="161"/>
                                        </p:tgtEl>
                                      </p:cBhvr>
                                    </p:animEffect>
                                  </p:childTnLst>
                                </p:cTn>
                              </p:par>
                              <p:par>
                                <p:cTn id="74" presetID="9" presetClass="emph" presetSubtype="0" grpId="0" nodeType="withEffect">
                                  <p:stCondLst>
                                    <p:cond delay="0"/>
                                  </p:stCondLst>
                                  <p:childTnLst>
                                    <p:set>
                                      <p:cBhvr rctx="PPT">
                                        <p:cTn id="75" dur="indefinite"/>
                                        <p:tgtEl>
                                          <p:spTgt spid="163"/>
                                        </p:tgtEl>
                                        <p:attrNameLst>
                                          <p:attrName>style.opacity</p:attrName>
                                        </p:attrNameLst>
                                      </p:cBhvr>
                                      <p:to>
                                        <p:strVal val="0.5"/>
                                      </p:to>
                                    </p:set>
                                    <p:animEffect filter="image" prLst="opacity: 0.5">
                                      <p:cBhvr rctx="IE">
                                        <p:cTn id="76" dur="indefinite"/>
                                        <p:tgtEl>
                                          <p:spTgt spid="163"/>
                                        </p:tgtEl>
                                      </p:cBhvr>
                                    </p:animEffect>
                                  </p:childTnLst>
                                </p:cTn>
                              </p:par>
                              <p:par>
                                <p:cTn id="77" presetID="9" presetClass="emph" presetSubtype="0" nodeType="withEffect">
                                  <p:stCondLst>
                                    <p:cond delay="0"/>
                                  </p:stCondLst>
                                  <p:childTnLst>
                                    <p:set>
                                      <p:cBhvr rctx="PPT">
                                        <p:cTn id="78" dur="indefinite"/>
                                        <p:tgtEl>
                                          <p:spTgt spid="164"/>
                                        </p:tgtEl>
                                        <p:attrNameLst>
                                          <p:attrName>style.opacity</p:attrName>
                                        </p:attrNameLst>
                                      </p:cBhvr>
                                      <p:to>
                                        <p:strVal val="0.5"/>
                                      </p:to>
                                    </p:set>
                                    <p:animEffect filter="image" prLst="opacity: 0.5">
                                      <p:cBhvr rctx="IE">
                                        <p:cTn id="79" dur="indefinite"/>
                                        <p:tgtEl>
                                          <p:spTgt spid="164"/>
                                        </p:tgtEl>
                                      </p:cBhvr>
                                    </p:animEffect>
                                  </p:childTnLst>
                                </p:cTn>
                              </p:par>
                              <p:par>
                                <p:cTn id="80" presetID="9" presetClass="emph" presetSubtype="0" nodeType="withEffect">
                                  <p:stCondLst>
                                    <p:cond delay="0"/>
                                  </p:stCondLst>
                                  <p:childTnLst>
                                    <p:set>
                                      <p:cBhvr rctx="PPT">
                                        <p:cTn id="81" dur="indefinite"/>
                                        <p:tgtEl>
                                          <p:spTgt spid="166"/>
                                        </p:tgtEl>
                                        <p:attrNameLst>
                                          <p:attrName>style.opacity</p:attrName>
                                        </p:attrNameLst>
                                      </p:cBhvr>
                                      <p:to>
                                        <p:strVal val="0.5"/>
                                      </p:to>
                                    </p:set>
                                    <p:animEffect filter="image" prLst="opacity: 0.5">
                                      <p:cBhvr rctx="IE">
                                        <p:cTn id="82" dur="indefinite"/>
                                        <p:tgtEl>
                                          <p:spTgt spid="166"/>
                                        </p:tgtEl>
                                      </p:cBhvr>
                                    </p:animEffect>
                                  </p:childTnLst>
                                </p:cTn>
                              </p:par>
                              <p:par>
                                <p:cTn id="83" presetID="9" presetClass="emph" presetSubtype="0" grpId="0" nodeType="withEffect">
                                  <p:stCondLst>
                                    <p:cond delay="0"/>
                                  </p:stCondLst>
                                  <p:childTnLst>
                                    <p:set>
                                      <p:cBhvr rctx="PPT">
                                        <p:cTn id="84" dur="indefinite"/>
                                        <p:tgtEl>
                                          <p:spTgt spid="167"/>
                                        </p:tgtEl>
                                        <p:attrNameLst>
                                          <p:attrName>style.opacity</p:attrName>
                                        </p:attrNameLst>
                                      </p:cBhvr>
                                      <p:to>
                                        <p:strVal val="0.5"/>
                                      </p:to>
                                    </p:set>
                                    <p:animEffect filter="image" prLst="opacity: 0.5">
                                      <p:cBhvr rctx="IE">
                                        <p:cTn id="85" dur="indefinite"/>
                                        <p:tgtEl>
                                          <p:spTgt spid="167"/>
                                        </p:tgtEl>
                                      </p:cBhvr>
                                    </p:animEffect>
                                  </p:childTnLst>
                                </p:cTn>
                              </p:par>
                              <p:par>
                                <p:cTn id="86" presetID="9" presetClass="emph" presetSubtype="0" grpId="0" nodeType="withEffect">
                                  <p:stCondLst>
                                    <p:cond delay="0"/>
                                  </p:stCondLst>
                                  <p:childTnLst>
                                    <p:set>
                                      <p:cBhvr rctx="PPT">
                                        <p:cTn id="87" dur="indefinite"/>
                                        <p:tgtEl>
                                          <p:spTgt spid="170"/>
                                        </p:tgtEl>
                                        <p:attrNameLst>
                                          <p:attrName>style.opacity</p:attrName>
                                        </p:attrNameLst>
                                      </p:cBhvr>
                                      <p:to>
                                        <p:strVal val="0.5"/>
                                      </p:to>
                                    </p:set>
                                    <p:animEffect filter="image" prLst="opacity: 0.5">
                                      <p:cBhvr rctx="IE">
                                        <p:cTn id="88" dur="indefinite"/>
                                        <p:tgtEl>
                                          <p:spTgt spid="170"/>
                                        </p:tgtEl>
                                      </p:cBhvr>
                                    </p:animEffect>
                                  </p:childTnLst>
                                </p:cTn>
                              </p:par>
                              <p:par>
                                <p:cTn id="89" presetID="9" presetClass="emph" presetSubtype="0" grpId="0" nodeType="withEffect">
                                  <p:stCondLst>
                                    <p:cond delay="0"/>
                                  </p:stCondLst>
                                  <p:childTnLst>
                                    <p:set>
                                      <p:cBhvr rctx="PPT">
                                        <p:cTn id="90" dur="indefinite"/>
                                        <p:tgtEl>
                                          <p:spTgt spid="171"/>
                                        </p:tgtEl>
                                        <p:attrNameLst>
                                          <p:attrName>style.opacity</p:attrName>
                                        </p:attrNameLst>
                                      </p:cBhvr>
                                      <p:to>
                                        <p:strVal val="0.5"/>
                                      </p:to>
                                    </p:set>
                                    <p:animEffect filter="image" prLst="opacity: 0.5">
                                      <p:cBhvr rctx="IE">
                                        <p:cTn id="91" dur="indefinite"/>
                                        <p:tgtEl>
                                          <p:spTgt spid="171"/>
                                        </p:tgtEl>
                                      </p:cBhvr>
                                    </p:animEffect>
                                  </p:childTnLst>
                                </p:cTn>
                              </p:par>
                              <p:par>
                                <p:cTn id="92" presetID="9" presetClass="emph" presetSubtype="0" nodeType="withEffect">
                                  <p:stCondLst>
                                    <p:cond delay="0"/>
                                  </p:stCondLst>
                                  <p:childTnLst>
                                    <p:set>
                                      <p:cBhvr rctx="PPT">
                                        <p:cTn id="93" dur="indefinite"/>
                                        <p:tgtEl>
                                          <p:spTgt spid="173"/>
                                        </p:tgtEl>
                                        <p:attrNameLst>
                                          <p:attrName>style.opacity</p:attrName>
                                        </p:attrNameLst>
                                      </p:cBhvr>
                                      <p:to>
                                        <p:strVal val="0.5"/>
                                      </p:to>
                                    </p:set>
                                    <p:animEffect filter="image" prLst="opacity: 0.5">
                                      <p:cBhvr rctx="IE">
                                        <p:cTn id="94" dur="indefinite"/>
                                        <p:tgtEl>
                                          <p:spTgt spid="173"/>
                                        </p:tgtEl>
                                      </p:cBhvr>
                                    </p:animEffect>
                                  </p:childTnLst>
                                </p:cTn>
                              </p:par>
                              <p:par>
                                <p:cTn id="95" presetID="9" presetClass="emph" presetSubtype="0" nodeType="withEffect">
                                  <p:stCondLst>
                                    <p:cond delay="0"/>
                                  </p:stCondLst>
                                  <p:childTnLst>
                                    <p:set>
                                      <p:cBhvr rctx="PPT">
                                        <p:cTn id="96" dur="indefinite"/>
                                        <p:tgtEl>
                                          <p:spTgt spid="174"/>
                                        </p:tgtEl>
                                        <p:attrNameLst>
                                          <p:attrName>style.opacity</p:attrName>
                                        </p:attrNameLst>
                                      </p:cBhvr>
                                      <p:to>
                                        <p:strVal val="0.5"/>
                                      </p:to>
                                    </p:set>
                                    <p:animEffect filter="image" prLst="opacity: 0.5">
                                      <p:cBhvr rctx="IE">
                                        <p:cTn id="97" dur="indefinite"/>
                                        <p:tgtEl>
                                          <p:spTgt spid="174"/>
                                        </p:tgtEl>
                                      </p:cBhvr>
                                    </p:animEffect>
                                  </p:childTnLst>
                                </p:cTn>
                              </p:par>
                              <p:par>
                                <p:cTn id="98" presetID="9" presetClass="emph" presetSubtype="0" nodeType="withEffect">
                                  <p:stCondLst>
                                    <p:cond delay="0"/>
                                  </p:stCondLst>
                                  <p:childTnLst>
                                    <p:set>
                                      <p:cBhvr rctx="PPT">
                                        <p:cTn id="99" dur="indefinite"/>
                                        <p:tgtEl>
                                          <p:spTgt spid="175"/>
                                        </p:tgtEl>
                                        <p:attrNameLst>
                                          <p:attrName>style.opacity</p:attrName>
                                        </p:attrNameLst>
                                      </p:cBhvr>
                                      <p:to>
                                        <p:strVal val="0.5"/>
                                      </p:to>
                                    </p:set>
                                    <p:animEffect filter="image" prLst="opacity: 0.5">
                                      <p:cBhvr rctx="IE">
                                        <p:cTn id="100" dur="indefinite"/>
                                        <p:tgtEl>
                                          <p:spTgt spid="175"/>
                                        </p:tgtEl>
                                      </p:cBhvr>
                                    </p:animEffect>
                                  </p:childTnLst>
                                </p:cTn>
                              </p:par>
                              <p:par>
                                <p:cTn id="101" presetID="9" presetClass="emph" presetSubtype="0" nodeType="withEffect">
                                  <p:stCondLst>
                                    <p:cond delay="0"/>
                                  </p:stCondLst>
                                  <p:childTnLst>
                                    <p:set>
                                      <p:cBhvr rctx="PPT">
                                        <p:cTn id="102" dur="indefinite"/>
                                        <p:tgtEl>
                                          <p:spTgt spid="177"/>
                                        </p:tgtEl>
                                        <p:attrNameLst>
                                          <p:attrName>style.opacity</p:attrName>
                                        </p:attrNameLst>
                                      </p:cBhvr>
                                      <p:to>
                                        <p:strVal val="0.5"/>
                                      </p:to>
                                    </p:set>
                                    <p:animEffect filter="image" prLst="opacity: 0.5">
                                      <p:cBhvr rctx="IE">
                                        <p:cTn id="103" dur="indefinite"/>
                                        <p:tgtEl>
                                          <p:spTgt spid="177"/>
                                        </p:tgtEl>
                                      </p:cBhvr>
                                    </p:animEffect>
                                  </p:childTnLst>
                                </p:cTn>
                              </p:par>
                              <p:par>
                                <p:cTn id="104" presetID="9" presetClass="emph" presetSubtype="0" nodeType="withEffect">
                                  <p:stCondLst>
                                    <p:cond delay="0"/>
                                  </p:stCondLst>
                                  <p:childTnLst>
                                    <p:set>
                                      <p:cBhvr rctx="PPT">
                                        <p:cTn id="105" dur="indefinite"/>
                                        <p:tgtEl>
                                          <p:spTgt spid="178"/>
                                        </p:tgtEl>
                                        <p:attrNameLst>
                                          <p:attrName>style.opacity</p:attrName>
                                        </p:attrNameLst>
                                      </p:cBhvr>
                                      <p:to>
                                        <p:strVal val="0.5"/>
                                      </p:to>
                                    </p:set>
                                    <p:animEffect filter="image" prLst="opacity: 0.5">
                                      <p:cBhvr rctx="IE">
                                        <p:cTn id="106" dur="indefinite"/>
                                        <p:tgtEl>
                                          <p:spTgt spid="178"/>
                                        </p:tgtEl>
                                      </p:cBhvr>
                                    </p:animEffect>
                                  </p:childTnLst>
                                </p:cTn>
                              </p:par>
                              <p:par>
                                <p:cTn id="107" presetID="9" presetClass="emph" presetSubtype="0" nodeType="withEffect">
                                  <p:stCondLst>
                                    <p:cond delay="0"/>
                                  </p:stCondLst>
                                  <p:childTnLst>
                                    <p:set>
                                      <p:cBhvr rctx="PPT">
                                        <p:cTn id="108" dur="indefinite"/>
                                        <p:tgtEl>
                                          <p:spTgt spid="179"/>
                                        </p:tgtEl>
                                        <p:attrNameLst>
                                          <p:attrName>style.opacity</p:attrName>
                                        </p:attrNameLst>
                                      </p:cBhvr>
                                      <p:to>
                                        <p:strVal val="0.5"/>
                                      </p:to>
                                    </p:set>
                                    <p:animEffect filter="image" prLst="opacity: 0.5">
                                      <p:cBhvr rctx="IE">
                                        <p:cTn id="109" dur="indefinite"/>
                                        <p:tgtEl>
                                          <p:spTgt spid="179"/>
                                        </p:tgtEl>
                                      </p:cBhvr>
                                    </p:animEffect>
                                  </p:childTnLst>
                                </p:cTn>
                              </p:par>
                              <p:par>
                                <p:cTn id="110" presetID="9" presetClass="emph" presetSubtype="0" nodeType="withEffect">
                                  <p:stCondLst>
                                    <p:cond delay="0"/>
                                  </p:stCondLst>
                                  <p:childTnLst>
                                    <p:set>
                                      <p:cBhvr rctx="PPT">
                                        <p:cTn id="111" dur="indefinite"/>
                                        <p:tgtEl>
                                          <p:spTgt spid="180"/>
                                        </p:tgtEl>
                                        <p:attrNameLst>
                                          <p:attrName>style.opacity</p:attrName>
                                        </p:attrNameLst>
                                      </p:cBhvr>
                                      <p:to>
                                        <p:strVal val="0.5"/>
                                      </p:to>
                                    </p:set>
                                    <p:animEffect filter="image" prLst="opacity: 0.5">
                                      <p:cBhvr rctx="IE">
                                        <p:cTn id="112" dur="indefinite"/>
                                        <p:tgtEl>
                                          <p:spTgt spid="180"/>
                                        </p:tgtEl>
                                      </p:cBhvr>
                                    </p:animEffect>
                                  </p:childTnLst>
                                </p:cTn>
                              </p:par>
                              <p:par>
                                <p:cTn id="113" presetID="9" presetClass="emph" presetSubtype="0" nodeType="withEffect">
                                  <p:stCondLst>
                                    <p:cond delay="0"/>
                                  </p:stCondLst>
                                  <p:childTnLst>
                                    <p:set>
                                      <p:cBhvr rctx="PPT">
                                        <p:cTn id="114" dur="indefinite"/>
                                        <p:tgtEl>
                                          <p:spTgt spid="181"/>
                                        </p:tgtEl>
                                        <p:attrNameLst>
                                          <p:attrName>style.opacity</p:attrName>
                                        </p:attrNameLst>
                                      </p:cBhvr>
                                      <p:to>
                                        <p:strVal val="0.5"/>
                                      </p:to>
                                    </p:set>
                                    <p:animEffect filter="image" prLst="opacity: 0.5">
                                      <p:cBhvr rctx="IE">
                                        <p:cTn id="115" dur="indefinite"/>
                                        <p:tgtEl>
                                          <p:spTgt spid="181"/>
                                        </p:tgtEl>
                                      </p:cBhvr>
                                    </p:animEffect>
                                  </p:childTnLst>
                                </p:cTn>
                              </p:par>
                              <p:par>
                                <p:cTn id="116" presetID="9" presetClass="emph" presetSubtype="0" grpId="0" nodeType="withEffect">
                                  <p:stCondLst>
                                    <p:cond delay="0"/>
                                  </p:stCondLst>
                                  <p:childTnLst>
                                    <p:set>
                                      <p:cBhvr rctx="PPT">
                                        <p:cTn id="117" dur="indefinite"/>
                                        <p:tgtEl>
                                          <p:spTgt spid="182"/>
                                        </p:tgtEl>
                                        <p:attrNameLst>
                                          <p:attrName>style.opacity</p:attrName>
                                        </p:attrNameLst>
                                      </p:cBhvr>
                                      <p:to>
                                        <p:strVal val="0.5"/>
                                      </p:to>
                                    </p:set>
                                    <p:animEffect filter="image" prLst="opacity: 0.5">
                                      <p:cBhvr rctx="IE">
                                        <p:cTn id="118" dur="indefinite"/>
                                        <p:tgtEl>
                                          <p:spTgt spid="182"/>
                                        </p:tgtEl>
                                      </p:cBhvr>
                                    </p:animEffect>
                                  </p:childTnLst>
                                </p:cTn>
                              </p:par>
                              <p:par>
                                <p:cTn id="119" presetID="9" presetClass="emph" presetSubtype="0" nodeType="withEffect">
                                  <p:stCondLst>
                                    <p:cond delay="0"/>
                                  </p:stCondLst>
                                  <p:childTnLst>
                                    <p:set>
                                      <p:cBhvr rctx="PPT">
                                        <p:cTn id="120" dur="indefinite"/>
                                        <p:tgtEl>
                                          <p:spTgt spid="183"/>
                                        </p:tgtEl>
                                        <p:attrNameLst>
                                          <p:attrName>style.opacity</p:attrName>
                                        </p:attrNameLst>
                                      </p:cBhvr>
                                      <p:to>
                                        <p:strVal val="0.5"/>
                                      </p:to>
                                    </p:set>
                                    <p:animEffect filter="image" prLst="opacity: 0.5">
                                      <p:cBhvr rctx="IE">
                                        <p:cTn id="121" dur="indefinite"/>
                                        <p:tgtEl>
                                          <p:spTgt spid="183"/>
                                        </p:tgtEl>
                                      </p:cBhvr>
                                    </p:animEffect>
                                  </p:childTnLst>
                                </p:cTn>
                              </p:par>
                              <p:par>
                                <p:cTn id="122" presetID="9" presetClass="emph" presetSubtype="0" nodeType="withEffect">
                                  <p:stCondLst>
                                    <p:cond delay="0"/>
                                  </p:stCondLst>
                                  <p:childTnLst>
                                    <p:set>
                                      <p:cBhvr rctx="PPT">
                                        <p:cTn id="123" dur="indefinite"/>
                                        <p:tgtEl>
                                          <p:spTgt spid="186"/>
                                        </p:tgtEl>
                                        <p:attrNameLst>
                                          <p:attrName>style.opacity</p:attrName>
                                        </p:attrNameLst>
                                      </p:cBhvr>
                                      <p:to>
                                        <p:strVal val="0.5"/>
                                      </p:to>
                                    </p:set>
                                    <p:animEffect filter="image" prLst="opacity: 0.5">
                                      <p:cBhvr rctx="IE">
                                        <p:cTn id="124" dur="indefinite"/>
                                        <p:tgtEl>
                                          <p:spTgt spid="186"/>
                                        </p:tgtEl>
                                      </p:cBhvr>
                                    </p:animEffect>
                                  </p:childTnLst>
                                </p:cTn>
                              </p:par>
                              <p:par>
                                <p:cTn id="125" presetID="9" presetClass="emph" presetSubtype="0" nodeType="withEffect">
                                  <p:stCondLst>
                                    <p:cond delay="0"/>
                                  </p:stCondLst>
                                  <p:childTnLst>
                                    <p:set>
                                      <p:cBhvr rctx="PPT">
                                        <p:cTn id="126" dur="indefinite"/>
                                        <p:tgtEl>
                                          <p:spTgt spid="187"/>
                                        </p:tgtEl>
                                        <p:attrNameLst>
                                          <p:attrName>style.opacity</p:attrName>
                                        </p:attrNameLst>
                                      </p:cBhvr>
                                      <p:to>
                                        <p:strVal val="0.5"/>
                                      </p:to>
                                    </p:set>
                                    <p:animEffect filter="image" prLst="opacity: 0.5">
                                      <p:cBhvr rctx="IE">
                                        <p:cTn id="127" dur="indefinite"/>
                                        <p:tgtEl>
                                          <p:spTgt spid="187"/>
                                        </p:tgtEl>
                                      </p:cBhvr>
                                    </p:animEffect>
                                  </p:childTnLst>
                                </p:cTn>
                              </p:par>
                              <p:par>
                                <p:cTn id="128" presetID="9" presetClass="emph" presetSubtype="0" nodeType="withEffect">
                                  <p:stCondLst>
                                    <p:cond delay="0"/>
                                  </p:stCondLst>
                                  <p:childTnLst>
                                    <p:set>
                                      <p:cBhvr rctx="PPT">
                                        <p:cTn id="129" dur="indefinite"/>
                                        <p:tgtEl>
                                          <p:spTgt spid="190"/>
                                        </p:tgtEl>
                                        <p:attrNameLst>
                                          <p:attrName>style.opacity</p:attrName>
                                        </p:attrNameLst>
                                      </p:cBhvr>
                                      <p:to>
                                        <p:strVal val="0.5"/>
                                      </p:to>
                                    </p:set>
                                    <p:animEffect filter="image" prLst="opacity: 0.5">
                                      <p:cBhvr rctx="IE">
                                        <p:cTn id="130" dur="indefinite"/>
                                        <p:tgtEl>
                                          <p:spTgt spid="190"/>
                                        </p:tgtEl>
                                      </p:cBhvr>
                                    </p:animEffect>
                                  </p:childTnLst>
                                </p:cTn>
                              </p:par>
                              <p:par>
                                <p:cTn id="131" presetID="9" presetClass="emph" presetSubtype="0" grpId="0" nodeType="withEffect">
                                  <p:stCondLst>
                                    <p:cond delay="0"/>
                                  </p:stCondLst>
                                  <p:childTnLst>
                                    <p:set>
                                      <p:cBhvr rctx="PPT">
                                        <p:cTn id="132" dur="indefinite"/>
                                        <p:tgtEl>
                                          <p:spTgt spid="191"/>
                                        </p:tgtEl>
                                        <p:attrNameLst>
                                          <p:attrName>style.opacity</p:attrName>
                                        </p:attrNameLst>
                                      </p:cBhvr>
                                      <p:to>
                                        <p:strVal val="0.5"/>
                                      </p:to>
                                    </p:set>
                                    <p:animEffect filter="image" prLst="opacity: 0.5">
                                      <p:cBhvr rctx="IE">
                                        <p:cTn id="133" dur="indefinite"/>
                                        <p:tgtEl>
                                          <p:spTgt spid="191"/>
                                        </p:tgtEl>
                                      </p:cBhvr>
                                    </p:animEffect>
                                  </p:childTnLst>
                                </p:cTn>
                              </p:par>
                              <p:par>
                                <p:cTn id="134" presetID="9" presetClass="emph" presetSubtype="0" grpId="0" nodeType="withEffect">
                                  <p:stCondLst>
                                    <p:cond delay="0"/>
                                  </p:stCondLst>
                                  <p:childTnLst>
                                    <p:set>
                                      <p:cBhvr rctx="PPT">
                                        <p:cTn id="135" dur="indefinite"/>
                                        <p:tgtEl>
                                          <p:spTgt spid="193"/>
                                        </p:tgtEl>
                                        <p:attrNameLst>
                                          <p:attrName>style.opacity</p:attrName>
                                        </p:attrNameLst>
                                      </p:cBhvr>
                                      <p:to>
                                        <p:strVal val="0.5"/>
                                      </p:to>
                                    </p:set>
                                    <p:animEffect filter="image" prLst="opacity: 0.5">
                                      <p:cBhvr rctx="IE">
                                        <p:cTn id="136" dur="indefinite"/>
                                        <p:tgtEl>
                                          <p:spTgt spid="193"/>
                                        </p:tgtEl>
                                      </p:cBhvr>
                                    </p:animEffect>
                                  </p:childTnLst>
                                </p:cTn>
                              </p:par>
                              <p:par>
                                <p:cTn id="137" presetID="9" presetClass="emph" presetSubtype="0" nodeType="withEffect">
                                  <p:stCondLst>
                                    <p:cond delay="0"/>
                                  </p:stCondLst>
                                  <p:childTnLst>
                                    <p:set>
                                      <p:cBhvr rctx="PPT">
                                        <p:cTn id="138" dur="indefinite"/>
                                        <p:tgtEl>
                                          <p:spTgt spid="194"/>
                                        </p:tgtEl>
                                        <p:attrNameLst>
                                          <p:attrName>style.opacity</p:attrName>
                                        </p:attrNameLst>
                                      </p:cBhvr>
                                      <p:to>
                                        <p:strVal val="0.5"/>
                                      </p:to>
                                    </p:set>
                                    <p:animEffect filter="image" prLst="opacity: 0.5">
                                      <p:cBhvr rctx="IE">
                                        <p:cTn id="139" dur="indefinite"/>
                                        <p:tgtEl>
                                          <p:spTgt spid="194"/>
                                        </p:tgtEl>
                                      </p:cBhvr>
                                    </p:animEffect>
                                  </p:childTnLst>
                                </p:cTn>
                              </p:par>
                              <p:par>
                                <p:cTn id="140" presetID="9" presetClass="emph" presetSubtype="0" nodeType="withEffect">
                                  <p:stCondLst>
                                    <p:cond delay="0"/>
                                  </p:stCondLst>
                                  <p:childTnLst>
                                    <p:set>
                                      <p:cBhvr rctx="PPT">
                                        <p:cTn id="141" dur="indefinite"/>
                                        <p:tgtEl>
                                          <p:spTgt spid="196"/>
                                        </p:tgtEl>
                                        <p:attrNameLst>
                                          <p:attrName>style.opacity</p:attrName>
                                        </p:attrNameLst>
                                      </p:cBhvr>
                                      <p:to>
                                        <p:strVal val="0.5"/>
                                      </p:to>
                                    </p:set>
                                    <p:animEffect filter="image" prLst="opacity: 0.5">
                                      <p:cBhvr rctx="IE">
                                        <p:cTn id="142" dur="indefinite"/>
                                        <p:tgtEl>
                                          <p:spTgt spid="196"/>
                                        </p:tgtEl>
                                      </p:cBhvr>
                                    </p:animEffect>
                                  </p:childTnLst>
                                </p:cTn>
                              </p:par>
                              <p:par>
                                <p:cTn id="143" presetID="9" presetClass="emph" presetSubtype="0" nodeType="withEffect">
                                  <p:stCondLst>
                                    <p:cond delay="0"/>
                                  </p:stCondLst>
                                  <p:childTnLst>
                                    <p:set>
                                      <p:cBhvr rctx="PPT">
                                        <p:cTn id="144" dur="indefinite"/>
                                        <p:tgtEl>
                                          <p:spTgt spid="197"/>
                                        </p:tgtEl>
                                        <p:attrNameLst>
                                          <p:attrName>style.opacity</p:attrName>
                                        </p:attrNameLst>
                                      </p:cBhvr>
                                      <p:to>
                                        <p:strVal val="0.5"/>
                                      </p:to>
                                    </p:set>
                                    <p:animEffect filter="image" prLst="opacity: 0.5">
                                      <p:cBhvr rctx="IE">
                                        <p:cTn id="145" dur="indefinite"/>
                                        <p:tgtEl>
                                          <p:spTgt spid="197"/>
                                        </p:tgtEl>
                                      </p:cBhvr>
                                    </p:animEffect>
                                  </p:childTnLst>
                                </p:cTn>
                              </p:par>
                              <p:par>
                                <p:cTn id="146" presetID="9" presetClass="emph" presetSubtype="0" grpId="0" nodeType="withEffect">
                                  <p:stCondLst>
                                    <p:cond delay="0"/>
                                  </p:stCondLst>
                                  <p:childTnLst>
                                    <p:set>
                                      <p:cBhvr rctx="PPT">
                                        <p:cTn id="147" dur="indefinite"/>
                                        <p:tgtEl>
                                          <p:spTgt spid="199"/>
                                        </p:tgtEl>
                                        <p:attrNameLst>
                                          <p:attrName>style.opacity</p:attrName>
                                        </p:attrNameLst>
                                      </p:cBhvr>
                                      <p:to>
                                        <p:strVal val="0.5"/>
                                      </p:to>
                                    </p:set>
                                    <p:animEffect filter="image" prLst="opacity: 0.5">
                                      <p:cBhvr rctx="IE">
                                        <p:cTn id="148" dur="indefinite"/>
                                        <p:tgtEl>
                                          <p:spTgt spid="199"/>
                                        </p:tgtEl>
                                      </p:cBhvr>
                                    </p:animEffect>
                                  </p:childTnLst>
                                </p:cTn>
                              </p:par>
                              <p:par>
                                <p:cTn id="149" presetID="9" presetClass="emph" presetSubtype="0" nodeType="withEffect">
                                  <p:stCondLst>
                                    <p:cond delay="0"/>
                                  </p:stCondLst>
                                  <p:childTnLst>
                                    <p:set>
                                      <p:cBhvr rctx="PPT">
                                        <p:cTn id="150" dur="indefinite"/>
                                        <p:tgtEl>
                                          <p:spTgt spid="201"/>
                                        </p:tgtEl>
                                        <p:attrNameLst>
                                          <p:attrName>style.opacity</p:attrName>
                                        </p:attrNameLst>
                                      </p:cBhvr>
                                      <p:to>
                                        <p:strVal val="0.5"/>
                                      </p:to>
                                    </p:set>
                                    <p:animEffect filter="image" prLst="opacity: 0.5">
                                      <p:cBhvr rctx="IE">
                                        <p:cTn id="151" dur="indefinite"/>
                                        <p:tgtEl>
                                          <p:spTgt spid="201"/>
                                        </p:tgtEl>
                                      </p:cBhvr>
                                    </p:animEffect>
                                  </p:childTnLst>
                                </p:cTn>
                              </p:par>
                              <p:par>
                                <p:cTn id="152" presetID="9" presetClass="emph" presetSubtype="0" nodeType="withEffect">
                                  <p:stCondLst>
                                    <p:cond delay="0"/>
                                  </p:stCondLst>
                                  <p:childTnLst>
                                    <p:set>
                                      <p:cBhvr rctx="PPT">
                                        <p:cTn id="153" dur="indefinite"/>
                                        <p:tgtEl>
                                          <p:spTgt spid="202"/>
                                        </p:tgtEl>
                                        <p:attrNameLst>
                                          <p:attrName>style.opacity</p:attrName>
                                        </p:attrNameLst>
                                      </p:cBhvr>
                                      <p:to>
                                        <p:strVal val="0.5"/>
                                      </p:to>
                                    </p:set>
                                    <p:animEffect filter="image" prLst="opacity: 0.5">
                                      <p:cBhvr rctx="IE">
                                        <p:cTn id="154" dur="indefinite"/>
                                        <p:tgtEl>
                                          <p:spTgt spid="202"/>
                                        </p:tgtEl>
                                      </p:cBhvr>
                                    </p:animEffect>
                                  </p:childTnLst>
                                </p:cTn>
                              </p:par>
                              <p:par>
                                <p:cTn id="155" presetID="9" presetClass="emph" presetSubtype="0" nodeType="withEffect">
                                  <p:stCondLst>
                                    <p:cond delay="0"/>
                                  </p:stCondLst>
                                  <p:childTnLst>
                                    <p:set>
                                      <p:cBhvr rctx="PPT">
                                        <p:cTn id="156" dur="indefinite"/>
                                        <p:tgtEl>
                                          <p:spTgt spid="203"/>
                                        </p:tgtEl>
                                        <p:attrNameLst>
                                          <p:attrName>style.opacity</p:attrName>
                                        </p:attrNameLst>
                                      </p:cBhvr>
                                      <p:to>
                                        <p:strVal val="0.5"/>
                                      </p:to>
                                    </p:set>
                                    <p:animEffect filter="image" prLst="opacity: 0.5">
                                      <p:cBhvr rctx="IE">
                                        <p:cTn id="157" dur="indefinite"/>
                                        <p:tgtEl>
                                          <p:spTgt spid="203"/>
                                        </p:tgtEl>
                                      </p:cBhvr>
                                    </p:animEffect>
                                  </p:childTnLst>
                                </p:cTn>
                              </p:par>
                              <p:par>
                                <p:cTn id="158" presetID="9" presetClass="emph" presetSubtype="0" grpId="0" nodeType="withEffect">
                                  <p:stCondLst>
                                    <p:cond delay="0"/>
                                  </p:stCondLst>
                                  <p:childTnLst>
                                    <p:set>
                                      <p:cBhvr rctx="PPT">
                                        <p:cTn id="159" dur="indefinite"/>
                                        <p:tgtEl>
                                          <p:spTgt spid="204"/>
                                        </p:tgtEl>
                                        <p:attrNameLst>
                                          <p:attrName>style.opacity</p:attrName>
                                        </p:attrNameLst>
                                      </p:cBhvr>
                                      <p:to>
                                        <p:strVal val="0.5"/>
                                      </p:to>
                                    </p:set>
                                    <p:animEffect filter="image" prLst="opacity: 0.5">
                                      <p:cBhvr rctx="IE">
                                        <p:cTn id="160" dur="indefinite"/>
                                        <p:tgtEl>
                                          <p:spTgt spid="204"/>
                                        </p:tgtEl>
                                      </p:cBhvr>
                                    </p:animEffect>
                                  </p:childTnLst>
                                </p:cTn>
                              </p:par>
                              <p:par>
                                <p:cTn id="161" presetID="9" presetClass="emph" presetSubtype="0" nodeType="withEffect">
                                  <p:stCondLst>
                                    <p:cond delay="0"/>
                                  </p:stCondLst>
                                  <p:childTnLst>
                                    <p:set>
                                      <p:cBhvr rctx="PPT">
                                        <p:cTn id="162" dur="indefinite"/>
                                        <p:tgtEl>
                                          <p:spTgt spid="205"/>
                                        </p:tgtEl>
                                        <p:attrNameLst>
                                          <p:attrName>style.opacity</p:attrName>
                                        </p:attrNameLst>
                                      </p:cBhvr>
                                      <p:to>
                                        <p:strVal val="0.5"/>
                                      </p:to>
                                    </p:set>
                                    <p:animEffect filter="image" prLst="opacity: 0.5">
                                      <p:cBhvr rctx="IE">
                                        <p:cTn id="163" dur="indefinite"/>
                                        <p:tgtEl>
                                          <p:spTgt spid="205"/>
                                        </p:tgtEl>
                                      </p:cBhvr>
                                    </p:animEffect>
                                  </p:childTnLst>
                                </p:cTn>
                              </p:par>
                              <p:par>
                                <p:cTn id="164" presetID="9" presetClass="emph" presetSubtype="0" grpId="0" nodeType="withEffect">
                                  <p:stCondLst>
                                    <p:cond delay="0"/>
                                  </p:stCondLst>
                                  <p:childTnLst>
                                    <p:set>
                                      <p:cBhvr rctx="PPT">
                                        <p:cTn id="165" dur="indefinite"/>
                                        <p:tgtEl>
                                          <p:spTgt spid="206"/>
                                        </p:tgtEl>
                                        <p:attrNameLst>
                                          <p:attrName>style.opacity</p:attrName>
                                        </p:attrNameLst>
                                      </p:cBhvr>
                                      <p:to>
                                        <p:strVal val="0.5"/>
                                      </p:to>
                                    </p:set>
                                    <p:animEffect filter="image" prLst="opacity: 0.5">
                                      <p:cBhvr rctx="IE">
                                        <p:cTn id="166" dur="indefinite"/>
                                        <p:tgtEl>
                                          <p:spTgt spid="206"/>
                                        </p:tgtEl>
                                      </p:cBhvr>
                                    </p:animEffect>
                                  </p:childTnLst>
                                </p:cTn>
                              </p:par>
                              <p:par>
                                <p:cTn id="167" presetID="9" presetClass="emph" presetSubtype="0" nodeType="withEffect">
                                  <p:stCondLst>
                                    <p:cond delay="0"/>
                                  </p:stCondLst>
                                  <p:childTnLst>
                                    <p:set>
                                      <p:cBhvr rctx="PPT">
                                        <p:cTn id="168" dur="indefinite"/>
                                        <p:tgtEl>
                                          <p:spTgt spid="207"/>
                                        </p:tgtEl>
                                        <p:attrNameLst>
                                          <p:attrName>style.opacity</p:attrName>
                                        </p:attrNameLst>
                                      </p:cBhvr>
                                      <p:to>
                                        <p:strVal val="0.5"/>
                                      </p:to>
                                    </p:set>
                                    <p:animEffect filter="image" prLst="opacity: 0.5">
                                      <p:cBhvr rctx="IE">
                                        <p:cTn id="169" dur="indefinite"/>
                                        <p:tgtEl>
                                          <p:spTgt spid="207"/>
                                        </p:tgtEl>
                                      </p:cBhvr>
                                    </p:animEffect>
                                  </p:childTnLst>
                                </p:cTn>
                              </p:par>
                              <p:par>
                                <p:cTn id="170" presetID="9" presetClass="emph" presetSubtype="0" nodeType="withEffect">
                                  <p:stCondLst>
                                    <p:cond delay="0"/>
                                  </p:stCondLst>
                                  <p:childTnLst>
                                    <p:set>
                                      <p:cBhvr rctx="PPT">
                                        <p:cTn id="171" dur="indefinite"/>
                                        <p:tgtEl>
                                          <p:spTgt spid="208"/>
                                        </p:tgtEl>
                                        <p:attrNameLst>
                                          <p:attrName>style.opacity</p:attrName>
                                        </p:attrNameLst>
                                      </p:cBhvr>
                                      <p:to>
                                        <p:strVal val="0.5"/>
                                      </p:to>
                                    </p:set>
                                    <p:animEffect filter="image" prLst="opacity: 0.5">
                                      <p:cBhvr rctx="IE">
                                        <p:cTn id="172" dur="indefinite"/>
                                        <p:tgtEl>
                                          <p:spTgt spid="208"/>
                                        </p:tgtEl>
                                      </p:cBhvr>
                                    </p:animEffect>
                                  </p:childTnLst>
                                </p:cTn>
                              </p:par>
                              <p:par>
                                <p:cTn id="173" presetID="9" presetClass="emph" presetSubtype="0" nodeType="withEffect">
                                  <p:stCondLst>
                                    <p:cond delay="0"/>
                                  </p:stCondLst>
                                  <p:childTnLst>
                                    <p:set>
                                      <p:cBhvr rctx="PPT">
                                        <p:cTn id="174" dur="indefinite"/>
                                        <p:tgtEl>
                                          <p:spTgt spid="209"/>
                                        </p:tgtEl>
                                        <p:attrNameLst>
                                          <p:attrName>style.opacity</p:attrName>
                                        </p:attrNameLst>
                                      </p:cBhvr>
                                      <p:to>
                                        <p:strVal val="0.5"/>
                                      </p:to>
                                    </p:set>
                                    <p:animEffect filter="image" prLst="opacity: 0.5">
                                      <p:cBhvr rctx="IE">
                                        <p:cTn id="175" dur="indefinite"/>
                                        <p:tgtEl>
                                          <p:spTgt spid="209"/>
                                        </p:tgtEl>
                                      </p:cBhvr>
                                    </p:animEffect>
                                  </p:childTnLst>
                                </p:cTn>
                              </p:par>
                              <p:par>
                                <p:cTn id="176" presetID="9" presetClass="emph" presetSubtype="0" grpId="0" nodeType="withEffect">
                                  <p:stCondLst>
                                    <p:cond delay="0"/>
                                  </p:stCondLst>
                                  <p:childTnLst>
                                    <p:set>
                                      <p:cBhvr rctx="PPT">
                                        <p:cTn id="177" dur="indefinite"/>
                                        <p:tgtEl>
                                          <p:spTgt spid="210"/>
                                        </p:tgtEl>
                                        <p:attrNameLst>
                                          <p:attrName>style.opacity</p:attrName>
                                        </p:attrNameLst>
                                      </p:cBhvr>
                                      <p:to>
                                        <p:strVal val="0.5"/>
                                      </p:to>
                                    </p:set>
                                    <p:animEffect filter="image" prLst="opacity: 0.5">
                                      <p:cBhvr rctx="IE">
                                        <p:cTn id="178" dur="indefinite"/>
                                        <p:tgtEl>
                                          <p:spTgt spid="210"/>
                                        </p:tgtEl>
                                      </p:cBhvr>
                                    </p:animEffect>
                                  </p:childTnLst>
                                </p:cTn>
                              </p:par>
                              <p:par>
                                <p:cTn id="179" presetID="9" presetClass="emph" presetSubtype="0" nodeType="withEffect">
                                  <p:stCondLst>
                                    <p:cond delay="0"/>
                                  </p:stCondLst>
                                  <p:childTnLst>
                                    <p:set>
                                      <p:cBhvr rctx="PPT">
                                        <p:cTn id="180" dur="indefinite"/>
                                        <p:tgtEl>
                                          <p:spTgt spid="211"/>
                                        </p:tgtEl>
                                        <p:attrNameLst>
                                          <p:attrName>style.opacity</p:attrName>
                                        </p:attrNameLst>
                                      </p:cBhvr>
                                      <p:to>
                                        <p:strVal val="0.5"/>
                                      </p:to>
                                    </p:set>
                                    <p:animEffect filter="image" prLst="opacity: 0.5">
                                      <p:cBhvr rctx="IE">
                                        <p:cTn id="181" dur="indefinite"/>
                                        <p:tgtEl>
                                          <p:spTgt spid="211"/>
                                        </p:tgtEl>
                                      </p:cBhvr>
                                    </p:animEffect>
                                  </p:childTnLst>
                                </p:cTn>
                              </p:par>
                              <p:par>
                                <p:cTn id="182" presetID="9" presetClass="emph" presetSubtype="0" nodeType="withEffect">
                                  <p:stCondLst>
                                    <p:cond delay="0"/>
                                  </p:stCondLst>
                                  <p:childTnLst>
                                    <p:set>
                                      <p:cBhvr rctx="PPT">
                                        <p:cTn id="183" dur="indefinite"/>
                                        <p:tgtEl>
                                          <p:spTgt spid="212"/>
                                        </p:tgtEl>
                                        <p:attrNameLst>
                                          <p:attrName>style.opacity</p:attrName>
                                        </p:attrNameLst>
                                      </p:cBhvr>
                                      <p:to>
                                        <p:strVal val="0.5"/>
                                      </p:to>
                                    </p:set>
                                    <p:animEffect filter="image" prLst="opacity: 0.5">
                                      <p:cBhvr rctx="IE">
                                        <p:cTn id="184" dur="indefinite"/>
                                        <p:tgtEl>
                                          <p:spTgt spid="212"/>
                                        </p:tgtEl>
                                      </p:cBhvr>
                                    </p:animEffect>
                                  </p:childTnLst>
                                </p:cTn>
                              </p:par>
                              <p:par>
                                <p:cTn id="185" presetID="9" presetClass="emph" presetSubtype="0" nodeType="withEffect">
                                  <p:stCondLst>
                                    <p:cond delay="0"/>
                                  </p:stCondLst>
                                  <p:childTnLst>
                                    <p:set>
                                      <p:cBhvr rctx="PPT">
                                        <p:cTn id="186" dur="indefinite"/>
                                        <p:tgtEl>
                                          <p:spTgt spid="215"/>
                                        </p:tgtEl>
                                        <p:attrNameLst>
                                          <p:attrName>style.opacity</p:attrName>
                                        </p:attrNameLst>
                                      </p:cBhvr>
                                      <p:to>
                                        <p:strVal val="0.5"/>
                                      </p:to>
                                    </p:set>
                                    <p:animEffect filter="image" prLst="opacity: 0.5">
                                      <p:cBhvr rctx="IE">
                                        <p:cTn id="187" dur="indefinite"/>
                                        <p:tgtEl>
                                          <p:spTgt spid="215"/>
                                        </p:tgtEl>
                                      </p:cBhvr>
                                    </p:animEffect>
                                  </p:childTnLst>
                                </p:cTn>
                              </p:par>
                              <p:par>
                                <p:cTn id="188" presetID="9" presetClass="emph" presetSubtype="0" nodeType="withEffect">
                                  <p:stCondLst>
                                    <p:cond delay="0"/>
                                  </p:stCondLst>
                                  <p:childTnLst>
                                    <p:set>
                                      <p:cBhvr rctx="PPT">
                                        <p:cTn id="189" dur="indefinite"/>
                                        <p:tgtEl>
                                          <p:spTgt spid="216"/>
                                        </p:tgtEl>
                                        <p:attrNameLst>
                                          <p:attrName>style.opacity</p:attrName>
                                        </p:attrNameLst>
                                      </p:cBhvr>
                                      <p:to>
                                        <p:strVal val="0.5"/>
                                      </p:to>
                                    </p:set>
                                    <p:animEffect filter="image" prLst="opacity: 0.5">
                                      <p:cBhvr rctx="IE">
                                        <p:cTn id="190" dur="indefinite"/>
                                        <p:tgtEl>
                                          <p:spTgt spid="216"/>
                                        </p:tgtEl>
                                      </p:cBhvr>
                                    </p:animEffect>
                                  </p:childTnLst>
                                </p:cTn>
                              </p:par>
                              <p:par>
                                <p:cTn id="191" presetID="9" presetClass="emph" presetSubtype="0" grpId="0" nodeType="withEffect">
                                  <p:stCondLst>
                                    <p:cond delay="0"/>
                                  </p:stCondLst>
                                  <p:childTnLst>
                                    <p:set>
                                      <p:cBhvr rctx="PPT">
                                        <p:cTn id="192" dur="indefinite"/>
                                        <p:tgtEl>
                                          <p:spTgt spid="217"/>
                                        </p:tgtEl>
                                        <p:attrNameLst>
                                          <p:attrName>style.opacity</p:attrName>
                                        </p:attrNameLst>
                                      </p:cBhvr>
                                      <p:to>
                                        <p:strVal val="0.5"/>
                                      </p:to>
                                    </p:set>
                                    <p:animEffect filter="image" prLst="opacity: 0.5">
                                      <p:cBhvr rctx="IE">
                                        <p:cTn id="193" dur="indefinite"/>
                                        <p:tgtEl>
                                          <p:spTgt spid="217"/>
                                        </p:tgtEl>
                                      </p:cBhvr>
                                    </p:animEffect>
                                  </p:childTnLst>
                                </p:cTn>
                              </p:par>
                              <p:par>
                                <p:cTn id="194" presetID="9" presetClass="emph" presetSubtype="0" nodeType="withEffect">
                                  <p:stCondLst>
                                    <p:cond delay="0"/>
                                  </p:stCondLst>
                                  <p:childTnLst>
                                    <p:set>
                                      <p:cBhvr rctx="PPT">
                                        <p:cTn id="195" dur="indefinite"/>
                                        <p:tgtEl>
                                          <p:spTgt spid="218"/>
                                        </p:tgtEl>
                                        <p:attrNameLst>
                                          <p:attrName>style.opacity</p:attrName>
                                        </p:attrNameLst>
                                      </p:cBhvr>
                                      <p:to>
                                        <p:strVal val="0.5"/>
                                      </p:to>
                                    </p:set>
                                    <p:animEffect filter="image" prLst="opacity: 0.5">
                                      <p:cBhvr rctx="IE">
                                        <p:cTn id="196" dur="indefinite"/>
                                        <p:tgtEl>
                                          <p:spTgt spid="218"/>
                                        </p:tgtEl>
                                      </p:cBhvr>
                                    </p:animEffect>
                                  </p:childTnLst>
                                </p:cTn>
                              </p:par>
                              <p:par>
                                <p:cTn id="197" presetID="9" presetClass="emph" presetSubtype="0" nodeType="withEffect">
                                  <p:stCondLst>
                                    <p:cond delay="0"/>
                                  </p:stCondLst>
                                  <p:childTnLst>
                                    <p:set>
                                      <p:cBhvr rctx="PPT">
                                        <p:cTn id="198" dur="indefinite"/>
                                        <p:tgtEl>
                                          <p:spTgt spid="219"/>
                                        </p:tgtEl>
                                        <p:attrNameLst>
                                          <p:attrName>style.opacity</p:attrName>
                                        </p:attrNameLst>
                                      </p:cBhvr>
                                      <p:to>
                                        <p:strVal val="0.5"/>
                                      </p:to>
                                    </p:set>
                                    <p:animEffect filter="image" prLst="opacity: 0.5">
                                      <p:cBhvr rctx="IE">
                                        <p:cTn id="199" dur="indefinite"/>
                                        <p:tgtEl>
                                          <p:spTgt spid="219"/>
                                        </p:tgtEl>
                                      </p:cBhvr>
                                    </p:animEffect>
                                  </p:childTnLst>
                                </p:cTn>
                              </p:par>
                              <p:par>
                                <p:cTn id="200" presetID="9" presetClass="emph" presetSubtype="0" grpId="0" nodeType="withEffect">
                                  <p:stCondLst>
                                    <p:cond delay="0"/>
                                  </p:stCondLst>
                                  <p:childTnLst>
                                    <p:set>
                                      <p:cBhvr rctx="PPT">
                                        <p:cTn id="201" dur="indefinite"/>
                                        <p:tgtEl>
                                          <p:spTgt spid="220"/>
                                        </p:tgtEl>
                                        <p:attrNameLst>
                                          <p:attrName>style.opacity</p:attrName>
                                        </p:attrNameLst>
                                      </p:cBhvr>
                                      <p:to>
                                        <p:strVal val="0.5"/>
                                      </p:to>
                                    </p:set>
                                    <p:animEffect filter="image" prLst="opacity: 0.5">
                                      <p:cBhvr rctx="IE">
                                        <p:cTn id="202" dur="indefinite"/>
                                        <p:tgtEl>
                                          <p:spTgt spid="220"/>
                                        </p:tgtEl>
                                      </p:cBhvr>
                                    </p:animEffect>
                                  </p:childTnLst>
                                </p:cTn>
                              </p:par>
                              <p:par>
                                <p:cTn id="203" presetID="9" presetClass="emph" presetSubtype="0" nodeType="withEffect">
                                  <p:stCondLst>
                                    <p:cond delay="0"/>
                                  </p:stCondLst>
                                  <p:childTnLst>
                                    <p:set>
                                      <p:cBhvr rctx="PPT">
                                        <p:cTn id="204" dur="indefinite"/>
                                        <p:tgtEl>
                                          <p:spTgt spid="221"/>
                                        </p:tgtEl>
                                        <p:attrNameLst>
                                          <p:attrName>style.opacity</p:attrName>
                                        </p:attrNameLst>
                                      </p:cBhvr>
                                      <p:to>
                                        <p:strVal val="0.5"/>
                                      </p:to>
                                    </p:set>
                                    <p:animEffect filter="image" prLst="opacity: 0.5">
                                      <p:cBhvr rctx="IE">
                                        <p:cTn id="205" dur="indefinite"/>
                                        <p:tgtEl>
                                          <p:spTgt spid="221"/>
                                        </p:tgtEl>
                                      </p:cBhvr>
                                    </p:animEffect>
                                  </p:childTnLst>
                                </p:cTn>
                              </p:par>
                              <p:par>
                                <p:cTn id="206" presetID="9" presetClass="emph" presetSubtype="0" nodeType="withEffect">
                                  <p:stCondLst>
                                    <p:cond delay="0"/>
                                  </p:stCondLst>
                                  <p:childTnLst>
                                    <p:set>
                                      <p:cBhvr rctx="PPT">
                                        <p:cTn id="207" dur="indefinite"/>
                                        <p:tgtEl>
                                          <p:spTgt spid="222"/>
                                        </p:tgtEl>
                                        <p:attrNameLst>
                                          <p:attrName>style.opacity</p:attrName>
                                        </p:attrNameLst>
                                      </p:cBhvr>
                                      <p:to>
                                        <p:strVal val="0.5"/>
                                      </p:to>
                                    </p:set>
                                    <p:animEffect filter="image" prLst="opacity: 0.5">
                                      <p:cBhvr rctx="IE">
                                        <p:cTn id="208" dur="indefinite"/>
                                        <p:tgtEl>
                                          <p:spTgt spid="222"/>
                                        </p:tgtEl>
                                      </p:cBhvr>
                                    </p:animEffect>
                                  </p:childTnLst>
                                </p:cTn>
                              </p:par>
                              <p:par>
                                <p:cTn id="209" presetID="9" presetClass="emph" presetSubtype="0" grpId="0" nodeType="withEffect">
                                  <p:stCondLst>
                                    <p:cond delay="0"/>
                                  </p:stCondLst>
                                  <p:childTnLst>
                                    <p:set>
                                      <p:cBhvr rctx="PPT">
                                        <p:cTn id="210" dur="indefinite"/>
                                        <p:tgtEl>
                                          <p:spTgt spid="226"/>
                                        </p:tgtEl>
                                        <p:attrNameLst>
                                          <p:attrName>style.opacity</p:attrName>
                                        </p:attrNameLst>
                                      </p:cBhvr>
                                      <p:to>
                                        <p:strVal val="0.5"/>
                                      </p:to>
                                    </p:set>
                                    <p:animEffect filter="image" prLst="opacity: 0.5">
                                      <p:cBhvr rctx="IE">
                                        <p:cTn id="211" dur="indefinite"/>
                                        <p:tgtEl>
                                          <p:spTgt spid="226"/>
                                        </p:tgtEl>
                                      </p:cBhvr>
                                    </p:animEffect>
                                  </p:childTnLst>
                                </p:cTn>
                              </p:par>
                              <p:par>
                                <p:cTn id="212" presetID="9" presetClass="emph" presetSubtype="0" nodeType="withEffect">
                                  <p:stCondLst>
                                    <p:cond delay="0"/>
                                  </p:stCondLst>
                                  <p:childTnLst>
                                    <p:set>
                                      <p:cBhvr rctx="PPT">
                                        <p:cTn id="213" dur="indefinite"/>
                                        <p:tgtEl>
                                          <p:spTgt spid="228"/>
                                        </p:tgtEl>
                                        <p:attrNameLst>
                                          <p:attrName>style.opacity</p:attrName>
                                        </p:attrNameLst>
                                      </p:cBhvr>
                                      <p:to>
                                        <p:strVal val="0.5"/>
                                      </p:to>
                                    </p:set>
                                    <p:animEffect filter="image" prLst="opacity: 0.5">
                                      <p:cBhvr rctx="IE">
                                        <p:cTn id="214" dur="indefinite"/>
                                        <p:tgtEl>
                                          <p:spTgt spid="228"/>
                                        </p:tgtEl>
                                      </p:cBhvr>
                                    </p:animEffect>
                                  </p:childTnLst>
                                </p:cTn>
                              </p:par>
                              <p:par>
                                <p:cTn id="215" presetID="9" presetClass="emph" presetSubtype="0" nodeType="withEffect">
                                  <p:stCondLst>
                                    <p:cond delay="0"/>
                                  </p:stCondLst>
                                  <p:childTnLst>
                                    <p:set>
                                      <p:cBhvr rctx="PPT">
                                        <p:cTn id="216" dur="indefinite"/>
                                        <p:tgtEl>
                                          <p:spTgt spid="229"/>
                                        </p:tgtEl>
                                        <p:attrNameLst>
                                          <p:attrName>style.opacity</p:attrName>
                                        </p:attrNameLst>
                                      </p:cBhvr>
                                      <p:to>
                                        <p:strVal val="0.5"/>
                                      </p:to>
                                    </p:set>
                                    <p:animEffect filter="image" prLst="opacity: 0.5">
                                      <p:cBhvr rctx="IE">
                                        <p:cTn id="217" dur="indefinite"/>
                                        <p:tgtEl>
                                          <p:spTgt spid="229"/>
                                        </p:tgtEl>
                                      </p:cBhvr>
                                    </p:animEffect>
                                  </p:childTnLst>
                                </p:cTn>
                              </p:par>
                              <p:par>
                                <p:cTn id="218" presetID="9" presetClass="emph" presetSubtype="0" nodeType="withEffect">
                                  <p:stCondLst>
                                    <p:cond delay="0"/>
                                  </p:stCondLst>
                                  <p:childTnLst>
                                    <p:set>
                                      <p:cBhvr rctx="PPT">
                                        <p:cTn id="219" dur="indefinite"/>
                                        <p:tgtEl>
                                          <p:spTgt spid="230"/>
                                        </p:tgtEl>
                                        <p:attrNameLst>
                                          <p:attrName>style.opacity</p:attrName>
                                        </p:attrNameLst>
                                      </p:cBhvr>
                                      <p:to>
                                        <p:strVal val="0.5"/>
                                      </p:to>
                                    </p:set>
                                    <p:animEffect filter="image" prLst="opacity: 0.5">
                                      <p:cBhvr rctx="IE">
                                        <p:cTn id="220" dur="indefinite"/>
                                        <p:tgtEl>
                                          <p:spTgt spid="230"/>
                                        </p:tgtEl>
                                      </p:cBhvr>
                                    </p:animEffect>
                                  </p:childTnLst>
                                </p:cTn>
                              </p:par>
                              <p:par>
                                <p:cTn id="221" presetID="9" presetClass="emph" presetSubtype="0" grpId="0" nodeType="withEffect">
                                  <p:stCondLst>
                                    <p:cond delay="0"/>
                                  </p:stCondLst>
                                  <p:childTnLst>
                                    <p:set>
                                      <p:cBhvr rctx="PPT">
                                        <p:cTn id="222" dur="indefinite"/>
                                        <p:tgtEl>
                                          <p:spTgt spid="231"/>
                                        </p:tgtEl>
                                        <p:attrNameLst>
                                          <p:attrName>style.opacity</p:attrName>
                                        </p:attrNameLst>
                                      </p:cBhvr>
                                      <p:to>
                                        <p:strVal val="0.5"/>
                                      </p:to>
                                    </p:set>
                                    <p:animEffect filter="image" prLst="opacity: 0.5">
                                      <p:cBhvr rctx="IE">
                                        <p:cTn id="223" dur="indefinite"/>
                                        <p:tgtEl>
                                          <p:spTgt spid="231"/>
                                        </p:tgtEl>
                                      </p:cBhvr>
                                    </p:animEffect>
                                  </p:childTnLst>
                                </p:cTn>
                              </p:par>
                              <p:par>
                                <p:cTn id="224" presetID="9" presetClass="emph" presetSubtype="0" grpId="0" nodeType="withEffect">
                                  <p:stCondLst>
                                    <p:cond delay="0"/>
                                  </p:stCondLst>
                                  <p:childTnLst>
                                    <p:set>
                                      <p:cBhvr rctx="PPT">
                                        <p:cTn id="225" dur="indefinite"/>
                                        <p:tgtEl>
                                          <p:spTgt spid="232"/>
                                        </p:tgtEl>
                                        <p:attrNameLst>
                                          <p:attrName>style.opacity</p:attrName>
                                        </p:attrNameLst>
                                      </p:cBhvr>
                                      <p:to>
                                        <p:strVal val="0.5"/>
                                      </p:to>
                                    </p:set>
                                    <p:animEffect filter="image" prLst="opacity: 0.5">
                                      <p:cBhvr rctx="IE">
                                        <p:cTn id="226" dur="indefinite"/>
                                        <p:tgtEl>
                                          <p:spTgt spid="232"/>
                                        </p:tgtEl>
                                      </p:cBhvr>
                                    </p:animEffect>
                                  </p:childTnLst>
                                </p:cTn>
                              </p:par>
                              <p:par>
                                <p:cTn id="227" presetID="9" presetClass="emph" presetSubtype="0" nodeType="withEffect">
                                  <p:stCondLst>
                                    <p:cond delay="0"/>
                                  </p:stCondLst>
                                  <p:childTnLst>
                                    <p:set>
                                      <p:cBhvr rctx="PPT">
                                        <p:cTn id="228" dur="indefinite"/>
                                        <p:tgtEl>
                                          <p:spTgt spid="233"/>
                                        </p:tgtEl>
                                        <p:attrNameLst>
                                          <p:attrName>style.opacity</p:attrName>
                                        </p:attrNameLst>
                                      </p:cBhvr>
                                      <p:to>
                                        <p:strVal val="0.5"/>
                                      </p:to>
                                    </p:set>
                                    <p:animEffect filter="image" prLst="opacity: 0.5">
                                      <p:cBhvr rctx="IE">
                                        <p:cTn id="229" dur="indefinite"/>
                                        <p:tgtEl>
                                          <p:spTgt spid="233"/>
                                        </p:tgtEl>
                                      </p:cBhvr>
                                    </p:animEffect>
                                  </p:childTnLst>
                                </p:cTn>
                              </p:par>
                              <p:par>
                                <p:cTn id="230" presetID="9" presetClass="emph" presetSubtype="0" nodeType="withEffect">
                                  <p:stCondLst>
                                    <p:cond delay="0"/>
                                  </p:stCondLst>
                                  <p:childTnLst>
                                    <p:set>
                                      <p:cBhvr rctx="PPT">
                                        <p:cTn id="231" dur="indefinite"/>
                                        <p:tgtEl>
                                          <p:spTgt spid="235"/>
                                        </p:tgtEl>
                                        <p:attrNameLst>
                                          <p:attrName>style.opacity</p:attrName>
                                        </p:attrNameLst>
                                      </p:cBhvr>
                                      <p:to>
                                        <p:strVal val="0.5"/>
                                      </p:to>
                                    </p:set>
                                    <p:animEffect filter="image" prLst="opacity: 0.5">
                                      <p:cBhvr rctx="IE">
                                        <p:cTn id="232" dur="indefinite"/>
                                        <p:tgtEl>
                                          <p:spTgt spid="235"/>
                                        </p:tgtEl>
                                      </p:cBhvr>
                                    </p:animEffect>
                                  </p:childTnLst>
                                </p:cTn>
                              </p:par>
                              <p:par>
                                <p:cTn id="233" presetID="9" presetClass="emph" presetSubtype="0" nodeType="withEffect">
                                  <p:stCondLst>
                                    <p:cond delay="0"/>
                                  </p:stCondLst>
                                  <p:childTnLst>
                                    <p:set>
                                      <p:cBhvr rctx="PPT">
                                        <p:cTn id="234" dur="indefinite"/>
                                        <p:tgtEl>
                                          <p:spTgt spid="236"/>
                                        </p:tgtEl>
                                        <p:attrNameLst>
                                          <p:attrName>style.opacity</p:attrName>
                                        </p:attrNameLst>
                                      </p:cBhvr>
                                      <p:to>
                                        <p:strVal val="0.5"/>
                                      </p:to>
                                    </p:set>
                                    <p:animEffect filter="image" prLst="opacity: 0.5">
                                      <p:cBhvr rctx="IE">
                                        <p:cTn id="235" dur="indefinite"/>
                                        <p:tgtEl>
                                          <p:spTgt spid="236"/>
                                        </p:tgtEl>
                                      </p:cBhvr>
                                    </p:animEffect>
                                  </p:childTnLst>
                                </p:cTn>
                              </p:par>
                              <p:par>
                                <p:cTn id="236" presetID="9" presetClass="emph" presetSubtype="0" nodeType="withEffect">
                                  <p:stCondLst>
                                    <p:cond delay="0"/>
                                  </p:stCondLst>
                                  <p:childTnLst>
                                    <p:set>
                                      <p:cBhvr rctx="PPT">
                                        <p:cTn id="237" dur="indefinite"/>
                                        <p:tgtEl>
                                          <p:spTgt spid="238"/>
                                        </p:tgtEl>
                                        <p:attrNameLst>
                                          <p:attrName>style.opacity</p:attrName>
                                        </p:attrNameLst>
                                      </p:cBhvr>
                                      <p:to>
                                        <p:strVal val="0.5"/>
                                      </p:to>
                                    </p:set>
                                    <p:animEffect filter="image" prLst="opacity: 0.5">
                                      <p:cBhvr rctx="IE">
                                        <p:cTn id="238" dur="indefinite"/>
                                        <p:tgtEl>
                                          <p:spTgt spid="238"/>
                                        </p:tgtEl>
                                      </p:cBhvr>
                                    </p:animEffect>
                                  </p:childTnLst>
                                </p:cTn>
                              </p:par>
                              <p:par>
                                <p:cTn id="239" presetID="9" presetClass="emph" presetSubtype="0" grpId="0" nodeType="withEffect">
                                  <p:stCondLst>
                                    <p:cond delay="0"/>
                                  </p:stCondLst>
                                  <p:childTnLst>
                                    <p:set>
                                      <p:cBhvr rctx="PPT">
                                        <p:cTn id="240" dur="indefinite"/>
                                        <p:tgtEl>
                                          <p:spTgt spid="240"/>
                                        </p:tgtEl>
                                        <p:attrNameLst>
                                          <p:attrName>style.opacity</p:attrName>
                                        </p:attrNameLst>
                                      </p:cBhvr>
                                      <p:to>
                                        <p:strVal val="0.5"/>
                                      </p:to>
                                    </p:set>
                                    <p:animEffect filter="image" prLst="opacity: 0.5">
                                      <p:cBhvr rctx="IE">
                                        <p:cTn id="241" dur="indefinite"/>
                                        <p:tgtEl>
                                          <p:spTgt spid="240"/>
                                        </p:tgtEl>
                                      </p:cBhvr>
                                    </p:animEffect>
                                  </p:childTnLst>
                                </p:cTn>
                              </p:par>
                              <p:par>
                                <p:cTn id="242" presetID="9" presetClass="emph" presetSubtype="0" nodeType="withEffect">
                                  <p:stCondLst>
                                    <p:cond delay="0"/>
                                  </p:stCondLst>
                                  <p:childTnLst>
                                    <p:set>
                                      <p:cBhvr rctx="PPT">
                                        <p:cTn id="243" dur="indefinite"/>
                                        <p:tgtEl>
                                          <p:spTgt spid="241"/>
                                        </p:tgtEl>
                                        <p:attrNameLst>
                                          <p:attrName>style.opacity</p:attrName>
                                        </p:attrNameLst>
                                      </p:cBhvr>
                                      <p:to>
                                        <p:strVal val="0.5"/>
                                      </p:to>
                                    </p:set>
                                    <p:animEffect filter="image" prLst="opacity: 0.5">
                                      <p:cBhvr rctx="IE">
                                        <p:cTn id="244" dur="indefinite"/>
                                        <p:tgtEl>
                                          <p:spTgt spid="241"/>
                                        </p:tgtEl>
                                      </p:cBhvr>
                                    </p:animEffect>
                                  </p:childTnLst>
                                </p:cTn>
                              </p:par>
                              <p:par>
                                <p:cTn id="245" presetID="9" presetClass="emph" presetSubtype="0" grpId="0" nodeType="withEffect">
                                  <p:stCondLst>
                                    <p:cond delay="0"/>
                                  </p:stCondLst>
                                  <p:childTnLst>
                                    <p:set>
                                      <p:cBhvr rctx="PPT">
                                        <p:cTn id="246" dur="indefinite"/>
                                        <p:tgtEl>
                                          <p:spTgt spid="242"/>
                                        </p:tgtEl>
                                        <p:attrNameLst>
                                          <p:attrName>style.opacity</p:attrName>
                                        </p:attrNameLst>
                                      </p:cBhvr>
                                      <p:to>
                                        <p:strVal val="0.5"/>
                                      </p:to>
                                    </p:set>
                                    <p:animEffect filter="image" prLst="opacity: 0.5">
                                      <p:cBhvr rctx="IE">
                                        <p:cTn id="247" dur="indefinite"/>
                                        <p:tgtEl>
                                          <p:spTgt spid="242"/>
                                        </p:tgtEl>
                                      </p:cBhvr>
                                    </p:animEffect>
                                  </p:childTnLst>
                                </p:cTn>
                              </p:par>
                              <p:par>
                                <p:cTn id="248" presetID="9" presetClass="emph" presetSubtype="0" nodeType="withEffect">
                                  <p:stCondLst>
                                    <p:cond delay="0"/>
                                  </p:stCondLst>
                                  <p:childTnLst>
                                    <p:set>
                                      <p:cBhvr rctx="PPT">
                                        <p:cTn id="249" dur="indefinite"/>
                                        <p:tgtEl>
                                          <p:spTgt spid="243"/>
                                        </p:tgtEl>
                                        <p:attrNameLst>
                                          <p:attrName>style.opacity</p:attrName>
                                        </p:attrNameLst>
                                      </p:cBhvr>
                                      <p:to>
                                        <p:strVal val="0.5"/>
                                      </p:to>
                                    </p:set>
                                    <p:animEffect filter="image" prLst="opacity: 0.5">
                                      <p:cBhvr rctx="IE">
                                        <p:cTn id="250" dur="indefinite"/>
                                        <p:tgtEl>
                                          <p:spTgt spid="243"/>
                                        </p:tgtEl>
                                      </p:cBhvr>
                                    </p:animEffect>
                                  </p:childTnLst>
                                </p:cTn>
                              </p:par>
                              <p:par>
                                <p:cTn id="251" presetID="9" presetClass="emph" presetSubtype="0" nodeType="withEffect">
                                  <p:stCondLst>
                                    <p:cond delay="0"/>
                                  </p:stCondLst>
                                  <p:childTnLst>
                                    <p:set>
                                      <p:cBhvr rctx="PPT">
                                        <p:cTn id="252" dur="indefinite"/>
                                        <p:tgtEl>
                                          <p:spTgt spid="245"/>
                                        </p:tgtEl>
                                        <p:attrNameLst>
                                          <p:attrName>style.opacity</p:attrName>
                                        </p:attrNameLst>
                                      </p:cBhvr>
                                      <p:to>
                                        <p:strVal val="0.5"/>
                                      </p:to>
                                    </p:set>
                                    <p:animEffect filter="image" prLst="opacity: 0.5">
                                      <p:cBhvr rctx="IE">
                                        <p:cTn id="253" dur="indefinite"/>
                                        <p:tgtEl>
                                          <p:spTgt spid="245"/>
                                        </p:tgtEl>
                                      </p:cBhvr>
                                    </p:animEffect>
                                  </p:childTnLst>
                                </p:cTn>
                              </p:par>
                              <p:par>
                                <p:cTn id="254" presetID="9" presetClass="emph" presetSubtype="0" nodeType="withEffect">
                                  <p:stCondLst>
                                    <p:cond delay="0"/>
                                  </p:stCondLst>
                                  <p:childTnLst>
                                    <p:set>
                                      <p:cBhvr rctx="PPT">
                                        <p:cTn id="255" dur="indefinite"/>
                                        <p:tgtEl>
                                          <p:spTgt spid="246"/>
                                        </p:tgtEl>
                                        <p:attrNameLst>
                                          <p:attrName>style.opacity</p:attrName>
                                        </p:attrNameLst>
                                      </p:cBhvr>
                                      <p:to>
                                        <p:strVal val="0.5"/>
                                      </p:to>
                                    </p:set>
                                    <p:animEffect filter="image" prLst="opacity: 0.5">
                                      <p:cBhvr rctx="IE">
                                        <p:cTn id="256" dur="indefinite"/>
                                        <p:tgtEl>
                                          <p:spTgt spid="246"/>
                                        </p:tgtEl>
                                      </p:cBhvr>
                                    </p:animEffect>
                                  </p:childTnLst>
                                </p:cTn>
                              </p:par>
                              <p:par>
                                <p:cTn id="257" presetID="9" presetClass="emph" presetSubtype="0" nodeType="withEffect">
                                  <p:stCondLst>
                                    <p:cond delay="0"/>
                                  </p:stCondLst>
                                  <p:childTnLst>
                                    <p:set>
                                      <p:cBhvr rctx="PPT">
                                        <p:cTn id="258" dur="indefinite"/>
                                        <p:tgtEl>
                                          <p:spTgt spid="247"/>
                                        </p:tgtEl>
                                        <p:attrNameLst>
                                          <p:attrName>style.opacity</p:attrName>
                                        </p:attrNameLst>
                                      </p:cBhvr>
                                      <p:to>
                                        <p:strVal val="0.5"/>
                                      </p:to>
                                    </p:set>
                                    <p:animEffect filter="image" prLst="opacity: 0.5">
                                      <p:cBhvr rctx="IE">
                                        <p:cTn id="259" dur="indefinite"/>
                                        <p:tgtEl>
                                          <p:spTgt spid="247"/>
                                        </p:tgtEl>
                                      </p:cBhvr>
                                    </p:animEffect>
                                  </p:childTnLst>
                                </p:cTn>
                              </p:par>
                              <p:par>
                                <p:cTn id="260" presetID="9" presetClass="emph" presetSubtype="0" nodeType="withEffect">
                                  <p:stCondLst>
                                    <p:cond delay="0"/>
                                  </p:stCondLst>
                                  <p:childTnLst>
                                    <p:set>
                                      <p:cBhvr rctx="PPT">
                                        <p:cTn id="261" dur="indefinite"/>
                                        <p:tgtEl>
                                          <p:spTgt spid="248"/>
                                        </p:tgtEl>
                                        <p:attrNameLst>
                                          <p:attrName>style.opacity</p:attrName>
                                        </p:attrNameLst>
                                      </p:cBhvr>
                                      <p:to>
                                        <p:strVal val="0.5"/>
                                      </p:to>
                                    </p:set>
                                    <p:animEffect filter="image" prLst="opacity: 0.5">
                                      <p:cBhvr rctx="IE">
                                        <p:cTn id="262" dur="indefinite"/>
                                        <p:tgtEl>
                                          <p:spTgt spid="248"/>
                                        </p:tgtEl>
                                      </p:cBhvr>
                                    </p:animEffect>
                                  </p:childTnLst>
                                </p:cTn>
                              </p:par>
                              <p:par>
                                <p:cTn id="263" presetID="9" presetClass="emph" presetSubtype="0" nodeType="withEffect">
                                  <p:stCondLst>
                                    <p:cond delay="0"/>
                                  </p:stCondLst>
                                  <p:childTnLst>
                                    <p:set>
                                      <p:cBhvr rctx="PPT">
                                        <p:cTn id="264" dur="indefinite"/>
                                        <p:tgtEl>
                                          <p:spTgt spid="251"/>
                                        </p:tgtEl>
                                        <p:attrNameLst>
                                          <p:attrName>style.opacity</p:attrName>
                                        </p:attrNameLst>
                                      </p:cBhvr>
                                      <p:to>
                                        <p:strVal val="0.5"/>
                                      </p:to>
                                    </p:set>
                                    <p:animEffect filter="image" prLst="opacity: 0.5">
                                      <p:cBhvr rctx="IE">
                                        <p:cTn id="265" dur="indefinite"/>
                                        <p:tgtEl>
                                          <p:spTgt spid="251"/>
                                        </p:tgtEl>
                                      </p:cBhvr>
                                    </p:animEffect>
                                  </p:childTnLst>
                                </p:cTn>
                              </p:par>
                              <p:par>
                                <p:cTn id="266" presetID="9" presetClass="emph" presetSubtype="0" nodeType="withEffect">
                                  <p:stCondLst>
                                    <p:cond delay="0"/>
                                  </p:stCondLst>
                                  <p:childTnLst>
                                    <p:set>
                                      <p:cBhvr rctx="PPT">
                                        <p:cTn id="267" dur="indefinite"/>
                                        <p:tgtEl>
                                          <p:spTgt spid="252"/>
                                        </p:tgtEl>
                                        <p:attrNameLst>
                                          <p:attrName>style.opacity</p:attrName>
                                        </p:attrNameLst>
                                      </p:cBhvr>
                                      <p:to>
                                        <p:strVal val="0.5"/>
                                      </p:to>
                                    </p:set>
                                    <p:animEffect filter="image" prLst="opacity: 0.5">
                                      <p:cBhvr rctx="IE">
                                        <p:cTn id="268" dur="indefinite"/>
                                        <p:tgtEl>
                                          <p:spTgt spid="252"/>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5" grpId="0" animBg="1"/>
      <p:bldP spid="131" grpId="0" animBg="1"/>
      <p:bldP spid="132" grpId="0" animBg="1"/>
      <p:bldP spid="141" grpId="0" animBg="1"/>
      <p:bldP spid="144" grpId="0" animBg="1"/>
      <p:bldP spid="146" grpId="0" animBg="1"/>
      <p:bldP spid="147" grpId="0" animBg="1"/>
      <p:bldP spid="150" grpId="0" animBg="1"/>
      <p:bldP spid="152" grpId="0" animBg="1"/>
      <p:bldP spid="153" grpId="0" animBg="1"/>
      <p:bldP spid="154" grpId="0" animBg="1"/>
      <p:bldP spid="155" grpId="0" animBg="1"/>
      <p:bldP spid="156" grpId="0" animBg="1"/>
      <p:bldP spid="160" grpId="0" animBg="1"/>
      <p:bldP spid="161" grpId="0" animBg="1"/>
      <p:bldP spid="163" grpId="0" animBg="1"/>
      <p:bldP spid="167" grpId="0" animBg="1"/>
      <p:bldP spid="170" grpId="0" animBg="1"/>
      <p:bldP spid="171" grpId="0" animBg="1"/>
      <p:bldP spid="182" grpId="0" animBg="1"/>
      <p:bldP spid="191" grpId="0" animBg="1"/>
      <p:bldP spid="193" grpId="0" animBg="1"/>
      <p:bldP spid="199" grpId="0" animBg="1"/>
      <p:bldP spid="204" grpId="0" animBg="1"/>
      <p:bldP spid="206" grpId="0" animBg="1"/>
      <p:bldP spid="210" grpId="0" animBg="1"/>
      <p:bldP spid="217" grpId="0" animBg="1"/>
      <p:bldP spid="220" grpId="0" animBg="1"/>
      <p:bldP spid="226" grpId="0" animBg="1"/>
      <p:bldP spid="231" grpId="0" animBg="1"/>
      <p:bldP spid="232" grpId="0" animBg="1"/>
      <p:bldP spid="240" grpId="0" animBg="1"/>
      <p:bldP spid="242" grpId="0" animBg="1"/>
      <p:bldP spid="25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51" y="1575756"/>
            <a:ext cx="12299315" cy="7689340"/>
          </a:xfrm>
        </p:spPr>
        <p:txBody>
          <a:bodyPr/>
          <a:lstStyle/>
          <a:p>
            <a:pPr marL="0" indent="0">
              <a:spcBef>
                <a:spcPts val="0"/>
              </a:spcBef>
              <a:buNone/>
            </a:pPr>
            <a:r>
              <a:rPr lang="en-US" sz="3200" b="1" u="sng" dirty="0" smtClean="0">
                <a:solidFill>
                  <a:schemeClr val="accent2"/>
                </a:solidFill>
              </a:rPr>
              <a:t>Instance Generation Rule Builder :</a:t>
            </a:r>
            <a:r>
              <a:rPr lang="en-US" sz="3200" dirty="0" smtClean="0">
                <a:solidFill>
                  <a:schemeClr val="accent2"/>
                </a:solidFill>
              </a:rPr>
              <a:t> </a:t>
            </a:r>
            <a:r>
              <a:rPr lang="en-US" sz="2800" dirty="0">
                <a:solidFill>
                  <a:schemeClr val="accent2"/>
                </a:solidFill>
              </a:rPr>
              <a:t>Defines new URI rules for each independent node</a:t>
            </a:r>
            <a:endParaRPr lang="en-US" sz="2800" b="1" u="sng" dirty="0" smtClean="0">
              <a:solidFill>
                <a:schemeClr val="accent2"/>
              </a:solidFill>
            </a:endParaRPr>
          </a:p>
          <a:p>
            <a:pPr marL="0" indent="0">
              <a:spcBef>
                <a:spcPts val="0"/>
              </a:spcBef>
              <a:buNone/>
            </a:pPr>
            <a:endParaRPr lang="en-US" sz="3200" b="1" u="sng" dirty="0"/>
          </a:p>
          <a:p>
            <a:pPr>
              <a:spcBef>
                <a:spcPts val="0"/>
              </a:spcBef>
              <a:buFont typeface="Wingdings" panose="05000000000000000000" pitchFamily="2" charset="2"/>
              <a:buChar char="v"/>
            </a:pPr>
            <a:r>
              <a:rPr lang="en-US" sz="2400" b="1" i="1" dirty="0" err="1" smtClean="0"/>
              <a:t>init</a:t>
            </a:r>
            <a:r>
              <a:rPr lang="en-US" sz="2400" b="1" i="1" dirty="0" smtClean="0"/>
              <a:t>()</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dirty="0"/>
              <a:t> </a:t>
            </a:r>
            <a:r>
              <a:rPr lang="en-US" sz="2400" dirty="0" smtClean="0"/>
              <a:t>Loads the schema matching definition file and the generator policy file</a:t>
            </a:r>
            <a:endParaRPr lang="en-US" sz="2400" dirty="0"/>
          </a:p>
          <a:p>
            <a:pPr marL="1016994" lvl="1" indent="-457090">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smtClean="0"/>
              <a:t>init(</a:t>
            </a:r>
            <a:r>
              <a:rPr lang="en-US" sz="2400" dirty="0" err="1" smtClean="0"/>
              <a:t>schema_matching_definition</a:t>
            </a:r>
            <a:r>
              <a:rPr lang="en-US" sz="2400" dirty="0" smtClean="0"/>
              <a:t>, </a:t>
            </a:r>
            <a:r>
              <a:rPr lang="en-US" sz="2400" dirty="0" err="1" smtClean="0"/>
              <a:t>generator_policy</a:t>
            </a:r>
            <a:r>
              <a:rPr lang="en-US" sz="2400" dirty="0" smtClean="0"/>
              <a:t>)</a:t>
            </a:r>
            <a:endParaRPr lang="en-US" sz="2400" dirty="0" smtClean="0"/>
          </a:p>
          <a:p>
            <a:pPr marL="1280088" lvl="2" indent="0">
              <a:spcBef>
                <a:spcPts val="0"/>
              </a:spcBef>
              <a:buNone/>
            </a:pPr>
            <a:r>
              <a:rPr lang="en-US" sz="2400" i="1" dirty="0"/>
              <a:t>Input Parameters: </a:t>
            </a:r>
            <a:endParaRPr lang="en-US" sz="2400" dirty="0"/>
          </a:p>
          <a:p>
            <a:pPr lvl="2">
              <a:spcBef>
                <a:spcPts val="0"/>
              </a:spcBef>
            </a:pPr>
            <a:r>
              <a:rPr lang="en-US" sz="2400" dirty="0" err="1"/>
              <a:t>schema_matching_definition</a:t>
            </a:r>
            <a:r>
              <a:rPr lang="en-US" sz="2400" dirty="0" smtClean="0"/>
              <a:t>: The schema matching definition file</a:t>
            </a:r>
            <a:endParaRPr lang="en-US" sz="2400" dirty="0"/>
          </a:p>
          <a:p>
            <a:pPr lvl="2">
              <a:spcBef>
                <a:spcPts val="0"/>
              </a:spcBef>
            </a:pPr>
            <a:r>
              <a:rPr lang="en-US" sz="2400" dirty="0" err="1"/>
              <a:t>generator_policy</a:t>
            </a:r>
            <a:r>
              <a:rPr lang="en-US" sz="2400" dirty="0"/>
              <a:t> </a:t>
            </a:r>
            <a:r>
              <a:rPr lang="en-US" sz="2400" dirty="0" smtClean="0"/>
              <a:t>: An </a:t>
            </a:r>
            <a:r>
              <a:rPr lang="en-US" sz="2400" dirty="0" smtClean="0"/>
              <a:t>XML </a:t>
            </a:r>
            <a:r>
              <a:rPr lang="en-US" sz="2400" dirty="0" smtClean="0"/>
              <a:t>file describing the rules defined for the generation of the URIs</a:t>
            </a:r>
          </a:p>
          <a:p>
            <a:pPr lvl="2">
              <a:spcBef>
                <a:spcPts val="0"/>
              </a:spcBef>
              <a:buNone/>
            </a:pPr>
            <a:r>
              <a:rPr lang="en-US" sz="2400" i="1" dirty="0" smtClean="0"/>
              <a:t>Return </a:t>
            </a:r>
            <a:r>
              <a:rPr lang="en-US" sz="2400" i="1" dirty="0"/>
              <a:t>value: </a:t>
            </a:r>
            <a:r>
              <a:rPr lang="en-US" sz="2400" dirty="0"/>
              <a:t>The mapping definition file</a:t>
            </a:r>
          </a:p>
          <a:p>
            <a:pPr lvl="2">
              <a:spcBef>
                <a:spcPts val="0"/>
              </a:spcBef>
            </a:pPr>
            <a:endParaRPr lang="en-US" sz="2400" dirty="0"/>
          </a:p>
          <a:p>
            <a:pPr lvl="2">
              <a:spcBef>
                <a:spcPts val="0"/>
              </a:spcBef>
            </a:pPr>
            <a:endParaRPr lang="en-US" sz="2400" dirty="0"/>
          </a:p>
          <a:p>
            <a:pPr lvl="2">
              <a:spcBef>
                <a:spcPts val="0"/>
              </a:spcBef>
            </a:pPr>
            <a:endParaRPr lang="en-US" sz="2400" dirty="0"/>
          </a:p>
          <a:p>
            <a:pPr marL="1279782" lvl="2" indent="0">
              <a:spcBef>
                <a:spcPts val="0"/>
              </a:spcBef>
              <a:buNone/>
            </a:pPr>
            <a:endParaRPr lang="en-US" sz="27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71</a:t>
            </a:fld>
            <a:endParaRPr lang="el-GR">
              <a:solidFill>
                <a:srgbClr val="FFFFFF"/>
              </a:solidFill>
            </a:endParaRPr>
          </a:p>
        </p:txBody>
      </p:sp>
    </p:spTree>
    <p:extLst>
      <p:ext uri="{BB962C8B-B14F-4D97-AF65-F5344CB8AC3E}">
        <p14:creationId xmlns:p14="http://schemas.microsoft.com/office/powerpoint/2010/main" xmlns="" val="22383933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4"/>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96" name="Oval 95"/>
          <p:cNvSpPr/>
          <p:nvPr/>
        </p:nvSpPr>
        <p:spPr>
          <a:xfrm>
            <a:off x="5506720" y="182880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97" name="Group 96"/>
          <p:cNvGrpSpPr/>
          <p:nvPr/>
        </p:nvGrpSpPr>
        <p:grpSpPr>
          <a:xfrm>
            <a:off x="5648960" y="80010"/>
            <a:ext cx="1849120" cy="720090"/>
            <a:chOff x="4191000" y="304800"/>
            <a:chExt cx="1752600" cy="990600"/>
          </a:xfrm>
        </p:grpSpPr>
        <p:sp>
          <p:nvSpPr>
            <p:cNvPr id="98" name="Flowchart: Decision 97"/>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99" name="TextBox 98"/>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100" name="Flowchart: Process 99"/>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101" name="Flowchart: Process 100"/>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02" name="Straight Arrow Connector 101"/>
          <p:cNvCxnSpPr>
            <a:stCxn id="98" idx="2"/>
            <a:endCxn id="100"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8" idx="2"/>
            <a:endCxn id="101"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0" idx="2"/>
            <a:endCxn id="96" idx="1"/>
          </p:cNvCxnSpPr>
          <p:nvPr/>
        </p:nvCxnSpPr>
        <p:spPr>
          <a:xfrm>
            <a:off x="4013201" y="1468756"/>
            <a:ext cx="1805979" cy="442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1" idx="2"/>
            <a:endCxn id="96" idx="7"/>
          </p:cNvCxnSpPr>
          <p:nvPr/>
        </p:nvCxnSpPr>
        <p:spPr>
          <a:xfrm flipH="1">
            <a:off x="7327861" y="1480186"/>
            <a:ext cx="2425739" cy="43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Flowchart: Process 10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107" name="Straight Arrow Connector 106"/>
          <p:cNvCxnSpPr>
            <a:stCxn id="96" idx="6"/>
            <a:endCxn id="106" idx="0"/>
          </p:cNvCxnSpPr>
          <p:nvPr/>
        </p:nvCxnSpPr>
        <p:spPr>
          <a:xfrm>
            <a:off x="7640320" y="2108835"/>
            <a:ext cx="11988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109" name="Oval 10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110" name="Flowchart: Process 10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111" name="Straight Arrow Connector 110"/>
          <p:cNvCxnSpPr>
            <a:stCxn id="108" idx="3"/>
            <a:endCxn id="10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113" name="Oval 112"/>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114" name="Oval 11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115" name="Oval 11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116" name="Oval 11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117" name="Oval 11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118" name="Oval 11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119" name="Oval 11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20" name="Oval 11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21" name="Straight Arrow Connector 120"/>
          <p:cNvCxnSpPr>
            <a:stCxn id="96" idx="4"/>
            <a:endCxn id="110" idx="0"/>
          </p:cNvCxnSpPr>
          <p:nvPr/>
        </p:nvCxnSpPr>
        <p:spPr>
          <a:xfrm>
            <a:off x="6573520" y="2388870"/>
            <a:ext cx="0" cy="1828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0" idx="2"/>
            <a:endCxn id="11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4" name="Flowchart: Process 12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28" name="Flowchart: Process 127"/>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30" name="Flowchart: Process 129"/>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33" name="Straight Arrow Connector 132"/>
          <p:cNvCxnSpPr>
            <a:stCxn id="130" idx="2"/>
            <a:endCxn id="11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8" idx="4"/>
            <a:endCxn id="157"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9" idx="6"/>
            <a:endCxn id="11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18" idx="6"/>
            <a:endCxn id="11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24" idx="1"/>
            <a:endCxn id="11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28" idx="2"/>
            <a:endCxn id="11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96" idx="6"/>
            <a:endCxn id="128" idx="0"/>
          </p:cNvCxnSpPr>
          <p:nvPr/>
        </p:nvCxnSpPr>
        <p:spPr>
          <a:xfrm>
            <a:off x="7640320" y="2108835"/>
            <a:ext cx="3789680" cy="5735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58" name="Straight Arrow Connector 157"/>
          <p:cNvCxnSpPr>
            <a:stCxn id="157" idx="1"/>
            <a:endCxn id="113"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1"/>
            <a:endCxn id="119"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09" idx="4"/>
            <a:endCxn id="11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7" idx="3"/>
            <a:endCxn id="116"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69" name="Flowchart: Process 168"/>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72" name="Straight Arrow Connector 171"/>
          <p:cNvCxnSpPr>
            <a:stCxn id="115" idx="2"/>
            <a:endCxn id="168"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8" idx="2"/>
            <a:endCxn id="11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69" idx="2"/>
            <a:endCxn id="11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5" name="Flowchart: Process 184"/>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88" name="Straight Arrow Connector 187"/>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85" idx="2"/>
            <a:endCxn id="11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Elbow Connector 191"/>
          <p:cNvCxnSpPr>
            <a:stCxn id="128" idx="3"/>
            <a:endCxn id="11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5" name="Flowchart: Process 194"/>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98" name="Straight Arrow Connector 197"/>
          <p:cNvCxnSpPr>
            <a:stCxn id="239" idx="1"/>
            <a:endCxn id="12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0" name="Flowchart: Process 199"/>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223" name="Straight Arrow Connector 222"/>
          <p:cNvCxnSpPr>
            <a:stCxn id="120" idx="2"/>
            <a:endCxn id="200"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117" idx="4"/>
            <a:endCxn id="195"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16" idx="4"/>
            <a:endCxn id="227"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7" name="Flowchart: Process 226"/>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34" name="Straight Arrow Connector 233"/>
          <p:cNvCxnSpPr>
            <a:stCxn id="227" idx="2"/>
            <a:endCxn id="11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37" name="Group 236"/>
          <p:cNvGrpSpPr/>
          <p:nvPr/>
        </p:nvGrpSpPr>
        <p:grpSpPr>
          <a:xfrm>
            <a:off x="7840960" y="8833048"/>
            <a:ext cx="1849120" cy="720090"/>
            <a:chOff x="4191000" y="304800"/>
            <a:chExt cx="1752600" cy="990600"/>
          </a:xfrm>
        </p:grpSpPr>
        <p:sp>
          <p:nvSpPr>
            <p:cNvPr id="239" name="Flowchart: Decision 238"/>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44" name="TextBox 243"/>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49" name="Straight Arrow Connector 248"/>
          <p:cNvCxnSpPr>
            <a:stCxn id="195" idx="2"/>
            <a:endCxn id="239"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110" idx="2"/>
            <a:endCxn id="11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55" name="Straight Arrow Connector 254"/>
          <p:cNvCxnSpPr>
            <a:stCxn id="108" idx="3"/>
            <a:endCxn id="253"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253" idx="4"/>
            <a:endCxn id="11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57" name="Oval 256"/>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8" name="Straight Arrow Connector 257"/>
          <p:cNvCxnSpPr>
            <a:stCxn id="118" idx="6"/>
            <a:endCxn id="257"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110" idx="2"/>
            <a:endCxn id="257"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0" name="Flowchart: Process 259"/>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261" name="Straight Arrow Connector 260"/>
          <p:cNvCxnSpPr>
            <a:stCxn id="117" idx="2"/>
            <a:endCxn id="260"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60"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3" name="Elbow Connector 262"/>
          <p:cNvCxnSpPr>
            <a:endCxn id="98"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265" name="Flowchart: Process 26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266" name="Straight Connector 265"/>
          <p:cNvCxnSpPr>
            <a:stCxn id="26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117" idx="2"/>
            <a:endCxn id="26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101" idx="2"/>
            <a:endCxn id="128"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264" idx="6"/>
            <a:endCxn id="96" idx="2"/>
          </p:cNvCxnSpPr>
          <p:nvPr/>
        </p:nvCxnSpPr>
        <p:spPr>
          <a:xfrm flipV="1">
            <a:off x="4165600" y="2108835"/>
            <a:ext cx="134112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0" name="Flowchart: Process 269"/>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271" name="Straight Arrow Connector 270"/>
          <p:cNvCxnSpPr>
            <a:stCxn id="270" idx="2"/>
            <a:endCxn id="264"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2" name="Flowchart: Process 271"/>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273" name="Straight Arrow Connector 272"/>
          <p:cNvCxnSpPr>
            <a:stCxn id="264" idx="2"/>
            <a:endCxn id="272"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200" idx="0"/>
            <a:endCxn id="10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endCxn id="11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276"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7"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280" name="Oval 279"/>
          <p:cNvSpPr/>
          <p:nvPr/>
        </p:nvSpPr>
        <p:spPr>
          <a:xfrm>
            <a:off x="9093200" y="5715000"/>
            <a:ext cx="2275840" cy="51435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Tree>
    <p:extLst>
      <p:ext uri="{BB962C8B-B14F-4D97-AF65-F5344CB8AC3E}">
        <p14:creationId xmlns:p14="http://schemas.microsoft.com/office/powerpoint/2010/main" xmlns="" val="239676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95"/>
                                        </p:tgtEl>
                                        <p:attrNameLst>
                                          <p:attrName>style.opacity</p:attrName>
                                        </p:attrNameLst>
                                      </p:cBhvr>
                                      <p:to>
                                        <p:strVal val="0.5"/>
                                      </p:to>
                                    </p:set>
                                    <p:animEffect filter="image" prLst="opacity: 0.5">
                                      <p:cBhvr rctx="IE">
                                        <p:cTn id="7" dur="indefinite"/>
                                        <p:tgtEl>
                                          <p:spTgt spid="95"/>
                                        </p:tgtEl>
                                      </p:cBhvr>
                                    </p:animEffect>
                                  </p:childTnLst>
                                </p:cTn>
                              </p:par>
                              <p:par>
                                <p:cTn id="8" presetID="9" presetClass="emph" presetSubtype="0" grpId="0" nodeType="withEffect">
                                  <p:stCondLst>
                                    <p:cond delay="0"/>
                                  </p:stCondLst>
                                  <p:childTnLst>
                                    <p:set>
                                      <p:cBhvr rctx="PPT">
                                        <p:cTn id="9" dur="indefinite"/>
                                        <p:tgtEl>
                                          <p:spTgt spid="96"/>
                                        </p:tgtEl>
                                        <p:attrNameLst>
                                          <p:attrName>style.opacity</p:attrName>
                                        </p:attrNameLst>
                                      </p:cBhvr>
                                      <p:to>
                                        <p:strVal val="0.5"/>
                                      </p:to>
                                    </p:set>
                                    <p:animEffect filter="image" prLst="opacity: 0.5">
                                      <p:cBhvr rctx="IE">
                                        <p:cTn id="10" dur="indefinite"/>
                                        <p:tgtEl>
                                          <p:spTgt spid="96"/>
                                        </p:tgtEl>
                                      </p:cBhvr>
                                    </p:animEffect>
                                  </p:childTnLst>
                                </p:cTn>
                              </p:par>
                              <p:par>
                                <p:cTn id="11" presetID="9" presetClass="emph" presetSubtype="0" nodeType="withEffect">
                                  <p:stCondLst>
                                    <p:cond delay="0"/>
                                  </p:stCondLst>
                                  <p:childTnLst>
                                    <p:set>
                                      <p:cBhvr rctx="PPT">
                                        <p:cTn id="12" dur="indefinite"/>
                                        <p:tgtEl>
                                          <p:spTgt spid="97"/>
                                        </p:tgtEl>
                                        <p:attrNameLst>
                                          <p:attrName>style.opacity</p:attrName>
                                        </p:attrNameLst>
                                      </p:cBhvr>
                                      <p:to>
                                        <p:strVal val="0.5"/>
                                      </p:to>
                                    </p:set>
                                    <p:animEffect filter="image" prLst="opacity: 0.5">
                                      <p:cBhvr rctx="IE">
                                        <p:cTn id="13" dur="indefinite"/>
                                        <p:tgtEl>
                                          <p:spTgt spid="97"/>
                                        </p:tgtEl>
                                      </p:cBhvr>
                                    </p:animEffect>
                                  </p:childTnLst>
                                </p:cTn>
                              </p:par>
                              <p:par>
                                <p:cTn id="14" presetID="9" presetClass="emph" presetSubtype="0" grpId="0" nodeType="withEffect">
                                  <p:stCondLst>
                                    <p:cond delay="0"/>
                                  </p:stCondLst>
                                  <p:childTnLst>
                                    <p:set>
                                      <p:cBhvr rctx="PPT">
                                        <p:cTn id="15" dur="indefinite"/>
                                        <p:tgtEl>
                                          <p:spTgt spid="100"/>
                                        </p:tgtEl>
                                        <p:attrNameLst>
                                          <p:attrName>style.opacity</p:attrName>
                                        </p:attrNameLst>
                                      </p:cBhvr>
                                      <p:to>
                                        <p:strVal val="0.5"/>
                                      </p:to>
                                    </p:set>
                                    <p:animEffect filter="image" prLst="opacity: 0.5">
                                      <p:cBhvr rctx="IE">
                                        <p:cTn id="16" dur="indefinite"/>
                                        <p:tgtEl>
                                          <p:spTgt spid="100"/>
                                        </p:tgtEl>
                                      </p:cBhvr>
                                    </p:animEffect>
                                  </p:childTnLst>
                                </p:cTn>
                              </p:par>
                              <p:par>
                                <p:cTn id="17" presetID="9" presetClass="emph" presetSubtype="0" grpId="0" nodeType="withEffect">
                                  <p:stCondLst>
                                    <p:cond delay="0"/>
                                  </p:stCondLst>
                                  <p:childTnLst>
                                    <p:set>
                                      <p:cBhvr rctx="PPT">
                                        <p:cTn id="18" dur="indefinite"/>
                                        <p:tgtEl>
                                          <p:spTgt spid="101"/>
                                        </p:tgtEl>
                                        <p:attrNameLst>
                                          <p:attrName>style.opacity</p:attrName>
                                        </p:attrNameLst>
                                      </p:cBhvr>
                                      <p:to>
                                        <p:strVal val="0.5"/>
                                      </p:to>
                                    </p:set>
                                    <p:animEffect filter="image" prLst="opacity: 0.5">
                                      <p:cBhvr rctx="IE">
                                        <p:cTn id="19" dur="indefinite"/>
                                        <p:tgtEl>
                                          <p:spTgt spid="101"/>
                                        </p:tgtEl>
                                      </p:cBhvr>
                                    </p:animEffect>
                                  </p:childTnLst>
                                </p:cTn>
                              </p:par>
                              <p:par>
                                <p:cTn id="20" presetID="9" presetClass="emph" presetSubtype="0" nodeType="withEffect">
                                  <p:stCondLst>
                                    <p:cond delay="0"/>
                                  </p:stCondLst>
                                  <p:childTnLst>
                                    <p:set>
                                      <p:cBhvr rctx="PPT">
                                        <p:cTn id="21" dur="indefinite"/>
                                        <p:tgtEl>
                                          <p:spTgt spid="102"/>
                                        </p:tgtEl>
                                        <p:attrNameLst>
                                          <p:attrName>style.opacity</p:attrName>
                                        </p:attrNameLst>
                                      </p:cBhvr>
                                      <p:to>
                                        <p:strVal val="0.5"/>
                                      </p:to>
                                    </p:set>
                                    <p:animEffect filter="image" prLst="opacity: 0.5">
                                      <p:cBhvr rctx="IE">
                                        <p:cTn id="22" dur="indefinite"/>
                                        <p:tgtEl>
                                          <p:spTgt spid="102"/>
                                        </p:tgtEl>
                                      </p:cBhvr>
                                    </p:animEffect>
                                  </p:childTnLst>
                                </p:cTn>
                              </p:par>
                              <p:par>
                                <p:cTn id="23" presetID="9" presetClass="emph" presetSubtype="0" nodeType="withEffect">
                                  <p:stCondLst>
                                    <p:cond delay="0"/>
                                  </p:stCondLst>
                                  <p:childTnLst>
                                    <p:set>
                                      <p:cBhvr rctx="PPT">
                                        <p:cTn id="24" dur="indefinite"/>
                                        <p:tgtEl>
                                          <p:spTgt spid="103"/>
                                        </p:tgtEl>
                                        <p:attrNameLst>
                                          <p:attrName>style.opacity</p:attrName>
                                        </p:attrNameLst>
                                      </p:cBhvr>
                                      <p:to>
                                        <p:strVal val="0.5"/>
                                      </p:to>
                                    </p:set>
                                    <p:animEffect filter="image" prLst="opacity: 0.5">
                                      <p:cBhvr rctx="IE">
                                        <p:cTn id="25" dur="indefinite"/>
                                        <p:tgtEl>
                                          <p:spTgt spid="103"/>
                                        </p:tgtEl>
                                      </p:cBhvr>
                                    </p:animEffect>
                                  </p:childTnLst>
                                </p:cTn>
                              </p:par>
                              <p:par>
                                <p:cTn id="26" presetID="9" presetClass="emph" presetSubtype="0" nodeType="withEffect">
                                  <p:stCondLst>
                                    <p:cond delay="0"/>
                                  </p:stCondLst>
                                  <p:childTnLst>
                                    <p:set>
                                      <p:cBhvr rctx="PPT">
                                        <p:cTn id="27" dur="indefinite"/>
                                        <p:tgtEl>
                                          <p:spTgt spid="104"/>
                                        </p:tgtEl>
                                        <p:attrNameLst>
                                          <p:attrName>style.opacity</p:attrName>
                                        </p:attrNameLst>
                                      </p:cBhvr>
                                      <p:to>
                                        <p:strVal val="0.5"/>
                                      </p:to>
                                    </p:set>
                                    <p:animEffect filter="image" prLst="opacity: 0.5">
                                      <p:cBhvr rctx="IE">
                                        <p:cTn id="28" dur="indefinite"/>
                                        <p:tgtEl>
                                          <p:spTgt spid="104"/>
                                        </p:tgtEl>
                                      </p:cBhvr>
                                    </p:animEffect>
                                  </p:childTnLst>
                                </p:cTn>
                              </p:par>
                              <p:par>
                                <p:cTn id="29" presetID="9" presetClass="emph" presetSubtype="0" nodeType="withEffect">
                                  <p:stCondLst>
                                    <p:cond delay="0"/>
                                  </p:stCondLst>
                                  <p:childTnLst>
                                    <p:set>
                                      <p:cBhvr rctx="PPT">
                                        <p:cTn id="30" dur="indefinite"/>
                                        <p:tgtEl>
                                          <p:spTgt spid="105"/>
                                        </p:tgtEl>
                                        <p:attrNameLst>
                                          <p:attrName>style.opacity</p:attrName>
                                        </p:attrNameLst>
                                      </p:cBhvr>
                                      <p:to>
                                        <p:strVal val="0.5"/>
                                      </p:to>
                                    </p:set>
                                    <p:animEffect filter="image" prLst="opacity: 0.5">
                                      <p:cBhvr rctx="IE">
                                        <p:cTn id="31" dur="indefinite"/>
                                        <p:tgtEl>
                                          <p:spTgt spid="105"/>
                                        </p:tgtEl>
                                      </p:cBhvr>
                                    </p:animEffect>
                                  </p:childTnLst>
                                </p:cTn>
                              </p:par>
                              <p:par>
                                <p:cTn id="32" presetID="9" presetClass="emph" presetSubtype="0" grpId="0" nodeType="withEffect">
                                  <p:stCondLst>
                                    <p:cond delay="0"/>
                                  </p:stCondLst>
                                  <p:childTnLst>
                                    <p:set>
                                      <p:cBhvr rctx="PPT">
                                        <p:cTn id="33" dur="indefinite"/>
                                        <p:tgtEl>
                                          <p:spTgt spid="106"/>
                                        </p:tgtEl>
                                        <p:attrNameLst>
                                          <p:attrName>style.opacity</p:attrName>
                                        </p:attrNameLst>
                                      </p:cBhvr>
                                      <p:to>
                                        <p:strVal val="0.5"/>
                                      </p:to>
                                    </p:set>
                                    <p:animEffect filter="image" prLst="opacity: 0.5">
                                      <p:cBhvr rctx="IE">
                                        <p:cTn id="34" dur="indefinite"/>
                                        <p:tgtEl>
                                          <p:spTgt spid="106"/>
                                        </p:tgtEl>
                                      </p:cBhvr>
                                    </p:animEffect>
                                  </p:childTnLst>
                                </p:cTn>
                              </p:par>
                              <p:par>
                                <p:cTn id="35" presetID="9" presetClass="emph" presetSubtype="0" nodeType="withEffect">
                                  <p:stCondLst>
                                    <p:cond delay="0"/>
                                  </p:stCondLst>
                                  <p:childTnLst>
                                    <p:set>
                                      <p:cBhvr rctx="PPT">
                                        <p:cTn id="36" dur="indefinite"/>
                                        <p:tgtEl>
                                          <p:spTgt spid="107"/>
                                        </p:tgtEl>
                                        <p:attrNameLst>
                                          <p:attrName>style.opacity</p:attrName>
                                        </p:attrNameLst>
                                      </p:cBhvr>
                                      <p:to>
                                        <p:strVal val="0.5"/>
                                      </p:to>
                                    </p:set>
                                    <p:animEffect filter="image" prLst="opacity: 0.5">
                                      <p:cBhvr rctx="IE">
                                        <p:cTn id="37" dur="indefinite"/>
                                        <p:tgtEl>
                                          <p:spTgt spid="107"/>
                                        </p:tgtEl>
                                      </p:cBhvr>
                                    </p:animEffect>
                                  </p:childTnLst>
                                </p:cTn>
                              </p:par>
                              <p:par>
                                <p:cTn id="38" presetID="9" presetClass="emph" presetSubtype="0" grpId="0" nodeType="withEffect">
                                  <p:stCondLst>
                                    <p:cond delay="0"/>
                                  </p:stCondLst>
                                  <p:childTnLst>
                                    <p:set>
                                      <p:cBhvr rctx="PPT">
                                        <p:cTn id="39" dur="indefinite"/>
                                        <p:tgtEl>
                                          <p:spTgt spid="108"/>
                                        </p:tgtEl>
                                        <p:attrNameLst>
                                          <p:attrName>style.opacity</p:attrName>
                                        </p:attrNameLst>
                                      </p:cBhvr>
                                      <p:to>
                                        <p:strVal val="0.5"/>
                                      </p:to>
                                    </p:set>
                                    <p:animEffect filter="image" prLst="opacity: 0.5">
                                      <p:cBhvr rctx="IE">
                                        <p:cTn id="40" dur="indefinite"/>
                                        <p:tgtEl>
                                          <p:spTgt spid="108"/>
                                        </p:tgtEl>
                                      </p:cBhvr>
                                    </p:animEffect>
                                  </p:childTnLst>
                                </p:cTn>
                              </p:par>
                              <p:par>
                                <p:cTn id="41" presetID="9" presetClass="emph" presetSubtype="0" grpId="0" nodeType="withEffect">
                                  <p:stCondLst>
                                    <p:cond delay="0"/>
                                  </p:stCondLst>
                                  <p:childTnLst>
                                    <p:set>
                                      <p:cBhvr rctx="PPT">
                                        <p:cTn id="42" dur="indefinite"/>
                                        <p:tgtEl>
                                          <p:spTgt spid="109"/>
                                        </p:tgtEl>
                                        <p:attrNameLst>
                                          <p:attrName>style.opacity</p:attrName>
                                        </p:attrNameLst>
                                      </p:cBhvr>
                                      <p:to>
                                        <p:strVal val="0.5"/>
                                      </p:to>
                                    </p:set>
                                    <p:animEffect filter="image" prLst="opacity: 0.5">
                                      <p:cBhvr rctx="IE">
                                        <p:cTn id="43" dur="indefinite"/>
                                        <p:tgtEl>
                                          <p:spTgt spid="109"/>
                                        </p:tgtEl>
                                      </p:cBhvr>
                                    </p:animEffect>
                                  </p:childTnLst>
                                </p:cTn>
                              </p:par>
                              <p:par>
                                <p:cTn id="44" presetID="9" presetClass="emph" presetSubtype="0" grpId="0" nodeType="withEffect">
                                  <p:stCondLst>
                                    <p:cond delay="0"/>
                                  </p:stCondLst>
                                  <p:childTnLst>
                                    <p:set>
                                      <p:cBhvr rctx="PPT">
                                        <p:cTn id="45" dur="indefinite"/>
                                        <p:tgtEl>
                                          <p:spTgt spid="110"/>
                                        </p:tgtEl>
                                        <p:attrNameLst>
                                          <p:attrName>style.opacity</p:attrName>
                                        </p:attrNameLst>
                                      </p:cBhvr>
                                      <p:to>
                                        <p:strVal val="0.5"/>
                                      </p:to>
                                    </p:set>
                                    <p:animEffect filter="image" prLst="opacity: 0.5">
                                      <p:cBhvr rctx="IE">
                                        <p:cTn id="46" dur="indefinite"/>
                                        <p:tgtEl>
                                          <p:spTgt spid="110"/>
                                        </p:tgtEl>
                                      </p:cBhvr>
                                    </p:animEffect>
                                  </p:childTnLst>
                                </p:cTn>
                              </p:par>
                              <p:par>
                                <p:cTn id="47" presetID="9" presetClass="emph" presetSubtype="0" nodeType="withEffect">
                                  <p:stCondLst>
                                    <p:cond delay="0"/>
                                  </p:stCondLst>
                                  <p:childTnLst>
                                    <p:set>
                                      <p:cBhvr rctx="PPT">
                                        <p:cTn id="48" dur="indefinite"/>
                                        <p:tgtEl>
                                          <p:spTgt spid="111"/>
                                        </p:tgtEl>
                                        <p:attrNameLst>
                                          <p:attrName>style.opacity</p:attrName>
                                        </p:attrNameLst>
                                      </p:cBhvr>
                                      <p:to>
                                        <p:strVal val="0.5"/>
                                      </p:to>
                                    </p:set>
                                    <p:animEffect filter="image" prLst="opacity: 0.5">
                                      <p:cBhvr rctx="IE">
                                        <p:cTn id="49" dur="indefinite"/>
                                        <p:tgtEl>
                                          <p:spTgt spid="111"/>
                                        </p:tgtEl>
                                      </p:cBhvr>
                                    </p:animEffect>
                                  </p:childTnLst>
                                </p:cTn>
                              </p:par>
                              <p:par>
                                <p:cTn id="50" presetID="9" presetClass="emph" presetSubtype="0" grpId="0" nodeType="withEffect">
                                  <p:stCondLst>
                                    <p:cond delay="0"/>
                                  </p:stCondLst>
                                  <p:childTnLst>
                                    <p:set>
                                      <p:cBhvr rctx="PPT">
                                        <p:cTn id="51" dur="indefinite"/>
                                        <p:tgtEl>
                                          <p:spTgt spid="112"/>
                                        </p:tgtEl>
                                        <p:attrNameLst>
                                          <p:attrName>style.opacity</p:attrName>
                                        </p:attrNameLst>
                                      </p:cBhvr>
                                      <p:to>
                                        <p:strVal val="0.5"/>
                                      </p:to>
                                    </p:set>
                                    <p:animEffect filter="image" prLst="opacity: 0.5">
                                      <p:cBhvr rctx="IE">
                                        <p:cTn id="52" dur="indefinite"/>
                                        <p:tgtEl>
                                          <p:spTgt spid="112"/>
                                        </p:tgtEl>
                                      </p:cBhvr>
                                    </p:animEffect>
                                  </p:childTnLst>
                                </p:cTn>
                              </p:par>
                              <p:par>
                                <p:cTn id="53" presetID="9" presetClass="emph" presetSubtype="0" grpId="0" nodeType="withEffect">
                                  <p:stCondLst>
                                    <p:cond delay="0"/>
                                  </p:stCondLst>
                                  <p:childTnLst>
                                    <p:set>
                                      <p:cBhvr rctx="PPT">
                                        <p:cTn id="54" dur="indefinite"/>
                                        <p:tgtEl>
                                          <p:spTgt spid="113"/>
                                        </p:tgtEl>
                                        <p:attrNameLst>
                                          <p:attrName>style.opacity</p:attrName>
                                        </p:attrNameLst>
                                      </p:cBhvr>
                                      <p:to>
                                        <p:strVal val="0.5"/>
                                      </p:to>
                                    </p:set>
                                    <p:animEffect filter="image" prLst="opacity: 0.5">
                                      <p:cBhvr rctx="IE">
                                        <p:cTn id="55" dur="indefinite"/>
                                        <p:tgtEl>
                                          <p:spTgt spid="113"/>
                                        </p:tgtEl>
                                      </p:cBhvr>
                                    </p:animEffect>
                                  </p:childTnLst>
                                </p:cTn>
                              </p:par>
                              <p:par>
                                <p:cTn id="56" presetID="9" presetClass="emph" presetSubtype="0" grpId="0" nodeType="withEffect">
                                  <p:stCondLst>
                                    <p:cond delay="0"/>
                                  </p:stCondLst>
                                  <p:childTnLst>
                                    <p:set>
                                      <p:cBhvr rctx="PPT">
                                        <p:cTn id="57" dur="indefinite"/>
                                        <p:tgtEl>
                                          <p:spTgt spid="114"/>
                                        </p:tgtEl>
                                        <p:attrNameLst>
                                          <p:attrName>style.opacity</p:attrName>
                                        </p:attrNameLst>
                                      </p:cBhvr>
                                      <p:to>
                                        <p:strVal val="0.5"/>
                                      </p:to>
                                    </p:set>
                                    <p:animEffect filter="image" prLst="opacity: 0.5">
                                      <p:cBhvr rctx="IE">
                                        <p:cTn id="58" dur="indefinite"/>
                                        <p:tgtEl>
                                          <p:spTgt spid="114"/>
                                        </p:tgtEl>
                                      </p:cBhvr>
                                    </p:animEffect>
                                  </p:childTnLst>
                                </p:cTn>
                              </p:par>
                              <p:par>
                                <p:cTn id="59" presetID="9" presetClass="emph" presetSubtype="0" grpId="0" nodeType="withEffect">
                                  <p:stCondLst>
                                    <p:cond delay="0"/>
                                  </p:stCondLst>
                                  <p:childTnLst>
                                    <p:set>
                                      <p:cBhvr rctx="PPT">
                                        <p:cTn id="60" dur="indefinite"/>
                                        <p:tgtEl>
                                          <p:spTgt spid="115"/>
                                        </p:tgtEl>
                                        <p:attrNameLst>
                                          <p:attrName>style.opacity</p:attrName>
                                        </p:attrNameLst>
                                      </p:cBhvr>
                                      <p:to>
                                        <p:strVal val="0.5"/>
                                      </p:to>
                                    </p:set>
                                    <p:animEffect filter="image" prLst="opacity: 0.5">
                                      <p:cBhvr rctx="IE">
                                        <p:cTn id="61" dur="indefinite"/>
                                        <p:tgtEl>
                                          <p:spTgt spid="115"/>
                                        </p:tgtEl>
                                      </p:cBhvr>
                                    </p:animEffect>
                                  </p:childTnLst>
                                </p:cTn>
                              </p:par>
                              <p:par>
                                <p:cTn id="62" presetID="9" presetClass="emph" presetSubtype="0" grpId="0" nodeType="withEffect">
                                  <p:stCondLst>
                                    <p:cond delay="0"/>
                                  </p:stCondLst>
                                  <p:childTnLst>
                                    <p:set>
                                      <p:cBhvr rctx="PPT">
                                        <p:cTn id="63" dur="indefinite"/>
                                        <p:tgtEl>
                                          <p:spTgt spid="116"/>
                                        </p:tgtEl>
                                        <p:attrNameLst>
                                          <p:attrName>style.opacity</p:attrName>
                                        </p:attrNameLst>
                                      </p:cBhvr>
                                      <p:to>
                                        <p:strVal val="0.5"/>
                                      </p:to>
                                    </p:set>
                                    <p:animEffect filter="image" prLst="opacity: 0.5">
                                      <p:cBhvr rctx="IE">
                                        <p:cTn id="64" dur="indefinite"/>
                                        <p:tgtEl>
                                          <p:spTgt spid="116"/>
                                        </p:tgtEl>
                                      </p:cBhvr>
                                    </p:animEffect>
                                  </p:childTnLst>
                                </p:cTn>
                              </p:par>
                              <p:par>
                                <p:cTn id="65" presetID="9" presetClass="emph" presetSubtype="0" grpId="0" nodeType="withEffect">
                                  <p:stCondLst>
                                    <p:cond delay="0"/>
                                  </p:stCondLst>
                                  <p:childTnLst>
                                    <p:set>
                                      <p:cBhvr rctx="PPT">
                                        <p:cTn id="66" dur="indefinite"/>
                                        <p:tgtEl>
                                          <p:spTgt spid="117"/>
                                        </p:tgtEl>
                                        <p:attrNameLst>
                                          <p:attrName>style.opacity</p:attrName>
                                        </p:attrNameLst>
                                      </p:cBhvr>
                                      <p:to>
                                        <p:strVal val="0.5"/>
                                      </p:to>
                                    </p:set>
                                    <p:animEffect filter="image" prLst="opacity: 0.5">
                                      <p:cBhvr rctx="IE">
                                        <p:cTn id="67" dur="indefinite"/>
                                        <p:tgtEl>
                                          <p:spTgt spid="117"/>
                                        </p:tgtEl>
                                      </p:cBhvr>
                                    </p:animEffect>
                                  </p:childTnLst>
                                </p:cTn>
                              </p:par>
                              <p:par>
                                <p:cTn id="68" presetID="9" presetClass="emph" presetSubtype="0" grpId="0" nodeType="withEffect">
                                  <p:stCondLst>
                                    <p:cond delay="0"/>
                                  </p:stCondLst>
                                  <p:childTnLst>
                                    <p:set>
                                      <p:cBhvr rctx="PPT">
                                        <p:cTn id="69" dur="indefinite"/>
                                        <p:tgtEl>
                                          <p:spTgt spid="118"/>
                                        </p:tgtEl>
                                        <p:attrNameLst>
                                          <p:attrName>style.opacity</p:attrName>
                                        </p:attrNameLst>
                                      </p:cBhvr>
                                      <p:to>
                                        <p:strVal val="0.5"/>
                                      </p:to>
                                    </p:set>
                                    <p:animEffect filter="image" prLst="opacity: 0.5">
                                      <p:cBhvr rctx="IE">
                                        <p:cTn id="70" dur="indefinite"/>
                                        <p:tgtEl>
                                          <p:spTgt spid="118"/>
                                        </p:tgtEl>
                                      </p:cBhvr>
                                    </p:animEffect>
                                  </p:childTnLst>
                                </p:cTn>
                              </p:par>
                              <p:par>
                                <p:cTn id="71" presetID="9" presetClass="emph" presetSubtype="0" grpId="0" nodeType="withEffect">
                                  <p:stCondLst>
                                    <p:cond delay="0"/>
                                  </p:stCondLst>
                                  <p:childTnLst>
                                    <p:set>
                                      <p:cBhvr rctx="PPT">
                                        <p:cTn id="72" dur="indefinite"/>
                                        <p:tgtEl>
                                          <p:spTgt spid="119"/>
                                        </p:tgtEl>
                                        <p:attrNameLst>
                                          <p:attrName>style.opacity</p:attrName>
                                        </p:attrNameLst>
                                      </p:cBhvr>
                                      <p:to>
                                        <p:strVal val="0.5"/>
                                      </p:to>
                                    </p:set>
                                    <p:animEffect filter="image" prLst="opacity: 0.5">
                                      <p:cBhvr rctx="IE">
                                        <p:cTn id="73" dur="indefinite"/>
                                        <p:tgtEl>
                                          <p:spTgt spid="119"/>
                                        </p:tgtEl>
                                      </p:cBhvr>
                                    </p:animEffect>
                                  </p:childTnLst>
                                </p:cTn>
                              </p:par>
                              <p:par>
                                <p:cTn id="74" presetID="9" presetClass="emph" presetSubtype="0" grpId="0" nodeType="withEffect">
                                  <p:stCondLst>
                                    <p:cond delay="0"/>
                                  </p:stCondLst>
                                  <p:childTnLst>
                                    <p:set>
                                      <p:cBhvr rctx="PPT">
                                        <p:cTn id="75" dur="indefinite"/>
                                        <p:tgtEl>
                                          <p:spTgt spid="120"/>
                                        </p:tgtEl>
                                        <p:attrNameLst>
                                          <p:attrName>style.opacity</p:attrName>
                                        </p:attrNameLst>
                                      </p:cBhvr>
                                      <p:to>
                                        <p:strVal val="0.5"/>
                                      </p:to>
                                    </p:set>
                                    <p:animEffect filter="image" prLst="opacity: 0.5">
                                      <p:cBhvr rctx="IE">
                                        <p:cTn id="76" dur="indefinite"/>
                                        <p:tgtEl>
                                          <p:spTgt spid="120"/>
                                        </p:tgtEl>
                                      </p:cBhvr>
                                    </p:animEffect>
                                  </p:childTnLst>
                                </p:cTn>
                              </p:par>
                              <p:par>
                                <p:cTn id="77" presetID="9" presetClass="emph" presetSubtype="0" nodeType="withEffect">
                                  <p:stCondLst>
                                    <p:cond delay="0"/>
                                  </p:stCondLst>
                                  <p:childTnLst>
                                    <p:set>
                                      <p:cBhvr rctx="PPT">
                                        <p:cTn id="78" dur="indefinite"/>
                                        <p:tgtEl>
                                          <p:spTgt spid="121"/>
                                        </p:tgtEl>
                                        <p:attrNameLst>
                                          <p:attrName>style.opacity</p:attrName>
                                        </p:attrNameLst>
                                      </p:cBhvr>
                                      <p:to>
                                        <p:strVal val="0.5"/>
                                      </p:to>
                                    </p:set>
                                    <p:animEffect filter="image" prLst="opacity: 0.5">
                                      <p:cBhvr rctx="IE">
                                        <p:cTn id="79" dur="indefinite"/>
                                        <p:tgtEl>
                                          <p:spTgt spid="121"/>
                                        </p:tgtEl>
                                      </p:cBhvr>
                                    </p:animEffect>
                                  </p:childTnLst>
                                </p:cTn>
                              </p:par>
                              <p:par>
                                <p:cTn id="80" presetID="9" presetClass="emph" presetSubtype="0" nodeType="withEffect">
                                  <p:stCondLst>
                                    <p:cond delay="0"/>
                                  </p:stCondLst>
                                  <p:childTnLst>
                                    <p:set>
                                      <p:cBhvr rctx="PPT">
                                        <p:cTn id="81" dur="indefinite"/>
                                        <p:tgtEl>
                                          <p:spTgt spid="122"/>
                                        </p:tgtEl>
                                        <p:attrNameLst>
                                          <p:attrName>style.opacity</p:attrName>
                                        </p:attrNameLst>
                                      </p:cBhvr>
                                      <p:to>
                                        <p:strVal val="0.5"/>
                                      </p:to>
                                    </p:set>
                                    <p:animEffect filter="image" prLst="opacity: 0.5">
                                      <p:cBhvr rctx="IE">
                                        <p:cTn id="82" dur="indefinite"/>
                                        <p:tgtEl>
                                          <p:spTgt spid="122"/>
                                        </p:tgtEl>
                                      </p:cBhvr>
                                    </p:animEffect>
                                  </p:childTnLst>
                                </p:cTn>
                              </p:par>
                              <p:par>
                                <p:cTn id="83" presetID="9" presetClass="emph" presetSubtype="0" grpId="0" nodeType="withEffect">
                                  <p:stCondLst>
                                    <p:cond delay="0"/>
                                  </p:stCondLst>
                                  <p:childTnLst>
                                    <p:set>
                                      <p:cBhvr rctx="PPT">
                                        <p:cTn id="84" dur="indefinite"/>
                                        <p:tgtEl>
                                          <p:spTgt spid="124"/>
                                        </p:tgtEl>
                                        <p:attrNameLst>
                                          <p:attrName>style.opacity</p:attrName>
                                        </p:attrNameLst>
                                      </p:cBhvr>
                                      <p:to>
                                        <p:strVal val="0.5"/>
                                      </p:to>
                                    </p:set>
                                    <p:animEffect filter="image" prLst="opacity: 0.5">
                                      <p:cBhvr rctx="IE">
                                        <p:cTn id="85" dur="indefinite"/>
                                        <p:tgtEl>
                                          <p:spTgt spid="124"/>
                                        </p:tgtEl>
                                      </p:cBhvr>
                                    </p:animEffect>
                                  </p:childTnLst>
                                </p:cTn>
                              </p:par>
                              <p:par>
                                <p:cTn id="86" presetID="9" presetClass="emph" presetSubtype="0" grpId="0" nodeType="withEffect">
                                  <p:stCondLst>
                                    <p:cond delay="0"/>
                                  </p:stCondLst>
                                  <p:childTnLst>
                                    <p:set>
                                      <p:cBhvr rctx="PPT">
                                        <p:cTn id="87" dur="indefinite"/>
                                        <p:tgtEl>
                                          <p:spTgt spid="128"/>
                                        </p:tgtEl>
                                        <p:attrNameLst>
                                          <p:attrName>style.opacity</p:attrName>
                                        </p:attrNameLst>
                                      </p:cBhvr>
                                      <p:to>
                                        <p:strVal val="0.5"/>
                                      </p:to>
                                    </p:set>
                                    <p:animEffect filter="image" prLst="opacity: 0.5">
                                      <p:cBhvr rctx="IE">
                                        <p:cTn id="88" dur="indefinite"/>
                                        <p:tgtEl>
                                          <p:spTgt spid="128"/>
                                        </p:tgtEl>
                                      </p:cBhvr>
                                    </p:animEffect>
                                  </p:childTnLst>
                                </p:cTn>
                              </p:par>
                              <p:par>
                                <p:cTn id="89" presetID="9" presetClass="emph" presetSubtype="0" grpId="0" nodeType="withEffect">
                                  <p:stCondLst>
                                    <p:cond delay="0"/>
                                  </p:stCondLst>
                                  <p:childTnLst>
                                    <p:set>
                                      <p:cBhvr rctx="PPT">
                                        <p:cTn id="90" dur="indefinite"/>
                                        <p:tgtEl>
                                          <p:spTgt spid="130"/>
                                        </p:tgtEl>
                                        <p:attrNameLst>
                                          <p:attrName>style.opacity</p:attrName>
                                        </p:attrNameLst>
                                      </p:cBhvr>
                                      <p:to>
                                        <p:strVal val="0.5"/>
                                      </p:to>
                                    </p:set>
                                    <p:animEffect filter="image" prLst="opacity: 0.5">
                                      <p:cBhvr rctx="IE">
                                        <p:cTn id="91" dur="indefinite"/>
                                        <p:tgtEl>
                                          <p:spTgt spid="130"/>
                                        </p:tgtEl>
                                      </p:cBhvr>
                                    </p:animEffect>
                                  </p:childTnLst>
                                </p:cTn>
                              </p:par>
                              <p:par>
                                <p:cTn id="92" presetID="9" presetClass="emph" presetSubtype="0" nodeType="withEffect">
                                  <p:stCondLst>
                                    <p:cond delay="0"/>
                                  </p:stCondLst>
                                  <p:childTnLst>
                                    <p:set>
                                      <p:cBhvr rctx="PPT">
                                        <p:cTn id="93" dur="indefinite"/>
                                        <p:tgtEl>
                                          <p:spTgt spid="133"/>
                                        </p:tgtEl>
                                        <p:attrNameLst>
                                          <p:attrName>style.opacity</p:attrName>
                                        </p:attrNameLst>
                                      </p:cBhvr>
                                      <p:to>
                                        <p:strVal val="0.5"/>
                                      </p:to>
                                    </p:set>
                                    <p:animEffect filter="image" prLst="opacity: 0.5">
                                      <p:cBhvr rctx="IE">
                                        <p:cTn id="94" dur="indefinite"/>
                                        <p:tgtEl>
                                          <p:spTgt spid="133"/>
                                        </p:tgtEl>
                                      </p:cBhvr>
                                    </p:animEffect>
                                  </p:childTnLst>
                                </p:cTn>
                              </p:par>
                              <p:par>
                                <p:cTn id="95" presetID="9" presetClass="emph" presetSubtype="0" nodeType="withEffect">
                                  <p:stCondLst>
                                    <p:cond delay="0"/>
                                  </p:stCondLst>
                                  <p:childTnLst>
                                    <p:set>
                                      <p:cBhvr rctx="PPT">
                                        <p:cTn id="96" dur="indefinite"/>
                                        <p:tgtEl>
                                          <p:spTgt spid="135"/>
                                        </p:tgtEl>
                                        <p:attrNameLst>
                                          <p:attrName>style.opacity</p:attrName>
                                        </p:attrNameLst>
                                      </p:cBhvr>
                                      <p:to>
                                        <p:strVal val="0.5"/>
                                      </p:to>
                                    </p:set>
                                    <p:animEffect filter="image" prLst="opacity: 0.5">
                                      <p:cBhvr rctx="IE">
                                        <p:cTn id="97" dur="indefinite"/>
                                        <p:tgtEl>
                                          <p:spTgt spid="135"/>
                                        </p:tgtEl>
                                      </p:cBhvr>
                                    </p:animEffect>
                                  </p:childTnLst>
                                </p:cTn>
                              </p:par>
                              <p:par>
                                <p:cTn id="98" presetID="9" presetClass="emph" presetSubtype="0" nodeType="withEffect">
                                  <p:stCondLst>
                                    <p:cond delay="0"/>
                                  </p:stCondLst>
                                  <p:childTnLst>
                                    <p:set>
                                      <p:cBhvr rctx="PPT">
                                        <p:cTn id="99" dur="indefinite"/>
                                        <p:tgtEl>
                                          <p:spTgt spid="136"/>
                                        </p:tgtEl>
                                        <p:attrNameLst>
                                          <p:attrName>style.opacity</p:attrName>
                                        </p:attrNameLst>
                                      </p:cBhvr>
                                      <p:to>
                                        <p:strVal val="0.5"/>
                                      </p:to>
                                    </p:set>
                                    <p:animEffect filter="image" prLst="opacity: 0.5">
                                      <p:cBhvr rctx="IE">
                                        <p:cTn id="100" dur="indefinite"/>
                                        <p:tgtEl>
                                          <p:spTgt spid="136"/>
                                        </p:tgtEl>
                                      </p:cBhvr>
                                    </p:animEffect>
                                  </p:childTnLst>
                                </p:cTn>
                              </p:par>
                              <p:par>
                                <p:cTn id="101" presetID="9" presetClass="emph" presetSubtype="0" nodeType="withEffect">
                                  <p:stCondLst>
                                    <p:cond delay="0"/>
                                  </p:stCondLst>
                                  <p:childTnLst>
                                    <p:set>
                                      <p:cBhvr rctx="PPT">
                                        <p:cTn id="102" dur="indefinite"/>
                                        <p:tgtEl>
                                          <p:spTgt spid="140"/>
                                        </p:tgtEl>
                                        <p:attrNameLst>
                                          <p:attrName>style.opacity</p:attrName>
                                        </p:attrNameLst>
                                      </p:cBhvr>
                                      <p:to>
                                        <p:strVal val="0.5"/>
                                      </p:to>
                                    </p:set>
                                    <p:animEffect filter="image" prLst="opacity: 0.5">
                                      <p:cBhvr rctx="IE">
                                        <p:cTn id="103" dur="indefinite"/>
                                        <p:tgtEl>
                                          <p:spTgt spid="140"/>
                                        </p:tgtEl>
                                      </p:cBhvr>
                                    </p:animEffect>
                                  </p:childTnLst>
                                </p:cTn>
                              </p:par>
                              <p:par>
                                <p:cTn id="104" presetID="9" presetClass="emph" presetSubtype="0" nodeType="withEffect">
                                  <p:stCondLst>
                                    <p:cond delay="0"/>
                                  </p:stCondLst>
                                  <p:childTnLst>
                                    <p:set>
                                      <p:cBhvr rctx="PPT">
                                        <p:cTn id="105" dur="indefinite"/>
                                        <p:tgtEl>
                                          <p:spTgt spid="142"/>
                                        </p:tgtEl>
                                        <p:attrNameLst>
                                          <p:attrName>style.opacity</p:attrName>
                                        </p:attrNameLst>
                                      </p:cBhvr>
                                      <p:to>
                                        <p:strVal val="0.5"/>
                                      </p:to>
                                    </p:set>
                                    <p:animEffect filter="image" prLst="opacity: 0.5">
                                      <p:cBhvr rctx="IE">
                                        <p:cTn id="106" dur="indefinite"/>
                                        <p:tgtEl>
                                          <p:spTgt spid="142"/>
                                        </p:tgtEl>
                                      </p:cBhvr>
                                    </p:animEffect>
                                  </p:childTnLst>
                                </p:cTn>
                              </p:par>
                              <p:par>
                                <p:cTn id="107" presetID="9" presetClass="emph" presetSubtype="0" nodeType="withEffect">
                                  <p:stCondLst>
                                    <p:cond delay="0"/>
                                  </p:stCondLst>
                                  <p:childTnLst>
                                    <p:set>
                                      <p:cBhvr rctx="PPT">
                                        <p:cTn id="108" dur="indefinite"/>
                                        <p:tgtEl>
                                          <p:spTgt spid="145"/>
                                        </p:tgtEl>
                                        <p:attrNameLst>
                                          <p:attrName>style.opacity</p:attrName>
                                        </p:attrNameLst>
                                      </p:cBhvr>
                                      <p:to>
                                        <p:strVal val="0.5"/>
                                      </p:to>
                                    </p:set>
                                    <p:animEffect filter="image" prLst="opacity: 0.5">
                                      <p:cBhvr rctx="IE">
                                        <p:cTn id="109" dur="indefinite"/>
                                        <p:tgtEl>
                                          <p:spTgt spid="145"/>
                                        </p:tgtEl>
                                      </p:cBhvr>
                                    </p:animEffect>
                                  </p:childTnLst>
                                </p:cTn>
                              </p:par>
                              <p:par>
                                <p:cTn id="110" presetID="9" presetClass="emph" presetSubtype="0" nodeType="withEffect">
                                  <p:stCondLst>
                                    <p:cond delay="0"/>
                                  </p:stCondLst>
                                  <p:childTnLst>
                                    <p:set>
                                      <p:cBhvr rctx="PPT">
                                        <p:cTn id="111" dur="indefinite"/>
                                        <p:tgtEl>
                                          <p:spTgt spid="148"/>
                                        </p:tgtEl>
                                        <p:attrNameLst>
                                          <p:attrName>style.opacity</p:attrName>
                                        </p:attrNameLst>
                                      </p:cBhvr>
                                      <p:to>
                                        <p:strVal val="0.5"/>
                                      </p:to>
                                    </p:set>
                                    <p:animEffect filter="image" prLst="opacity: 0.5">
                                      <p:cBhvr rctx="IE">
                                        <p:cTn id="112" dur="indefinite"/>
                                        <p:tgtEl>
                                          <p:spTgt spid="148"/>
                                        </p:tgtEl>
                                      </p:cBhvr>
                                    </p:animEffect>
                                  </p:childTnLst>
                                </p:cTn>
                              </p:par>
                              <p:par>
                                <p:cTn id="113" presetID="9" presetClass="emph" presetSubtype="0" nodeType="withEffect">
                                  <p:stCondLst>
                                    <p:cond delay="0"/>
                                  </p:stCondLst>
                                  <p:childTnLst>
                                    <p:set>
                                      <p:cBhvr rctx="PPT">
                                        <p:cTn id="114" dur="indefinite"/>
                                        <p:tgtEl>
                                          <p:spTgt spid="151"/>
                                        </p:tgtEl>
                                        <p:attrNameLst>
                                          <p:attrName>style.opacity</p:attrName>
                                        </p:attrNameLst>
                                      </p:cBhvr>
                                      <p:to>
                                        <p:strVal val="0.5"/>
                                      </p:to>
                                    </p:set>
                                    <p:animEffect filter="image" prLst="opacity: 0.5">
                                      <p:cBhvr rctx="IE">
                                        <p:cTn id="115" dur="indefinite"/>
                                        <p:tgtEl>
                                          <p:spTgt spid="151"/>
                                        </p:tgtEl>
                                      </p:cBhvr>
                                    </p:animEffect>
                                  </p:childTnLst>
                                </p:cTn>
                              </p:par>
                              <p:par>
                                <p:cTn id="116" presetID="9" presetClass="emph" presetSubtype="0" grpId="0" nodeType="withEffect">
                                  <p:stCondLst>
                                    <p:cond delay="0"/>
                                  </p:stCondLst>
                                  <p:childTnLst>
                                    <p:set>
                                      <p:cBhvr rctx="PPT">
                                        <p:cTn id="117" dur="indefinite"/>
                                        <p:tgtEl>
                                          <p:spTgt spid="157"/>
                                        </p:tgtEl>
                                        <p:attrNameLst>
                                          <p:attrName>style.opacity</p:attrName>
                                        </p:attrNameLst>
                                      </p:cBhvr>
                                      <p:to>
                                        <p:strVal val="0.5"/>
                                      </p:to>
                                    </p:set>
                                    <p:animEffect filter="image" prLst="opacity: 0.5">
                                      <p:cBhvr rctx="IE">
                                        <p:cTn id="118" dur="indefinite"/>
                                        <p:tgtEl>
                                          <p:spTgt spid="157"/>
                                        </p:tgtEl>
                                      </p:cBhvr>
                                    </p:animEffect>
                                  </p:childTnLst>
                                </p:cTn>
                              </p:par>
                              <p:par>
                                <p:cTn id="119" presetID="9" presetClass="emph" presetSubtype="0" nodeType="withEffect">
                                  <p:stCondLst>
                                    <p:cond delay="0"/>
                                  </p:stCondLst>
                                  <p:childTnLst>
                                    <p:set>
                                      <p:cBhvr rctx="PPT">
                                        <p:cTn id="120" dur="indefinite"/>
                                        <p:tgtEl>
                                          <p:spTgt spid="158"/>
                                        </p:tgtEl>
                                        <p:attrNameLst>
                                          <p:attrName>style.opacity</p:attrName>
                                        </p:attrNameLst>
                                      </p:cBhvr>
                                      <p:to>
                                        <p:strVal val="0.5"/>
                                      </p:to>
                                    </p:set>
                                    <p:animEffect filter="image" prLst="opacity: 0.5">
                                      <p:cBhvr rctx="IE">
                                        <p:cTn id="121" dur="indefinite"/>
                                        <p:tgtEl>
                                          <p:spTgt spid="158"/>
                                        </p:tgtEl>
                                      </p:cBhvr>
                                    </p:animEffect>
                                  </p:childTnLst>
                                </p:cTn>
                              </p:par>
                              <p:par>
                                <p:cTn id="122" presetID="9" presetClass="emph" presetSubtype="0" nodeType="withEffect">
                                  <p:stCondLst>
                                    <p:cond delay="0"/>
                                  </p:stCondLst>
                                  <p:childTnLst>
                                    <p:set>
                                      <p:cBhvr rctx="PPT">
                                        <p:cTn id="123" dur="indefinite"/>
                                        <p:tgtEl>
                                          <p:spTgt spid="159"/>
                                        </p:tgtEl>
                                        <p:attrNameLst>
                                          <p:attrName>style.opacity</p:attrName>
                                        </p:attrNameLst>
                                      </p:cBhvr>
                                      <p:to>
                                        <p:strVal val="0.5"/>
                                      </p:to>
                                    </p:set>
                                    <p:animEffect filter="image" prLst="opacity: 0.5">
                                      <p:cBhvr rctx="IE">
                                        <p:cTn id="124" dur="indefinite"/>
                                        <p:tgtEl>
                                          <p:spTgt spid="159"/>
                                        </p:tgtEl>
                                      </p:cBhvr>
                                    </p:animEffect>
                                  </p:childTnLst>
                                </p:cTn>
                              </p:par>
                              <p:par>
                                <p:cTn id="125" presetID="9" presetClass="emph" presetSubtype="0" nodeType="withEffect">
                                  <p:stCondLst>
                                    <p:cond delay="0"/>
                                  </p:stCondLst>
                                  <p:childTnLst>
                                    <p:set>
                                      <p:cBhvr rctx="PPT">
                                        <p:cTn id="126" dur="indefinite"/>
                                        <p:tgtEl>
                                          <p:spTgt spid="162"/>
                                        </p:tgtEl>
                                        <p:attrNameLst>
                                          <p:attrName>style.opacity</p:attrName>
                                        </p:attrNameLst>
                                      </p:cBhvr>
                                      <p:to>
                                        <p:strVal val="0.5"/>
                                      </p:to>
                                    </p:set>
                                    <p:animEffect filter="image" prLst="opacity: 0.5">
                                      <p:cBhvr rctx="IE">
                                        <p:cTn id="127" dur="indefinite"/>
                                        <p:tgtEl>
                                          <p:spTgt spid="162"/>
                                        </p:tgtEl>
                                      </p:cBhvr>
                                    </p:animEffect>
                                  </p:childTnLst>
                                </p:cTn>
                              </p:par>
                              <p:par>
                                <p:cTn id="128" presetID="9" presetClass="emph" presetSubtype="0" nodeType="withEffect">
                                  <p:stCondLst>
                                    <p:cond delay="0"/>
                                  </p:stCondLst>
                                  <p:childTnLst>
                                    <p:set>
                                      <p:cBhvr rctx="PPT">
                                        <p:cTn id="129" dur="indefinite"/>
                                        <p:tgtEl>
                                          <p:spTgt spid="165"/>
                                        </p:tgtEl>
                                        <p:attrNameLst>
                                          <p:attrName>style.opacity</p:attrName>
                                        </p:attrNameLst>
                                      </p:cBhvr>
                                      <p:to>
                                        <p:strVal val="0.5"/>
                                      </p:to>
                                    </p:set>
                                    <p:animEffect filter="image" prLst="opacity: 0.5">
                                      <p:cBhvr rctx="IE">
                                        <p:cTn id="130" dur="indefinite"/>
                                        <p:tgtEl>
                                          <p:spTgt spid="165"/>
                                        </p:tgtEl>
                                      </p:cBhvr>
                                    </p:animEffect>
                                  </p:childTnLst>
                                </p:cTn>
                              </p:par>
                              <p:par>
                                <p:cTn id="131" presetID="9" presetClass="emph" presetSubtype="0" grpId="0" nodeType="withEffect">
                                  <p:stCondLst>
                                    <p:cond delay="0"/>
                                  </p:stCondLst>
                                  <p:childTnLst>
                                    <p:set>
                                      <p:cBhvr rctx="PPT">
                                        <p:cTn id="132" dur="indefinite"/>
                                        <p:tgtEl>
                                          <p:spTgt spid="168"/>
                                        </p:tgtEl>
                                        <p:attrNameLst>
                                          <p:attrName>style.opacity</p:attrName>
                                        </p:attrNameLst>
                                      </p:cBhvr>
                                      <p:to>
                                        <p:strVal val="0.5"/>
                                      </p:to>
                                    </p:set>
                                    <p:animEffect filter="image" prLst="opacity: 0.5">
                                      <p:cBhvr rctx="IE">
                                        <p:cTn id="133" dur="indefinite"/>
                                        <p:tgtEl>
                                          <p:spTgt spid="168"/>
                                        </p:tgtEl>
                                      </p:cBhvr>
                                    </p:animEffect>
                                  </p:childTnLst>
                                </p:cTn>
                              </p:par>
                              <p:par>
                                <p:cTn id="134" presetID="9" presetClass="emph" presetSubtype="0" grpId="0" nodeType="withEffect">
                                  <p:stCondLst>
                                    <p:cond delay="0"/>
                                  </p:stCondLst>
                                  <p:childTnLst>
                                    <p:set>
                                      <p:cBhvr rctx="PPT">
                                        <p:cTn id="135" dur="indefinite"/>
                                        <p:tgtEl>
                                          <p:spTgt spid="169"/>
                                        </p:tgtEl>
                                        <p:attrNameLst>
                                          <p:attrName>style.opacity</p:attrName>
                                        </p:attrNameLst>
                                      </p:cBhvr>
                                      <p:to>
                                        <p:strVal val="0.5"/>
                                      </p:to>
                                    </p:set>
                                    <p:animEffect filter="image" prLst="opacity: 0.5">
                                      <p:cBhvr rctx="IE">
                                        <p:cTn id="136" dur="indefinite"/>
                                        <p:tgtEl>
                                          <p:spTgt spid="169"/>
                                        </p:tgtEl>
                                      </p:cBhvr>
                                    </p:animEffect>
                                  </p:childTnLst>
                                </p:cTn>
                              </p:par>
                              <p:par>
                                <p:cTn id="137" presetID="9" presetClass="emph" presetSubtype="0" nodeType="withEffect">
                                  <p:stCondLst>
                                    <p:cond delay="0"/>
                                  </p:stCondLst>
                                  <p:childTnLst>
                                    <p:set>
                                      <p:cBhvr rctx="PPT">
                                        <p:cTn id="138" dur="indefinite"/>
                                        <p:tgtEl>
                                          <p:spTgt spid="172"/>
                                        </p:tgtEl>
                                        <p:attrNameLst>
                                          <p:attrName>style.opacity</p:attrName>
                                        </p:attrNameLst>
                                      </p:cBhvr>
                                      <p:to>
                                        <p:strVal val="0.5"/>
                                      </p:to>
                                    </p:set>
                                    <p:animEffect filter="image" prLst="opacity: 0.5">
                                      <p:cBhvr rctx="IE">
                                        <p:cTn id="139" dur="indefinite"/>
                                        <p:tgtEl>
                                          <p:spTgt spid="172"/>
                                        </p:tgtEl>
                                      </p:cBhvr>
                                    </p:animEffect>
                                  </p:childTnLst>
                                </p:cTn>
                              </p:par>
                              <p:par>
                                <p:cTn id="140" presetID="9" presetClass="emph" presetSubtype="0" nodeType="withEffect">
                                  <p:stCondLst>
                                    <p:cond delay="0"/>
                                  </p:stCondLst>
                                  <p:childTnLst>
                                    <p:set>
                                      <p:cBhvr rctx="PPT">
                                        <p:cTn id="141" dur="indefinite"/>
                                        <p:tgtEl>
                                          <p:spTgt spid="176"/>
                                        </p:tgtEl>
                                        <p:attrNameLst>
                                          <p:attrName>style.opacity</p:attrName>
                                        </p:attrNameLst>
                                      </p:cBhvr>
                                      <p:to>
                                        <p:strVal val="0.5"/>
                                      </p:to>
                                    </p:set>
                                    <p:animEffect filter="image" prLst="opacity: 0.5">
                                      <p:cBhvr rctx="IE">
                                        <p:cTn id="142" dur="indefinite"/>
                                        <p:tgtEl>
                                          <p:spTgt spid="176"/>
                                        </p:tgtEl>
                                      </p:cBhvr>
                                    </p:animEffect>
                                  </p:childTnLst>
                                </p:cTn>
                              </p:par>
                              <p:par>
                                <p:cTn id="143" presetID="9" presetClass="emph" presetSubtype="0" nodeType="withEffect">
                                  <p:stCondLst>
                                    <p:cond delay="0"/>
                                  </p:stCondLst>
                                  <p:childTnLst>
                                    <p:set>
                                      <p:cBhvr rctx="PPT">
                                        <p:cTn id="144" dur="indefinite"/>
                                        <p:tgtEl>
                                          <p:spTgt spid="184"/>
                                        </p:tgtEl>
                                        <p:attrNameLst>
                                          <p:attrName>style.opacity</p:attrName>
                                        </p:attrNameLst>
                                      </p:cBhvr>
                                      <p:to>
                                        <p:strVal val="0.5"/>
                                      </p:to>
                                    </p:set>
                                    <p:animEffect filter="image" prLst="opacity: 0.5">
                                      <p:cBhvr rctx="IE">
                                        <p:cTn id="145" dur="indefinite"/>
                                        <p:tgtEl>
                                          <p:spTgt spid="184"/>
                                        </p:tgtEl>
                                      </p:cBhvr>
                                    </p:animEffect>
                                  </p:childTnLst>
                                </p:cTn>
                              </p:par>
                              <p:par>
                                <p:cTn id="146" presetID="9" presetClass="emph" presetSubtype="0" grpId="0" nodeType="withEffect">
                                  <p:stCondLst>
                                    <p:cond delay="0"/>
                                  </p:stCondLst>
                                  <p:childTnLst>
                                    <p:set>
                                      <p:cBhvr rctx="PPT">
                                        <p:cTn id="147" dur="indefinite"/>
                                        <p:tgtEl>
                                          <p:spTgt spid="185"/>
                                        </p:tgtEl>
                                        <p:attrNameLst>
                                          <p:attrName>style.opacity</p:attrName>
                                        </p:attrNameLst>
                                      </p:cBhvr>
                                      <p:to>
                                        <p:strVal val="0.5"/>
                                      </p:to>
                                    </p:set>
                                    <p:animEffect filter="image" prLst="opacity: 0.5">
                                      <p:cBhvr rctx="IE">
                                        <p:cTn id="148" dur="indefinite"/>
                                        <p:tgtEl>
                                          <p:spTgt spid="185"/>
                                        </p:tgtEl>
                                      </p:cBhvr>
                                    </p:animEffect>
                                  </p:childTnLst>
                                </p:cTn>
                              </p:par>
                              <p:par>
                                <p:cTn id="149" presetID="9" presetClass="emph" presetSubtype="0" nodeType="withEffect">
                                  <p:stCondLst>
                                    <p:cond delay="0"/>
                                  </p:stCondLst>
                                  <p:childTnLst>
                                    <p:set>
                                      <p:cBhvr rctx="PPT">
                                        <p:cTn id="150" dur="indefinite"/>
                                        <p:tgtEl>
                                          <p:spTgt spid="188"/>
                                        </p:tgtEl>
                                        <p:attrNameLst>
                                          <p:attrName>style.opacity</p:attrName>
                                        </p:attrNameLst>
                                      </p:cBhvr>
                                      <p:to>
                                        <p:strVal val="0.5"/>
                                      </p:to>
                                    </p:set>
                                    <p:animEffect filter="image" prLst="opacity: 0.5">
                                      <p:cBhvr rctx="IE">
                                        <p:cTn id="151" dur="indefinite"/>
                                        <p:tgtEl>
                                          <p:spTgt spid="188"/>
                                        </p:tgtEl>
                                      </p:cBhvr>
                                    </p:animEffect>
                                  </p:childTnLst>
                                </p:cTn>
                              </p:par>
                              <p:par>
                                <p:cTn id="152" presetID="9" presetClass="emph" presetSubtype="0" nodeType="withEffect">
                                  <p:stCondLst>
                                    <p:cond delay="0"/>
                                  </p:stCondLst>
                                  <p:childTnLst>
                                    <p:set>
                                      <p:cBhvr rctx="PPT">
                                        <p:cTn id="153" dur="indefinite"/>
                                        <p:tgtEl>
                                          <p:spTgt spid="189"/>
                                        </p:tgtEl>
                                        <p:attrNameLst>
                                          <p:attrName>style.opacity</p:attrName>
                                        </p:attrNameLst>
                                      </p:cBhvr>
                                      <p:to>
                                        <p:strVal val="0.5"/>
                                      </p:to>
                                    </p:set>
                                    <p:animEffect filter="image" prLst="opacity: 0.5">
                                      <p:cBhvr rctx="IE">
                                        <p:cTn id="154" dur="indefinite"/>
                                        <p:tgtEl>
                                          <p:spTgt spid="189"/>
                                        </p:tgtEl>
                                      </p:cBhvr>
                                    </p:animEffect>
                                  </p:childTnLst>
                                </p:cTn>
                              </p:par>
                              <p:par>
                                <p:cTn id="155" presetID="9" presetClass="emph" presetSubtype="0" nodeType="withEffect">
                                  <p:stCondLst>
                                    <p:cond delay="0"/>
                                  </p:stCondLst>
                                  <p:childTnLst>
                                    <p:set>
                                      <p:cBhvr rctx="PPT">
                                        <p:cTn id="156" dur="indefinite"/>
                                        <p:tgtEl>
                                          <p:spTgt spid="192"/>
                                        </p:tgtEl>
                                        <p:attrNameLst>
                                          <p:attrName>style.opacity</p:attrName>
                                        </p:attrNameLst>
                                      </p:cBhvr>
                                      <p:to>
                                        <p:strVal val="0.5"/>
                                      </p:to>
                                    </p:set>
                                    <p:animEffect filter="image" prLst="opacity: 0.5">
                                      <p:cBhvr rctx="IE">
                                        <p:cTn id="157" dur="indefinite"/>
                                        <p:tgtEl>
                                          <p:spTgt spid="192"/>
                                        </p:tgtEl>
                                      </p:cBhvr>
                                    </p:animEffect>
                                  </p:childTnLst>
                                </p:cTn>
                              </p:par>
                              <p:par>
                                <p:cTn id="158" presetID="9" presetClass="emph" presetSubtype="0" grpId="0" nodeType="withEffect">
                                  <p:stCondLst>
                                    <p:cond delay="0"/>
                                  </p:stCondLst>
                                  <p:childTnLst>
                                    <p:set>
                                      <p:cBhvr rctx="PPT">
                                        <p:cTn id="159" dur="indefinite"/>
                                        <p:tgtEl>
                                          <p:spTgt spid="195"/>
                                        </p:tgtEl>
                                        <p:attrNameLst>
                                          <p:attrName>style.opacity</p:attrName>
                                        </p:attrNameLst>
                                      </p:cBhvr>
                                      <p:to>
                                        <p:strVal val="0.5"/>
                                      </p:to>
                                    </p:set>
                                    <p:animEffect filter="image" prLst="opacity: 0.5">
                                      <p:cBhvr rctx="IE">
                                        <p:cTn id="160" dur="indefinite"/>
                                        <p:tgtEl>
                                          <p:spTgt spid="195"/>
                                        </p:tgtEl>
                                      </p:cBhvr>
                                    </p:animEffect>
                                  </p:childTnLst>
                                </p:cTn>
                              </p:par>
                              <p:par>
                                <p:cTn id="161" presetID="9" presetClass="emph" presetSubtype="0" nodeType="withEffect">
                                  <p:stCondLst>
                                    <p:cond delay="0"/>
                                  </p:stCondLst>
                                  <p:childTnLst>
                                    <p:set>
                                      <p:cBhvr rctx="PPT">
                                        <p:cTn id="162" dur="indefinite"/>
                                        <p:tgtEl>
                                          <p:spTgt spid="198"/>
                                        </p:tgtEl>
                                        <p:attrNameLst>
                                          <p:attrName>style.opacity</p:attrName>
                                        </p:attrNameLst>
                                      </p:cBhvr>
                                      <p:to>
                                        <p:strVal val="0.5"/>
                                      </p:to>
                                    </p:set>
                                    <p:animEffect filter="image" prLst="opacity: 0.5">
                                      <p:cBhvr rctx="IE">
                                        <p:cTn id="163" dur="indefinite"/>
                                        <p:tgtEl>
                                          <p:spTgt spid="198"/>
                                        </p:tgtEl>
                                      </p:cBhvr>
                                    </p:animEffect>
                                  </p:childTnLst>
                                </p:cTn>
                              </p:par>
                              <p:par>
                                <p:cTn id="164" presetID="9" presetClass="emph" presetSubtype="0" grpId="0" nodeType="withEffect">
                                  <p:stCondLst>
                                    <p:cond delay="0"/>
                                  </p:stCondLst>
                                  <p:childTnLst>
                                    <p:set>
                                      <p:cBhvr rctx="PPT">
                                        <p:cTn id="165" dur="indefinite"/>
                                        <p:tgtEl>
                                          <p:spTgt spid="200"/>
                                        </p:tgtEl>
                                        <p:attrNameLst>
                                          <p:attrName>style.opacity</p:attrName>
                                        </p:attrNameLst>
                                      </p:cBhvr>
                                      <p:to>
                                        <p:strVal val="0.5"/>
                                      </p:to>
                                    </p:set>
                                    <p:animEffect filter="image" prLst="opacity: 0.5">
                                      <p:cBhvr rctx="IE">
                                        <p:cTn id="166" dur="indefinite"/>
                                        <p:tgtEl>
                                          <p:spTgt spid="200"/>
                                        </p:tgtEl>
                                      </p:cBhvr>
                                    </p:animEffect>
                                  </p:childTnLst>
                                </p:cTn>
                              </p:par>
                              <p:par>
                                <p:cTn id="167" presetID="9" presetClass="emph" presetSubtype="0" nodeType="withEffect">
                                  <p:stCondLst>
                                    <p:cond delay="0"/>
                                  </p:stCondLst>
                                  <p:childTnLst>
                                    <p:set>
                                      <p:cBhvr rctx="PPT">
                                        <p:cTn id="168" dur="indefinite"/>
                                        <p:tgtEl>
                                          <p:spTgt spid="223"/>
                                        </p:tgtEl>
                                        <p:attrNameLst>
                                          <p:attrName>style.opacity</p:attrName>
                                        </p:attrNameLst>
                                      </p:cBhvr>
                                      <p:to>
                                        <p:strVal val="0.5"/>
                                      </p:to>
                                    </p:set>
                                    <p:animEffect filter="image" prLst="opacity: 0.5">
                                      <p:cBhvr rctx="IE">
                                        <p:cTn id="169" dur="indefinite"/>
                                        <p:tgtEl>
                                          <p:spTgt spid="223"/>
                                        </p:tgtEl>
                                      </p:cBhvr>
                                    </p:animEffect>
                                  </p:childTnLst>
                                </p:cTn>
                              </p:par>
                              <p:par>
                                <p:cTn id="170" presetID="9" presetClass="emph" presetSubtype="0" nodeType="withEffect">
                                  <p:stCondLst>
                                    <p:cond delay="0"/>
                                  </p:stCondLst>
                                  <p:childTnLst>
                                    <p:set>
                                      <p:cBhvr rctx="PPT">
                                        <p:cTn id="171" dur="indefinite"/>
                                        <p:tgtEl>
                                          <p:spTgt spid="224"/>
                                        </p:tgtEl>
                                        <p:attrNameLst>
                                          <p:attrName>style.opacity</p:attrName>
                                        </p:attrNameLst>
                                      </p:cBhvr>
                                      <p:to>
                                        <p:strVal val="0.5"/>
                                      </p:to>
                                    </p:set>
                                    <p:animEffect filter="image" prLst="opacity: 0.5">
                                      <p:cBhvr rctx="IE">
                                        <p:cTn id="172" dur="indefinite"/>
                                        <p:tgtEl>
                                          <p:spTgt spid="224"/>
                                        </p:tgtEl>
                                      </p:cBhvr>
                                    </p:animEffect>
                                  </p:childTnLst>
                                </p:cTn>
                              </p:par>
                              <p:par>
                                <p:cTn id="173" presetID="9" presetClass="emph" presetSubtype="0" nodeType="withEffect">
                                  <p:stCondLst>
                                    <p:cond delay="0"/>
                                  </p:stCondLst>
                                  <p:childTnLst>
                                    <p:set>
                                      <p:cBhvr rctx="PPT">
                                        <p:cTn id="174" dur="indefinite"/>
                                        <p:tgtEl>
                                          <p:spTgt spid="225"/>
                                        </p:tgtEl>
                                        <p:attrNameLst>
                                          <p:attrName>style.opacity</p:attrName>
                                        </p:attrNameLst>
                                      </p:cBhvr>
                                      <p:to>
                                        <p:strVal val="0.5"/>
                                      </p:to>
                                    </p:set>
                                    <p:animEffect filter="image" prLst="opacity: 0.5">
                                      <p:cBhvr rctx="IE">
                                        <p:cTn id="175" dur="indefinite"/>
                                        <p:tgtEl>
                                          <p:spTgt spid="225"/>
                                        </p:tgtEl>
                                      </p:cBhvr>
                                    </p:animEffect>
                                  </p:childTnLst>
                                </p:cTn>
                              </p:par>
                              <p:par>
                                <p:cTn id="176" presetID="9" presetClass="emph" presetSubtype="0" grpId="0" nodeType="withEffect">
                                  <p:stCondLst>
                                    <p:cond delay="0"/>
                                  </p:stCondLst>
                                  <p:childTnLst>
                                    <p:set>
                                      <p:cBhvr rctx="PPT">
                                        <p:cTn id="177" dur="indefinite"/>
                                        <p:tgtEl>
                                          <p:spTgt spid="227"/>
                                        </p:tgtEl>
                                        <p:attrNameLst>
                                          <p:attrName>style.opacity</p:attrName>
                                        </p:attrNameLst>
                                      </p:cBhvr>
                                      <p:to>
                                        <p:strVal val="0.5"/>
                                      </p:to>
                                    </p:set>
                                    <p:animEffect filter="image" prLst="opacity: 0.5">
                                      <p:cBhvr rctx="IE">
                                        <p:cTn id="178" dur="indefinite"/>
                                        <p:tgtEl>
                                          <p:spTgt spid="227"/>
                                        </p:tgtEl>
                                      </p:cBhvr>
                                    </p:animEffect>
                                  </p:childTnLst>
                                </p:cTn>
                              </p:par>
                              <p:par>
                                <p:cTn id="179" presetID="9" presetClass="emph" presetSubtype="0" nodeType="withEffect">
                                  <p:stCondLst>
                                    <p:cond delay="0"/>
                                  </p:stCondLst>
                                  <p:childTnLst>
                                    <p:set>
                                      <p:cBhvr rctx="PPT">
                                        <p:cTn id="180" dur="indefinite"/>
                                        <p:tgtEl>
                                          <p:spTgt spid="234"/>
                                        </p:tgtEl>
                                        <p:attrNameLst>
                                          <p:attrName>style.opacity</p:attrName>
                                        </p:attrNameLst>
                                      </p:cBhvr>
                                      <p:to>
                                        <p:strVal val="0.5"/>
                                      </p:to>
                                    </p:set>
                                    <p:animEffect filter="image" prLst="opacity: 0.5">
                                      <p:cBhvr rctx="IE">
                                        <p:cTn id="181" dur="indefinite"/>
                                        <p:tgtEl>
                                          <p:spTgt spid="234"/>
                                        </p:tgtEl>
                                      </p:cBhvr>
                                    </p:animEffect>
                                  </p:childTnLst>
                                </p:cTn>
                              </p:par>
                              <p:par>
                                <p:cTn id="182" presetID="9" presetClass="emph" presetSubtype="0" nodeType="withEffect">
                                  <p:stCondLst>
                                    <p:cond delay="0"/>
                                  </p:stCondLst>
                                  <p:childTnLst>
                                    <p:set>
                                      <p:cBhvr rctx="PPT">
                                        <p:cTn id="183" dur="indefinite"/>
                                        <p:tgtEl>
                                          <p:spTgt spid="237"/>
                                        </p:tgtEl>
                                        <p:attrNameLst>
                                          <p:attrName>style.opacity</p:attrName>
                                        </p:attrNameLst>
                                      </p:cBhvr>
                                      <p:to>
                                        <p:strVal val="0.5"/>
                                      </p:to>
                                    </p:set>
                                    <p:animEffect filter="image" prLst="opacity: 0.5">
                                      <p:cBhvr rctx="IE">
                                        <p:cTn id="184" dur="indefinite"/>
                                        <p:tgtEl>
                                          <p:spTgt spid="237"/>
                                        </p:tgtEl>
                                      </p:cBhvr>
                                    </p:animEffect>
                                  </p:childTnLst>
                                </p:cTn>
                              </p:par>
                              <p:par>
                                <p:cTn id="185" presetID="9" presetClass="emph" presetSubtype="0" nodeType="withEffect">
                                  <p:stCondLst>
                                    <p:cond delay="0"/>
                                  </p:stCondLst>
                                  <p:childTnLst>
                                    <p:set>
                                      <p:cBhvr rctx="PPT">
                                        <p:cTn id="186" dur="indefinite"/>
                                        <p:tgtEl>
                                          <p:spTgt spid="249"/>
                                        </p:tgtEl>
                                        <p:attrNameLst>
                                          <p:attrName>style.opacity</p:attrName>
                                        </p:attrNameLst>
                                      </p:cBhvr>
                                      <p:to>
                                        <p:strVal val="0.5"/>
                                      </p:to>
                                    </p:set>
                                    <p:animEffect filter="image" prLst="opacity: 0.5">
                                      <p:cBhvr rctx="IE">
                                        <p:cTn id="187" dur="indefinite"/>
                                        <p:tgtEl>
                                          <p:spTgt spid="249"/>
                                        </p:tgtEl>
                                      </p:cBhvr>
                                    </p:animEffect>
                                  </p:childTnLst>
                                </p:cTn>
                              </p:par>
                              <p:par>
                                <p:cTn id="188" presetID="9" presetClass="emph" presetSubtype="0" nodeType="withEffect">
                                  <p:stCondLst>
                                    <p:cond delay="0"/>
                                  </p:stCondLst>
                                  <p:childTnLst>
                                    <p:set>
                                      <p:cBhvr rctx="PPT">
                                        <p:cTn id="189" dur="indefinite"/>
                                        <p:tgtEl>
                                          <p:spTgt spid="250"/>
                                        </p:tgtEl>
                                        <p:attrNameLst>
                                          <p:attrName>style.opacity</p:attrName>
                                        </p:attrNameLst>
                                      </p:cBhvr>
                                      <p:to>
                                        <p:strVal val="0.5"/>
                                      </p:to>
                                    </p:set>
                                    <p:animEffect filter="image" prLst="opacity: 0.5">
                                      <p:cBhvr rctx="IE">
                                        <p:cTn id="190" dur="indefinite"/>
                                        <p:tgtEl>
                                          <p:spTgt spid="250"/>
                                        </p:tgtEl>
                                      </p:cBhvr>
                                    </p:animEffect>
                                  </p:childTnLst>
                                </p:cTn>
                              </p:par>
                              <p:par>
                                <p:cTn id="191" presetID="9" presetClass="emph" presetSubtype="0" grpId="0" nodeType="withEffect">
                                  <p:stCondLst>
                                    <p:cond delay="0"/>
                                  </p:stCondLst>
                                  <p:childTnLst>
                                    <p:set>
                                      <p:cBhvr rctx="PPT">
                                        <p:cTn id="192" dur="indefinite"/>
                                        <p:tgtEl>
                                          <p:spTgt spid="253"/>
                                        </p:tgtEl>
                                        <p:attrNameLst>
                                          <p:attrName>style.opacity</p:attrName>
                                        </p:attrNameLst>
                                      </p:cBhvr>
                                      <p:to>
                                        <p:strVal val="0.5"/>
                                      </p:to>
                                    </p:set>
                                    <p:animEffect filter="image" prLst="opacity: 0.5">
                                      <p:cBhvr rctx="IE">
                                        <p:cTn id="193" dur="indefinite"/>
                                        <p:tgtEl>
                                          <p:spTgt spid="253"/>
                                        </p:tgtEl>
                                      </p:cBhvr>
                                    </p:animEffect>
                                  </p:childTnLst>
                                </p:cTn>
                              </p:par>
                              <p:par>
                                <p:cTn id="194" presetID="9" presetClass="emph" presetSubtype="0" nodeType="withEffect">
                                  <p:stCondLst>
                                    <p:cond delay="0"/>
                                  </p:stCondLst>
                                  <p:childTnLst>
                                    <p:set>
                                      <p:cBhvr rctx="PPT">
                                        <p:cTn id="195" dur="indefinite"/>
                                        <p:tgtEl>
                                          <p:spTgt spid="255"/>
                                        </p:tgtEl>
                                        <p:attrNameLst>
                                          <p:attrName>style.opacity</p:attrName>
                                        </p:attrNameLst>
                                      </p:cBhvr>
                                      <p:to>
                                        <p:strVal val="0.5"/>
                                      </p:to>
                                    </p:set>
                                    <p:animEffect filter="image" prLst="opacity: 0.5">
                                      <p:cBhvr rctx="IE">
                                        <p:cTn id="196" dur="indefinite"/>
                                        <p:tgtEl>
                                          <p:spTgt spid="255"/>
                                        </p:tgtEl>
                                      </p:cBhvr>
                                    </p:animEffect>
                                  </p:childTnLst>
                                </p:cTn>
                              </p:par>
                              <p:par>
                                <p:cTn id="197" presetID="9" presetClass="emph" presetSubtype="0" nodeType="withEffect">
                                  <p:stCondLst>
                                    <p:cond delay="0"/>
                                  </p:stCondLst>
                                  <p:childTnLst>
                                    <p:set>
                                      <p:cBhvr rctx="PPT">
                                        <p:cTn id="198" dur="indefinite"/>
                                        <p:tgtEl>
                                          <p:spTgt spid="256"/>
                                        </p:tgtEl>
                                        <p:attrNameLst>
                                          <p:attrName>style.opacity</p:attrName>
                                        </p:attrNameLst>
                                      </p:cBhvr>
                                      <p:to>
                                        <p:strVal val="0.5"/>
                                      </p:to>
                                    </p:set>
                                    <p:animEffect filter="image" prLst="opacity: 0.5">
                                      <p:cBhvr rctx="IE">
                                        <p:cTn id="199" dur="indefinite"/>
                                        <p:tgtEl>
                                          <p:spTgt spid="256"/>
                                        </p:tgtEl>
                                      </p:cBhvr>
                                    </p:animEffect>
                                  </p:childTnLst>
                                </p:cTn>
                              </p:par>
                              <p:par>
                                <p:cTn id="200" presetID="9" presetClass="emph" presetSubtype="0" grpId="0" nodeType="withEffect">
                                  <p:stCondLst>
                                    <p:cond delay="0"/>
                                  </p:stCondLst>
                                  <p:childTnLst>
                                    <p:set>
                                      <p:cBhvr rctx="PPT">
                                        <p:cTn id="201" dur="indefinite"/>
                                        <p:tgtEl>
                                          <p:spTgt spid="257"/>
                                        </p:tgtEl>
                                        <p:attrNameLst>
                                          <p:attrName>style.opacity</p:attrName>
                                        </p:attrNameLst>
                                      </p:cBhvr>
                                      <p:to>
                                        <p:strVal val="0.5"/>
                                      </p:to>
                                    </p:set>
                                    <p:animEffect filter="image" prLst="opacity: 0.5">
                                      <p:cBhvr rctx="IE">
                                        <p:cTn id="202" dur="indefinite"/>
                                        <p:tgtEl>
                                          <p:spTgt spid="257"/>
                                        </p:tgtEl>
                                      </p:cBhvr>
                                    </p:animEffect>
                                  </p:childTnLst>
                                </p:cTn>
                              </p:par>
                              <p:par>
                                <p:cTn id="203" presetID="9" presetClass="emph" presetSubtype="0" nodeType="withEffect">
                                  <p:stCondLst>
                                    <p:cond delay="0"/>
                                  </p:stCondLst>
                                  <p:childTnLst>
                                    <p:set>
                                      <p:cBhvr rctx="PPT">
                                        <p:cTn id="204" dur="indefinite"/>
                                        <p:tgtEl>
                                          <p:spTgt spid="258"/>
                                        </p:tgtEl>
                                        <p:attrNameLst>
                                          <p:attrName>style.opacity</p:attrName>
                                        </p:attrNameLst>
                                      </p:cBhvr>
                                      <p:to>
                                        <p:strVal val="0.5"/>
                                      </p:to>
                                    </p:set>
                                    <p:animEffect filter="image" prLst="opacity: 0.5">
                                      <p:cBhvr rctx="IE">
                                        <p:cTn id="205" dur="indefinite"/>
                                        <p:tgtEl>
                                          <p:spTgt spid="258"/>
                                        </p:tgtEl>
                                      </p:cBhvr>
                                    </p:animEffect>
                                  </p:childTnLst>
                                </p:cTn>
                              </p:par>
                              <p:par>
                                <p:cTn id="206" presetID="9" presetClass="emph" presetSubtype="0" nodeType="withEffect">
                                  <p:stCondLst>
                                    <p:cond delay="0"/>
                                  </p:stCondLst>
                                  <p:childTnLst>
                                    <p:set>
                                      <p:cBhvr rctx="PPT">
                                        <p:cTn id="207" dur="indefinite"/>
                                        <p:tgtEl>
                                          <p:spTgt spid="259"/>
                                        </p:tgtEl>
                                        <p:attrNameLst>
                                          <p:attrName>style.opacity</p:attrName>
                                        </p:attrNameLst>
                                      </p:cBhvr>
                                      <p:to>
                                        <p:strVal val="0.5"/>
                                      </p:to>
                                    </p:set>
                                    <p:animEffect filter="image" prLst="opacity: 0.5">
                                      <p:cBhvr rctx="IE">
                                        <p:cTn id="208" dur="indefinite"/>
                                        <p:tgtEl>
                                          <p:spTgt spid="259"/>
                                        </p:tgtEl>
                                      </p:cBhvr>
                                    </p:animEffect>
                                  </p:childTnLst>
                                </p:cTn>
                              </p:par>
                              <p:par>
                                <p:cTn id="209" presetID="9" presetClass="emph" presetSubtype="0" grpId="0" nodeType="withEffect">
                                  <p:stCondLst>
                                    <p:cond delay="0"/>
                                  </p:stCondLst>
                                  <p:childTnLst>
                                    <p:set>
                                      <p:cBhvr rctx="PPT">
                                        <p:cTn id="210" dur="indefinite"/>
                                        <p:tgtEl>
                                          <p:spTgt spid="260"/>
                                        </p:tgtEl>
                                        <p:attrNameLst>
                                          <p:attrName>style.opacity</p:attrName>
                                        </p:attrNameLst>
                                      </p:cBhvr>
                                      <p:to>
                                        <p:strVal val="0.5"/>
                                      </p:to>
                                    </p:set>
                                    <p:animEffect filter="image" prLst="opacity: 0.5">
                                      <p:cBhvr rctx="IE">
                                        <p:cTn id="211" dur="indefinite"/>
                                        <p:tgtEl>
                                          <p:spTgt spid="260"/>
                                        </p:tgtEl>
                                      </p:cBhvr>
                                    </p:animEffect>
                                  </p:childTnLst>
                                </p:cTn>
                              </p:par>
                              <p:par>
                                <p:cTn id="212" presetID="9" presetClass="emph" presetSubtype="0" nodeType="withEffect">
                                  <p:stCondLst>
                                    <p:cond delay="0"/>
                                  </p:stCondLst>
                                  <p:childTnLst>
                                    <p:set>
                                      <p:cBhvr rctx="PPT">
                                        <p:cTn id="213" dur="indefinite"/>
                                        <p:tgtEl>
                                          <p:spTgt spid="261"/>
                                        </p:tgtEl>
                                        <p:attrNameLst>
                                          <p:attrName>style.opacity</p:attrName>
                                        </p:attrNameLst>
                                      </p:cBhvr>
                                      <p:to>
                                        <p:strVal val="0.5"/>
                                      </p:to>
                                    </p:set>
                                    <p:animEffect filter="image" prLst="opacity: 0.5">
                                      <p:cBhvr rctx="IE">
                                        <p:cTn id="214" dur="indefinite"/>
                                        <p:tgtEl>
                                          <p:spTgt spid="261"/>
                                        </p:tgtEl>
                                      </p:cBhvr>
                                    </p:animEffect>
                                  </p:childTnLst>
                                </p:cTn>
                              </p:par>
                              <p:par>
                                <p:cTn id="215" presetID="9" presetClass="emph" presetSubtype="0" nodeType="withEffect">
                                  <p:stCondLst>
                                    <p:cond delay="0"/>
                                  </p:stCondLst>
                                  <p:childTnLst>
                                    <p:set>
                                      <p:cBhvr rctx="PPT">
                                        <p:cTn id="216" dur="indefinite"/>
                                        <p:tgtEl>
                                          <p:spTgt spid="262"/>
                                        </p:tgtEl>
                                        <p:attrNameLst>
                                          <p:attrName>style.opacity</p:attrName>
                                        </p:attrNameLst>
                                      </p:cBhvr>
                                      <p:to>
                                        <p:strVal val="0.5"/>
                                      </p:to>
                                    </p:set>
                                    <p:animEffect filter="image" prLst="opacity: 0.5">
                                      <p:cBhvr rctx="IE">
                                        <p:cTn id="217" dur="indefinite"/>
                                        <p:tgtEl>
                                          <p:spTgt spid="262"/>
                                        </p:tgtEl>
                                      </p:cBhvr>
                                    </p:animEffect>
                                  </p:childTnLst>
                                </p:cTn>
                              </p:par>
                              <p:par>
                                <p:cTn id="218" presetID="9" presetClass="emph" presetSubtype="0" nodeType="withEffect">
                                  <p:stCondLst>
                                    <p:cond delay="0"/>
                                  </p:stCondLst>
                                  <p:childTnLst>
                                    <p:set>
                                      <p:cBhvr rctx="PPT">
                                        <p:cTn id="219" dur="indefinite"/>
                                        <p:tgtEl>
                                          <p:spTgt spid="263"/>
                                        </p:tgtEl>
                                        <p:attrNameLst>
                                          <p:attrName>style.opacity</p:attrName>
                                        </p:attrNameLst>
                                      </p:cBhvr>
                                      <p:to>
                                        <p:strVal val="0.5"/>
                                      </p:to>
                                    </p:set>
                                    <p:animEffect filter="image" prLst="opacity: 0.5">
                                      <p:cBhvr rctx="IE">
                                        <p:cTn id="220" dur="indefinite"/>
                                        <p:tgtEl>
                                          <p:spTgt spid="263"/>
                                        </p:tgtEl>
                                      </p:cBhvr>
                                    </p:animEffect>
                                  </p:childTnLst>
                                </p:cTn>
                              </p:par>
                              <p:par>
                                <p:cTn id="221" presetID="9" presetClass="emph" presetSubtype="0" grpId="0" nodeType="withEffect">
                                  <p:stCondLst>
                                    <p:cond delay="0"/>
                                  </p:stCondLst>
                                  <p:childTnLst>
                                    <p:set>
                                      <p:cBhvr rctx="PPT">
                                        <p:cTn id="222" dur="indefinite"/>
                                        <p:tgtEl>
                                          <p:spTgt spid="264"/>
                                        </p:tgtEl>
                                        <p:attrNameLst>
                                          <p:attrName>style.opacity</p:attrName>
                                        </p:attrNameLst>
                                      </p:cBhvr>
                                      <p:to>
                                        <p:strVal val="0.5"/>
                                      </p:to>
                                    </p:set>
                                    <p:animEffect filter="image" prLst="opacity: 0.5">
                                      <p:cBhvr rctx="IE">
                                        <p:cTn id="223" dur="indefinite"/>
                                        <p:tgtEl>
                                          <p:spTgt spid="264"/>
                                        </p:tgtEl>
                                      </p:cBhvr>
                                    </p:animEffect>
                                  </p:childTnLst>
                                </p:cTn>
                              </p:par>
                              <p:par>
                                <p:cTn id="224" presetID="9" presetClass="emph" presetSubtype="0" grpId="0" nodeType="withEffect">
                                  <p:stCondLst>
                                    <p:cond delay="0"/>
                                  </p:stCondLst>
                                  <p:childTnLst>
                                    <p:set>
                                      <p:cBhvr rctx="PPT">
                                        <p:cTn id="225" dur="indefinite"/>
                                        <p:tgtEl>
                                          <p:spTgt spid="265"/>
                                        </p:tgtEl>
                                        <p:attrNameLst>
                                          <p:attrName>style.opacity</p:attrName>
                                        </p:attrNameLst>
                                      </p:cBhvr>
                                      <p:to>
                                        <p:strVal val="0.5"/>
                                      </p:to>
                                    </p:set>
                                    <p:animEffect filter="image" prLst="opacity: 0.5">
                                      <p:cBhvr rctx="IE">
                                        <p:cTn id="226" dur="indefinite"/>
                                        <p:tgtEl>
                                          <p:spTgt spid="265"/>
                                        </p:tgtEl>
                                      </p:cBhvr>
                                    </p:animEffect>
                                  </p:childTnLst>
                                </p:cTn>
                              </p:par>
                              <p:par>
                                <p:cTn id="227" presetID="9" presetClass="emph" presetSubtype="0" nodeType="withEffect">
                                  <p:stCondLst>
                                    <p:cond delay="0"/>
                                  </p:stCondLst>
                                  <p:childTnLst>
                                    <p:set>
                                      <p:cBhvr rctx="PPT">
                                        <p:cTn id="228" dur="indefinite"/>
                                        <p:tgtEl>
                                          <p:spTgt spid="266"/>
                                        </p:tgtEl>
                                        <p:attrNameLst>
                                          <p:attrName>style.opacity</p:attrName>
                                        </p:attrNameLst>
                                      </p:cBhvr>
                                      <p:to>
                                        <p:strVal val="0.5"/>
                                      </p:to>
                                    </p:set>
                                    <p:animEffect filter="image" prLst="opacity: 0.5">
                                      <p:cBhvr rctx="IE">
                                        <p:cTn id="229" dur="indefinite"/>
                                        <p:tgtEl>
                                          <p:spTgt spid="266"/>
                                        </p:tgtEl>
                                      </p:cBhvr>
                                    </p:animEffect>
                                  </p:childTnLst>
                                </p:cTn>
                              </p:par>
                              <p:par>
                                <p:cTn id="230" presetID="9" presetClass="emph" presetSubtype="0" nodeType="withEffect">
                                  <p:stCondLst>
                                    <p:cond delay="0"/>
                                  </p:stCondLst>
                                  <p:childTnLst>
                                    <p:set>
                                      <p:cBhvr rctx="PPT">
                                        <p:cTn id="231" dur="indefinite"/>
                                        <p:tgtEl>
                                          <p:spTgt spid="267"/>
                                        </p:tgtEl>
                                        <p:attrNameLst>
                                          <p:attrName>style.opacity</p:attrName>
                                        </p:attrNameLst>
                                      </p:cBhvr>
                                      <p:to>
                                        <p:strVal val="0.5"/>
                                      </p:to>
                                    </p:set>
                                    <p:animEffect filter="image" prLst="opacity: 0.5">
                                      <p:cBhvr rctx="IE">
                                        <p:cTn id="232" dur="indefinite"/>
                                        <p:tgtEl>
                                          <p:spTgt spid="267"/>
                                        </p:tgtEl>
                                      </p:cBhvr>
                                    </p:animEffect>
                                  </p:childTnLst>
                                </p:cTn>
                              </p:par>
                              <p:par>
                                <p:cTn id="233" presetID="9" presetClass="emph" presetSubtype="0" nodeType="withEffect">
                                  <p:stCondLst>
                                    <p:cond delay="0"/>
                                  </p:stCondLst>
                                  <p:childTnLst>
                                    <p:set>
                                      <p:cBhvr rctx="PPT">
                                        <p:cTn id="234" dur="indefinite"/>
                                        <p:tgtEl>
                                          <p:spTgt spid="268"/>
                                        </p:tgtEl>
                                        <p:attrNameLst>
                                          <p:attrName>style.opacity</p:attrName>
                                        </p:attrNameLst>
                                      </p:cBhvr>
                                      <p:to>
                                        <p:strVal val="0.5"/>
                                      </p:to>
                                    </p:set>
                                    <p:animEffect filter="image" prLst="opacity: 0.5">
                                      <p:cBhvr rctx="IE">
                                        <p:cTn id="235" dur="indefinite"/>
                                        <p:tgtEl>
                                          <p:spTgt spid="268"/>
                                        </p:tgtEl>
                                      </p:cBhvr>
                                    </p:animEffect>
                                  </p:childTnLst>
                                </p:cTn>
                              </p:par>
                              <p:par>
                                <p:cTn id="236" presetID="9" presetClass="emph" presetSubtype="0" nodeType="withEffect">
                                  <p:stCondLst>
                                    <p:cond delay="0"/>
                                  </p:stCondLst>
                                  <p:childTnLst>
                                    <p:set>
                                      <p:cBhvr rctx="PPT">
                                        <p:cTn id="237" dur="indefinite"/>
                                        <p:tgtEl>
                                          <p:spTgt spid="269"/>
                                        </p:tgtEl>
                                        <p:attrNameLst>
                                          <p:attrName>style.opacity</p:attrName>
                                        </p:attrNameLst>
                                      </p:cBhvr>
                                      <p:to>
                                        <p:strVal val="0.5"/>
                                      </p:to>
                                    </p:set>
                                    <p:animEffect filter="image" prLst="opacity: 0.5">
                                      <p:cBhvr rctx="IE">
                                        <p:cTn id="238" dur="indefinite"/>
                                        <p:tgtEl>
                                          <p:spTgt spid="269"/>
                                        </p:tgtEl>
                                      </p:cBhvr>
                                    </p:animEffect>
                                  </p:childTnLst>
                                </p:cTn>
                              </p:par>
                              <p:par>
                                <p:cTn id="239" presetID="9" presetClass="emph" presetSubtype="0" grpId="0" nodeType="withEffect">
                                  <p:stCondLst>
                                    <p:cond delay="0"/>
                                  </p:stCondLst>
                                  <p:childTnLst>
                                    <p:set>
                                      <p:cBhvr rctx="PPT">
                                        <p:cTn id="240" dur="indefinite"/>
                                        <p:tgtEl>
                                          <p:spTgt spid="270"/>
                                        </p:tgtEl>
                                        <p:attrNameLst>
                                          <p:attrName>style.opacity</p:attrName>
                                        </p:attrNameLst>
                                      </p:cBhvr>
                                      <p:to>
                                        <p:strVal val="0.5"/>
                                      </p:to>
                                    </p:set>
                                    <p:animEffect filter="image" prLst="opacity: 0.5">
                                      <p:cBhvr rctx="IE">
                                        <p:cTn id="241" dur="indefinite"/>
                                        <p:tgtEl>
                                          <p:spTgt spid="270"/>
                                        </p:tgtEl>
                                      </p:cBhvr>
                                    </p:animEffect>
                                  </p:childTnLst>
                                </p:cTn>
                              </p:par>
                              <p:par>
                                <p:cTn id="242" presetID="9" presetClass="emph" presetSubtype="0" nodeType="withEffect">
                                  <p:stCondLst>
                                    <p:cond delay="0"/>
                                  </p:stCondLst>
                                  <p:childTnLst>
                                    <p:set>
                                      <p:cBhvr rctx="PPT">
                                        <p:cTn id="243" dur="indefinite"/>
                                        <p:tgtEl>
                                          <p:spTgt spid="271"/>
                                        </p:tgtEl>
                                        <p:attrNameLst>
                                          <p:attrName>style.opacity</p:attrName>
                                        </p:attrNameLst>
                                      </p:cBhvr>
                                      <p:to>
                                        <p:strVal val="0.5"/>
                                      </p:to>
                                    </p:set>
                                    <p:animEffect filter="image" prLst="opacity: 0.5">
                                      <p:cBhvr rctx="IE">
                                        <p:cTn id="244" dur="indefinite"/>
                                        <p:tgtEl>
                                          <p:spTgt spid="271"/>
                                        </p:tgtEl>
                                      </p:cBhvr>
                                    </p:animEffect>
                                  </p:childTnLst>
                                </p:cTn>
                              </p:par>
                              <p:par>
                                <p:cTn id="245" presetID="9" presetClass="emph" presetSubtype="0" grpId="0" nodeType="withEffect">
                                  <p:stCondLst>
                                    <p:cond delay="0"/>
                                  </p:stCondLst>
                                  <p:childTnLst>
                                    <p:set>
                                      <p:cBhvr rctx="PPT">
                                        <p:cTn id="246" dur="indefinite"/>
                                        <p:tgtEl>
                                          <p:spTgt spid="272"/>
                                        </p:tgtEl>
                                        <p:attrNameLst>
                                          <p:attrName>style.opacity</p:attrName>
                                        </p:attrNameLst>
                                      </p:cBhvr>
                                      <p:to>
                                        <p:strVal val="0.5"/>
                                      </p:to>
                                    </p:set>
                                    <p:animEffect filter="image" prLst="opacity: 0.5">
                                      <p:cBhvr rctx="IE">
                                        <p:cTn id="247" dur="indefinite"/>
                                        <p:tgtEl>
                                          <p:spTgt spid="272"/>
                                        </p:tgtEl>
                                      </p:cBhvr>
                                    </p:animEffect>
                                  </p:childTnLst>
                                </p:cTn>
                              </p:par>
                              <p:par>
                                <p:cTn id="248" presetID="9" presetClass="emph" presetSubtype="0" nodeType="withEffect">
                                  <p:stCondLst>
                                    <p:cond delay="0"/>
                                  </p:stCondLst>
                                  <p:childTnLst>
                                    <p:set>
                                      <p:cBhvr rctx="PPT">
                                        <p:cTn id="249" dur="indefinite"/>
                                        <p:tgtEl>
                                          <p:spTgt spid="273"/>
                                        </p:tgtEl>
                                        <p:attrNameLst>
                                          <p:attrName>style.opacity</p:attrName>
                                        </p:attrNameLst>
                                      </p:cBhvr>
                                      <p:to>
                                        <p:strVal val="0.5"/>
                                      </p:to>
                                    </p:set>
                                    <p:animEffect filter="image" prLst="opacity: 0.5">
                                      <p:cBhvr rctx="IE">
                                        <p:cTn id="250" dur="indefinite"/>
                                        <p:tgtEl>
                                          <p:spTgt spid="273"/>
                                        </p:tgtEl>
                                      </p:cBhvr>
                                    </p:animEffect>
                                  </p:childTnLst>
                                </p:cTn>
                              </p:par>
                              <p:par>
                                <p:cTn id="251" presetID="9" presetClass="emph" presetSubtype="0" nodeType="withEffect">
                                  <p:stCondLst>
                                    <p:cond delay="0"/>
                                  </p:stCondLst>
                                  <p:childTnLst>
                                    <p:set>
                                      <p:cBhvr rctx="PPT">
                                        <p:cTn id="252" dur="indefinite"/>
                                        <p:tgtEl>
                                          <p:spTgt spid="274"/>
                                        </p:tgtEl>
                                        <p:attrNameLst>
                                          <p:attrName>style.opacity</p:attrName>
                                        </p:attrNameLst>
                                      </p:cBhvr>
                                      <p:to>
                                        <p:strVal val="0.5"/>
                                      </p:to>
                                    </p:set>
                                    <p:animEffect filter="image" prLst="opacity: 0.5">
                                      <p:cBhvr rctx="IE">
                                        <p:cTn id="253" dur="indefinite"/>
                                        <p:tgtEl>
                                          <p:spTgt spid="274"/>
                                        </p:tgtEl>
                                      </p:cBhvr>
                                    </p:animEffect>
                                  </p:childTnLst>
                                </p:cTn>
                              </p:par>
                              <p:par>
                                <p:cTn id="254" presetID="9" presetClass="emph" presetSubtype="0" nodeType="withEffect">
                                  <p:stCondLst>
                                    <p:cond delay="0"/>
                                  </p:stCondLst>
                                  <p:childTnLst>
                                    <p:set>
                                      <p:cBhvr rctx="PPT">
                                        <p:cTn id="255" dur="indefinite"/>
                                        <p:tgtEl>
                                          <p:spTgt spid="275"/>
                                        </p:tgtEl>
                                        <p:attrNameLst>
                                          <p:attrName>style.opacity</p:attrName>
                                        </p:attrNameLst>
                                      </p:cBhvr>
                                      <p:to>
                                        <p:strVal val="0.5"/>
                                      </p:to>
                                    </p:set>
                                    <p:animEffect filter="image" prLst="opacity: 0.5">
                                      <p:cBhvr rctx="IE">
                                        <p:cTn id="256" dur="indefinite"/>
                                        <p:tgtEl>
                                          <p:spTgt spid="275"/>
                                        </p:tgtEl>
                                      </p:cBhvr>
                                    </p:animEffect>
                                  </p:childTnLst>
                                </p:cTn>
                              </p:par>
                              <p:par>
                                <p:cTn id="257" presetID="9" presetClass="emph" presetSubtype="0" nodeType="withEffect">
                                  <p:stCondLst>
                                    <p:cond delay="0"/>
                                  </p:stCondLst>
                                  <p:childTnLst>
                                    <p:set>
                                      <p:cBhvr rctx="PPT">
                                        <p:cTn id="258" dur="indefinite"/>
                                        <p:tgtEl>
                                          <p:spTgt spid="276"/>
                                        </p:tgtEl>
                                        <p:attrNameLst>
                                          <p:attrName>style.opacity</p:attrName>
                                        </p:attrNameLst>
                                      </p:cBhvr>
                                      <p:to>
                                        <p:strVal val="0.5"/>
                                      </p:to>
                                    </p:set>
                                    <p:animEffect filter="image" prLst="opacity: 0.5">
                                      <p:cBhvr rctx="IE">
                                        <p:cTn id="259" dur="indefinite"/>
                                        <p:tgtEl>
                                          <p:spTgt spid="276"/>
                                        </p:tgtEl>
                                      </p:cBhvr>
                                    </p:animEffect>
                                  </p:childTnLst>
                                </p:cTn>
                              </p:par>
                              <p:par>
                                <p:cTn id="260" presetID="9" presetClass="emph" presetSubtype="0" nodeType="withEffect">
                                  <p:stCondLst>
                                    <p:cond delay="0"/>
                                  </p:stCondLst>
                                  <p:childTnLst>
                                    <p:set>
                                      <p:cBhvr rctx="PPT">
                                        <p:cTn id="261" dur="indefinite"/>
                                        <p:tgtEl>
                                          <p:spTgt spid="277"/>
                                        </p:tgtEl>
                                        <p:attrNameLst>
                                          <p:attrName>style.opacity</p:attrName>
                                        </p:attrNameLst>
                                      </p:cBhvr>
                                      <p:to>
                                        <p:strVal val="0.5"/>
                                      </p:to>
                                    </p:set>
                                    <p:animEffect filter="image" prLst="opacity: 0.5">
                                      <p:cBhvr rctx="IE">
                                        <p:cTn id="262" dur="indefinite"/>
                                        <p:tgtEl>
                                          <p:spTgt spid="277"/>
                                        </p:tgtEl>
                                      </p:cBhvr>
                                    </p:animEffect>
                                  </p:childTnLst>
                                </p:cTn>
                              </p:par>
                              <p:par>
                                <p:cTn id="263" presetID="9" presetClass="emph" presetSubtype="0" nodeType="withEffect">
                                  <p:stCondLst>
                                    <p:cond delay="0"/>
                                  </p:stCondLst>
                                  <p:childTnLst>
                                    <p:set>
                                      <p:cBhvr rctx="PPT">
                                        <p:cTn id="264" dur="indefinite"/>
                                        <p:tgtEl>
                                          <p:spTgt spid="278"/>
                                        </p:tgtEl>
                                        <p:attrNameLst>
                                          <p:attrName>style.opacity</p:attrName>
                                        </p:attrNameLst>
                                      </p:cBhvr>
                                      <p:to>
                                        <p:strVal val="0.5"/>
                                      </p:to>
                                    </p:set>
                                    <p:animEffect filter="image" prLst="opacity: 0.5">
                                      <p:cBhvr rctx="IE">
                                        <p:cTn id="265" dur="indefinite"/>
                                        <p:tgtEl>
                                          <p:spTgt spid="278"/>
                                        </p:tgtEl>
                                      </p:cBhvr>
                                    </p:animEffect>
                                  </p:childTnLst>
                                </p:cTn>
                              </p:par>
                              <p:par>
                                <p:cTn id="266" presetID="9" presetClass="emph" presetSubtype="0" nodeType="withEffect">
                                  <p:stCondLst>
                                    <p:cond delay="0"/>
                                  </p:stCondLst>
                                  <p:childTnLst>
                                    <p:set>
                                      <p:cBhvr rctx="PPT">
                                        <p:cTn id="267" dur="indefinite"/>
                                        <p:tgtEl>
                                          <p:spTgt spid="279"/>
                                        </p:tgtEl>
                                        <p:attrNameLst>
                                          <p:attrName>style.opacity</p:attrName>
                                        </p:attrNameLst>
                                      </p:cBhvr>
                                      <p:to>
                                        <p:strVal val="0.5"/>
                                      </p:to>
                                    </p:set>
                                    <p:animEffect filter="image" prLst="opacity: 0.5">
                                      <p:cBhvr rctx="IE">
                                        <p:cTn id="268" dur="indefinite"/>
                                        <p:tgtEl>
                                          <p:spTgt spid="279"/>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100" grpId="0" animBg="1"/>
      <p:bldP spid="101" grpId="0" animBg="1"/>
      <p:bldP spid="106" grpId="0" animBg="1"/>
      <p:bldP spid="108" grpId="0" animBg="1"/>
      <p:bldP spid="109" grpId="0" animBg="1"/>
      <p:bldP spid="110"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4" grpId="0" animBg="1"/>
      <p:bldP spid="128" grpId="0" animBg="1"/>
      <p:bldP spid="130" grpId="0" animBg="1"/>
      <p:bldP spid="157" grpId="0" animBg="1"/>
      <p:bldP spid="168" grpId="0" animBg="1"/>
      <p:bldP spid="169" grpId="0" animBg="1"/>
      <p:bldP spid="185" grpId="0" animBg="1"/>
      <p:bldP spid="195" grpId="0" animBg="1"/>
      <p:bldP spid="200" grpId="0" animBg="1"/>
      <p:bldP spid="227" grpId="0" animBg="1"/>
      <p:bldP spid="253" grpId="0" animBg="1"/>
      <p:bldP spid="257" grpId="0" animBg="1"/>
      <p:bldP spid="260" grpId="0" animBg="1"/>
      <p:bldP spid="264" grpId="0" animBg="1"/>
      <p:bldP spid="265" grpId="0" animBg="1"/>
      <p:bldP spid="270" grpId="0" animBg="1"/>
      <p:bldP spid="272" grpId="0" animBg="1"/>
      <p:bldP spid="28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spcBef>
                <a:spcPts val="0"/>
              </a:spcBef>
              <a:buNone/>
            </a:pPr>
            <a:r>
              <a:rPr lang="en-US" sz="3200" b="1" u="sng" dirty="0" smtClean="0">
                <a:solidFill>
                  <a:schemeClr val="accent2"/>
                </a:solidFill>
              </a:rPr>
              <a:t>Terminology Mapper:</a:t>
            </a:r>
            <a:r>
              <a:rPr lang="en-US" sz="3200" dirty="0" smtClean="0">
                <a:solidFill>
                  <a:schemeClr val="accent2"/>
                </a:solidFill>
              </a:rPr>
              <a:t> </a:t>
            </a:r>
            <a:r>
              <a:rPr lang="en-US" sz="2800" dirty="0">
                <a:solidFill>
                  <a:schemeClr val="accent2"/>
                </a:solidFill>
              </a:rPr>
              <a:t>Maps source terms to target terms</a:t>
            </a:r>
            <a:endParaRPr lang="en-US" sz="2800" b="1" u="sng" dirty="0" smtClean="0">
              <a:solidFill>
                <a:schemeClr val="accent2"/>
              </a:solidFill>
            </a:endParaRPr>
          </a:p>
          <a:p>
            <a:pPr marL="0" indent="0">
              <a:spcBef>
                <a:spcPts val="0"/>
              </a:spcBef>
              <a:buNone/>
            </a:pPr>
            <a:endParaRPr lang="en-US" sz="3200" b="1" u="sng" dirty="0" smtClean="0"/>
          </a:p>
          <a:p>
            <a:pPr>
              <a:spcBef>
                <a:spcPts val="0"/>
              </a:spcBef>
              <a:buFont typeface="Wingdings" panose="05000000000000000000" pitchFamily="2" charset="2"/>
              <a:buChar char="v"/>
            </a:pPr>
            <a:r>
              <a:rPr lang="en-US" sz="2400" b="1" i="1" dirty="0" err="1"/>
              <a:t>init</a:t>
            </a:r>
            <a:r>
              <a:rPr lang="en-US" sz="2400" b="1" i="1" dirty="0"/>
              <a:t>()</a:t>
            </a:r>
            <a:endParaRPr lang="en-US" sz="2400" i="1" dirty="0"/>
          </a:p>
          <a:p>
            <a:pPr lvl="1" algn="just">
              <a:spcBef>
                <a:spcPts val="0"/>
              </a:spcBef>
              <a:buFont typeface="Wingdings" panose="05000000000000000000" pitchFamily="2" charset="2"/>
              <a:buChar char="Ø"/>
            </a:pPr>
            <a:r>
              <a:rPr lang="en-US" sz="2400" b="1" u="sng" dirty="0"/>
              <a:t>Functionality Description</a:t>
            </a:r>
            <a:r>
              <a:rPr lang="en-US" sz="2400" i="1" u="sng" dirty="0"/>
              <a:t>:</a:t>
            </a:r>
            <a:r>
              <a:rPr lang="en-US" sz="2400" dirty="0"/>
              <a:t> Loads the </a:t>
            </a:r>
            <a:r>
              <a:rPr lang="en-US" sz="2400" dirty="0" smtClean="0"/>
              <a:t>provider’s terminology, the aggregator’s terminology and also the mapping definition file</a:t>
            </a:r>
            <a:endParaRPr lang="en-US" sz="2400" dirty="0"/>
          </a:p>
          <a:p>
            <a:pPr marL="1016994" lvl="1" indent="-457090">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smtClean="0"/>
              <a:t>init(</a:t>
            </a:r>
            <a:r>
              <a:rPr lang="en-US" sz="2400" dirty="0" err="1" smtClean="0"/>
              <a:t>provider_terminology</a:t>
            </a:r>
            <a:r>
              <a:rPr lang="en-US" sz="2400" dirty="0"/>
              <a:t>, </a:t>
            </a:r>
            <a:r>
              <a:rPr lang="en-US" sz="2400" dirty="0" err="1" smtClean="0"/>
              <a:t>aggregator_terminology</a:t>
            </a:r>
            <a:r>
              <a:rPr lang="en-US" sz="2400" dirty="0" smtClean="0"/>
              <a:t>)</a:t>
            </a:r>
            <a:endParaRPr lang="en-US" sz="2400" dirty="0"/>
          </a:p>
          <a:p>
            <a:pPr marL="1280088" lvl="2" indent="0">
              <a:spcBef>
                <a:spcPts val="0"/>
              </a:spcBef>
              <a:buNone/>
            </a:pPr>
            <a:r>
              <a:rPr lang="en-US" sz="2400" i="1" dirty="0"/>
              <a:t>Input Parameters: </a:t>
            </a:r>
            <a:endParaRPr lang="en-US" sz="2400" dirty="0"/>
          </a:p>
          <a:p>
            <a:pPr lvl="2">
              <a:spcBef>
                <a:spcPts val="0"/>
              </a:spcBef>
            </a:pPr>
            <a:r>
              <a:rPr lang="en-US" sz="2400" dirty="0" err="1"/>
              <a:t>provider_terminology</a:t>
            </a:r>
            <a:r>
              <a:rPr lang="en-US" sz="2400" dirty="0"/>
              <a:t> : An </a:t>
            </a:r>
            <a:r>
              <a:rPr lang="en-US" sz="2400" dirty="0" smtClean="0"/>
              <a:t>XML </a:t>
            </a:r>
            <a:r>
              <a:rPr lang="en-US" sz="2400" dirty="0"/>
              <a:t>file containing the provider’s terminology</a:t>
            </a:r>
          </a:p>
          <a:p>
            <a:pPr lvl="2">
              <a:spcBef>
                <a:spcPts val="0"/>
              </a:spcBef>
            </a:pPr>
            <a:r>
              <a:rPr lang="en-US" sz="2400" dirty="0" err="1"/>
              <a:t>aggregator_terminology</a:t>
            </a:r>
            <a:r>
              <a:rPr lang="en-US" sz="2400" dirty="0"/>
              <a:t> : An </a:t>
            </a:r>
            <a:r>
              <a:rPr lang="en-US" sz="2400" dirty="0" smtClean="0"/>
              <a:t>XML </a:t>
            </a:r>
            <a:r>
              <a:rPr lang="en-US" sz="2400" dirty="0"/>
              <a:t>file containing the aggregator’s terminology </a:t>
            </a:r>
          </a:p>
          <a:p>
            <a:pPr lvl="2">
              <a:spcBef>
                <a:spcPts val="0"/>
              </a:spcBef>
            </a:pPr>
            <a:endParaRPr lang="en-US" sz="2400" i="1" dirty="0" smtClean="0"/>
          </a:p>
          <a:p>
            <a:pPr lvl="2">
              <a:spcBef>
                <a:spcPts val="0"/>
              </a:spcBef>
              <a:buNone/>
            </a:pPr>
            <a:r>
              <a:rPr lang="en-US" sz="2400" i="1" dirty="0" smtClean="0"/>
              <a:t>Return </a:t>
            </a:r>
            <a:r>
              <a:rPr lang="en-US" sz="2400" i="1" dirty="0"/>
              <a:t>value: </a:t>
            </a:r>
            <a:r>
              <a:rPr lang="en-US" sz="2400" dirty="0"/>
              <a:t>The </a:t>
            </a:r>
            <a:r>
              <a:rPr lang="en-US" sz="2400" dirty="0" smtClean="0"/>
              <a:t>terminology mapping </a:t>
            </a:r>
            <a:r>
              <a:rPr lang="en-US" sz="2400" dirty="0"/>
              <a:t>definition file</a:t>
            </a:r>
          </a:p>
          <a:p>
            <a:pPr marL="0" indent="0">
              <a:spcBef>
                <a:spcPts val="0"/>
              </a:spcBef>
              <a:buNone/>
            </a:pPr>
            <a:endParaRPr lang="en-US" sz="3200" b="1" u="sng" dirty="0" smtClean="0"/>
          </a:p>
          <a:p>
            <a:pPr marL="0" indent="0">
              <a:spcBef>
                <a:spcPts val="0"/>
              </a:spcBef>
              <a:buNone/>
            </a:pPr>
            <a:endParaRPr lang="en-US" sz="3200" b="1" u="sng" dirty="0" smtClean="0"/>
          </a:p>
          <a:p>
            <a:pPr lvl="2" algn="just">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73</a:t>
            </a:fld>
            <a:endParaRPr lang="el-GR">
              <a:solidFill>
                <a:srgbClr val="FFFFFF"/>
              </a:solidFill>
            </a:endParaRPr>
          </a:p>
        </p:txBody>
      </p:sp>
    </p:spTree>
    <p:extLst>
      <p:ext uri="{BB962C8B-B14F-4D97-AF65-F5344CB8AC3E}">
        <p14:creationId xmlns:p14="http://schemas.microsoft.com/office/powerpoint/2010/main" xmlns="" val="278005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4"/>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96" name="Oval 95"/>
          <p:cNvSpPr/>
          <p:nvPr/>
        </p:nvSpPr>
        <p:spPr>
          <a:xfrm>
            <a:off x="5538027" y="1776264"/>
            <a:ext cx="2133600" cy="56007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97" name="Group 96"/>
          <p:cNvGrpSpPr/>
          <p:nvPr/>
        </p:nvGrpSpPr>
        <p:grpSpPr>
          <a:xfrm>
            <a:off x="5648960" y="80010"/>
            <a:ext cx="1849120" cy="720090"/>
            <a:chOff x="4191000" y="304800"/>
            <a:chExt cx="1752600" cy="990600"/>
          </a:xfrm>
        </p:grpSpPr>
        <p:sp>
          <p:nvSpPr>
            <p:cNvPr id="98" name="Flowchart: Decision 97"/>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99" name="TextBox 98"/>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100" name="Flowchart: Process 99"/>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101" name="Flowchart: Process 100"/>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02" name="Straight Arrow Connector 101"/>
          <p:cNvCxnSpPr>
            <a:stCxn id="98" idx="2"/>
            <a:endCxn id="100"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8" idx="2"/>
            <a:endCxn id="101"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0" idx="2"/>
            <a:endCxn id="96" idx="1"/>
          </p:cNvCxnSpPr>
          <p:nvPr/>
        </p:nvCxnSpPr>
        <p:spPr>
          <a:xfrm>
            <a:off x="4013200" y="1468756"/>
            <a:ext cx="1837285" cy="3895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1" idx="2"/>
            <a:endCxn id="96" idx="7"/>
          </p:cNvCxnSpPr>
          <p:nvPr/>
        </p:nvCxnSpPr>
        <p:spPr>
          <a:xfrm flipH="1">
            <a:off x="7359169" y="1480186"/>
            <a:ext cx="2394431" cy="3780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Flowchart: Process 10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107" name="Straight Arrow Connector 106"/>
          <p:cNvCxnSpPr>
            <a:stCxn id="96" idx="6"/>
            <a:endCxn id="106" idx="0"/>
          </p:cNvCxnSpPr>
          <p:nvPr/>
        </p:nvCxnSpPr>
        <p:spPr>
          <a:xfrm>
            <a:off x="7671627" y="2056299"/>
            <a:ext cx="1167573" cy="6260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109" name="Oval 10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110" name="Flowchart: Process 10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111" name="Straight Arrow Connector 110"/>
          <p:cNvCxnSpPr>
            <a:stCxn id="108" idx="3"/>
            <a:endCxn id="10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113" name="Oval 112"/>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114" name="Oval 11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115" name="Oval 11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116" name="Oval 11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117" name="Oval 11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118" name="Oval 11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119" name="Oval 11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20" name="Oval 11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21" name="Straight Arrow Connector 120"/>
          <p:cNvCxnSpPr>
            <a:stCxn id="96" idx="4"/>
            <a:endCxn id="110" idx="0"/>
          </p:cNvCxnSpPr>
          <p:nvPr/>
        </p:nvCxnSpPr>
        <p:spPr>
          <a:xfrm flipH="1">
            <a:off x="6573520" y="2336334"/>
            <a:ext cx="31307" cy="2354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0" idx="2"/>
            <a:endCxn id="11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4" name="Flowchart: Process 12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28" name="Flowchart: Process 127"/>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30" name="Flowchart: Process 129"/>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33" name="Straight Arrow Connector 132"/>
          <p:cNvCxnSpPr>
            <a:stCxn id="130" idx="2"/>
            <a:endCxn id="11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8" idx="4"/>
            <a:endCxn id="157"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9" idx="6"/>
            <a:endCxn id="11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18" idx="6"/>
            <a:endCxn id="11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24" idx="1"/>
            <a:endCxn id="11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28" idx="2"/>
            <a:endCxn id="11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96" idx="6"/>
            <a:endCxn id="128" idx="0"/>
          </p:cNvCxnSpPr>
          <p:nvPr/>
        </p:nvCxnSpPr>
        <p:spPr>
          <a:xfrm>
            <a:off x="7671627" y="2056299"/>
            <a:ext cx="3758373" cy="6260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58" name="Straight Arrow Connector 157"/>
          <p:cNvCxnSpPr>
            <a:stCxn id="157" idx="1"/>
            <a:endCxn id="113"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1"/>
            <a:endCxn id="119"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09" idx="4"/>
            <a:endCxn id="11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7" idx="3"/>
            <a:endCxn id="116"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69" name="Flowchart: Process 168"/>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72" name="Straight Arrow Connector 171"/>
          <p:cNvCxnSpPr>
            <a:stCxn id="115" idx="2"/>
            <a:endCxn id="168"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8" idx="2"/>
            <a:endCxn id="11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69" idx="2"/>
            <a:endCxn id="11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5" name="Flowchart: Process 184"/>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88" name="Straight Arrow Connector 187"/>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85" idx="2"/>
            <a:endCxn id="11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Elbow Connector 191"/>
          <p:cNvCxnSpPr>
            <a:stCxn id="128" idx="3"/>
            <a:endCxn id="11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5" name="Flowchart: Process 194"/>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98" name="Straight Arrow Connector 197"/>
          <p:cNvCxnSpPr>
            <a:stCxn id="239" idx="1"/>
            <a:endCxn id="12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0" name="Flowchart: Process 199"/>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223" name="Straight Arrow Connector 222"/>
          <p:cNvCxnSpPr>
            <a:stCxn id="120" idx="2"/>
            <a:endCxn id="200"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117" idx="4"/>
            <a:endCxn id="195"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16" idx="4"/>
            <a:endCxn id="227"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7" name="Flowchart: Process 226"/>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34" name="Straight Arrow Connector 233"/>
          <p:cNvCxnSpPr>
            <a:stCxn id="227" idx="2"/>
            <a:endCxn id="11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37" name="Group 236"/>
          <p:cNvGrpSpPr/>
          <p:nvPr/>
        </p:nvGrpSpPr>
        <p:grpSpPr>
          <a:xfrm>
            <a:off x="7840960" y="8833048"/>
            <a:ext cx="1849120" cy="720090"/>
            <a:chOff x="4191000" y="304800"/>
            <a:chExt cx="1752600" cy="990600"/>
          </a:xfrm>
        </p:grpSpPr>
        <p:sp>
          <p:nvSpPr>
            <p:cNvPr id="239" name="Flowchart: Decision 238"/>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44" name="TextBox 243"/>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49" name="Straight Arrow Connector 248"/>
          <p:cNvCxnSpPr>
            <a:stCxn id="195" idx="2"/>
            <a:endCxn id="239"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110" idx="2"/>
            <a:endCxn id="11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55" name="Straight Arrow Connector 254"/>
          <p:cNvCxnSpPr>
            <a:stCxn id="108" idx="3"/>
            <a:endCxn id="253"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253" idx="4"/>
            <a:endCxn id="11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57" name="Oval 256"/>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8" name="Straight Arrow Connector 257"/>
          <p:cNvCxnSpPr>
            <a:stCxn id="118" idx="6"/>
            <a:endCxn id="257"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110" idx="2"/>
            <a:endCxn id="257"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0" name="Flowchart: Process 259"/>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261" name="Straight Arrow Connector 260"/>
          <p:cNvCxnSpPr>
            <a:stCxn id="117" idx="2"/>
            <a:endCxn id="260"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60"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3" name="Elbow Connector 262"/>
          <p:cNvCxnSpPr>
            <a:endCxn id="98"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265" name="Flowchart: Process 26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266" name="Straight Connector 265"/>
          <p:cNvCxnSpPr>
            <a:stCxn id="26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117" idx="2"/>
            <a:endCxn id="26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101" idx="2"/>
            <a:endCxn id="128"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264" idx="6"/>
            <a:endCxn id="96" idx="2"/>
          </p:cNvCxnSpPr>
          <p:nvPr/>
        </p:nvCxnSpPr>
        <p:spPr>
          <a:xfrm flipV="1">
            <a:off x="4165600" y="2056299"/>
            <a:ext cx="1372427" cy="639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0" name="Flowchart: Process 269"/>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271" name="Straight Arrow Connector 270"/>
          <p:cNvCxnSpPr>
            <a:stCxn id="270" idx="2"/>
            <a:endCxn id="264"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2" name="Flowchart: Process 271"/>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273" name="Straight Arrow Connector 272"/>
          <p:cNvCxnSpPr>
            <a:stCxn id="264" idx="2"/>
            <a:endCxn id="272"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200" idx="0"/>
            <a:endCxn id="10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endCxn id="11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276"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7"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123" name="Oval 122"/>
          <p:cNvSpPr/>
          <p:nvPr/>
        </p:nvSpPr>
        <p:spPr>
          <a:xfrm>
            <a:off x="5538027" y="176593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spTree>
    <p:extLst>
      <p:ext uri="{BB962C8B-B14F-4D97-AF65-F5344CB8AC3E}">
        <p14:creationId xmlns:p14="http://schemas.microsoft.com/office/powerpoint/2010/main" xmlns="" val="214925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95"/>
                                        </p:tgtEl>
                                        <p:attrNameLst>
                                          <p:attrName>style.opacity</p:attrName>
                                        </p:attrNameLst>
                                      </p:cBhvr>
                                      <p:to>
                                        <p:strVal val="0.5"/>
                                      </p:to>
                                    </p:set>
                                    <p:animEffect filter="image" prLst="opacity: 0.5">
                                      <p:cBhvr rctx="IE">
                                        <p:cTn id="7" dur="indefinite"/>
                                        <p:tgtEl>
                                          <p:spTgt spid="9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childTnLst>
                                </p:cTn>
                              </p:par>
                              <p:par>
                                <p:cTn id="10" presetID="9" presetClass="emph" presetSubtype="0" nodeType="withEffect">
                                  <p:stCondLst>
                                    <p:cond delay="0"/>
                                  </p:stCondLst>
                                  <p:childTnLst>
                                    <p:set>
                                      <p:cBhvr rctx="PPT">
                                        <p:cTn id="11" dur="indefinite"/>
                                        <p:tgtEl>
                                          <p:spTgt spid="97"/>
                                        </p:tgtEl>
                                        <p:attrNameLst>
                                          <p:attrName>style.opacity</p:attrName>
                                        </p:attrNameLst>
                                      </p:cBhvr>
                                      <p:to>
                                        <p:strVal val="0.5"/>
                                      </p:to>
                                    </p:set>
                                    <p:animEffect filter="image" prLst="opacity: 0.5">
                                      <p:cBhvr rctx="IE">
                                        <p:cTn id="12" dur="indefinite"/>
                                        <p:tgtEl>
                                          <p:spTgt spid="97"/>
                                        </p:tgtEl>
                                      </p:cBhvr>
                                    </p:animEffect>
                                  </p:childTnLst>
                                </p:cTn>
                              </p:par>
                              <p:par>
                                <p:cTn id="13" presetID="9" presetClass="emph" presetSubtype="0" grpId="0" nodeType="withEffect">
                                  <p:stCondLst>
                                    <p:cond delay="0"/>
                                  </p:stCondLst>
                                  <p:childTnLst>
                                    <p:set>
                                      <p:cBhvr rctx="PPT">
                                        <p:cTn id="14" dur="indefinite"/>
                                        <p:tgtEl>
                                          <p:spTgt spid="100"/>
                                        </p:tgtEl>
                                        <p:attrNameLst>
                                          <p:attrName>style.opacity</p:attrName>
                                        </p:attrNameLst>
                                      </p:cBhvr>
                                      <p:to>
                                        <p:strVal val="0.5"/>
                                      </p:to>
                                    </p:set>
                                    <p:animEffect filter="image" prLst="opacity: 0.5">
                                      <p:cBhvr rctx="IE">
                                        <p:cTn id="15" dur="indefinite"/>
                                        <p:tgtEl>
                                          <p:spTgt spid="100"/>
                                        </p:tgtEl>
                                      </p:cBhvr>
                                    </p:animEffect>
                                  </p:childTnLst>
                                </p:cTn>
                              </p:par>
                              <p:par>
                                <p:cTn id="16" presetID="9" presetClass="emph" presetSubtype="0" grpId="0" nodeType="withEffect">
                                  <p:stCondLst>
                                    <p:cond delay="0"/>
                                  </p:stCondLst>
                                  <p:childTnLst>
                                    <p:set>
                                      <p:cBhvr rctx="PPT">
                                        <p:cTn id="17" dur="indefinite"/>
                                        <p:tgtEl>
                                          <p:spTgt spid="101"/>
                                        </p:tgtEl>
                                        <p:attrNameLst>
                                          <p:attrName>style.opacity</p:attrName>
                                        </p:attrNameLst>
                                      </p:cBhvr>
                                      <p:to>
                                        <p:strVal val="0.5"/>
                                      </p:to>
                                    </p:set>
                                    <p:animEffect filter="image" prLst="opacity: 0.5">
                                      <p:cBhvr rctx="IE">
                                        <p:cTn id="18" dur="indefinite"/>
                                        <p:tgtEl>
                                          <p:spTgt spid="101"/>
                                        </p:tgtEl>
                                      </p:cBhvr>
                                    </p:animEffect>
                                  </p:childTnLst>
                                </p:cTn>
                              </p:par>
                              <p:par>
                                <p:cTn id="19" presetID="9" presetClass="emph" presetSubtype="0" nodeType="withEffect">
                                  <p:stCondLst>
                                    <p:cond delay="0"/>
                                  </p:stCondLst>
                                  <p:childTnLst>
                                    <p:set>
                                      <p:cBhvr rctx="PPT">
                                        <p:cTn id="20" dur="indefinite"/>
                                        <p:tgtEl>
                                          <p:spTgt spid="102"/>
                                        </p:tgtEl>
                                        <p:attrNameLst>
                                          <p:attrName>style.opacity</p:attrName>
                                        </p:attrNameLst>
                                      </p:cBhvr>
                                      <p:to>
                                        <p:strVal val="0.5"/>
                                      </p:to>
                                    </p:set>
                                    <p:animEffect filter="image" prLst="opacity: 0.5">
                                      <p:cBhvr rctx="IE">
                                        <p:cTn id="21" dur="indefinite"/>
                                        <p:tgtEl>
                                          <p:spTgt spid="102"/>
                                        </p:tgtEl>
                                      </p:cBhvr>
                                    </p:animEffect>
                                  </p:childTnLst>
                                </p:cTn>
                              </p:par>
                              <p:par>
                                <p:cTn id="22" presetID="9" presetClass="emph" presetSubtype="0" nodeType="withEffect">
                                  <p:stCondLst>
                                    <p:cond delay="0"/>
                                  </p:stCondLst>
                                  <p:childTnLst>
                                    <p:set>
                                      <p:cBhvr rctx="PPT">
                                        <p:cTn id="23" dur="indefinite"/>
                                        <p:tgtEl>
                                          <p:spTgt spid="103"/>
                                        </p:tgtEl>
                                        <p:attrNameLst>
                                          <p:attrName>style.opacity</p:attrName>
                                        </p:attrNameLst>
                                      </p:cBhvr>
                                      <p:to>
                                        <p:strVal val="0.5"/>
                                      </p:to>
                                    </p:set>
                                    <p:animEffect filter="image" prLst="opacity: 0.5">
                                      <p:cBhvr rctx="IE">
                                        <p:cTn id="24" dur="indefinite"/>
                                        <p:tgtEl>
                                          <p:spTgt spid="103"/>
                                        </p:tgtEl>
                                      </p:cBhvr>
                                    </p:animEffect>
                                  </p:childTnLst>
                                </p:cTn>
                              </p:par>
                              <p:par>
                                <p:cTn id="25" presetID="9" presetClass="emph" presetSubtype="0" nodeType="withEffect">
                                  <p:stCondLst>
                                    <p:cond delay="0"/>
                                  </p:stCondLst>
                                  <p:childTnLst>
                                    <p:set>
                                      <p:cBhvr rctx="PPT">
                                        <p:cTn id="26" dur="indefinite"/>
                                        <p:tgtEl>
                                          <p:spTgt spid="104"/>
                                        </p:tgtEl>
                                        <p:attrNameLst>
                                          <p:attrName>style.opacity</p:attrName>
                                        </p:attrNameLst>
                                      </p:cBhvr>
                                      <p:to>
                                        <p:strVal val="0.5"/>
                                      </p:to>
                                    </p:set>
                                    <p:animEffect filter="image" prLst="opacity: 0.5">
                                      <p:cBhvr rctx="IE">
                                        <p:cTn id="27" dur="indefinite"/>
                                        <p:tgtEl>
                                          <p:spTgt spid="104"/>
                                        </p:tgtEl>
                                      </p:cBhvr>
                                    </p:animEffect>
                                  </p:childTnLst>
                                </p:cTn>
                              </p:par>
                              <p:par>
                                <p:cTn id="28" presetID="9" presetClass="emph" presetSubtype="0" nodeType="withEffect">
                                  <p:stCondLst>
                                    <p:cond delay="0"/>
                                  </p:stCondLst>
                                  <p:childTnLst>
                                    <p:set>
                                      <p:cBhvr rctx="PPT">
                                        <p:cTn id="29" dur="indefinite"/>
                                        <p:tgtEl>
                                          <p:spTgt spid="105"/>
                                        </p:tgtEl>
                                        <p:attrNameLst>
                                          <p:attrName>style.opacity</p:attrName>
                                        </p:attrNameLst>
                                      </p:cBhvr>
                                      <p:to>
                                        <p:strVal val="0.5"/>
                                      </p:to>
                                    </p:set>
                                    <p:animEffect filter="image" prLst="opacity: 0.5">
                                      <p:cBhvr rctx="IE">
                                        <p:cTn id="30" dur="indefinite"/>
                                        <p:tgtEl>
                                          <p:spTgt spid="105"/>
                                        </p:tgtEl>
                                      </p:cBhvr>
                                    </p:animEffect>
                                  </p:childTnLst>
                                </p:cTn>
                              </p:par>
                              <p:par>
                                <p:cTn id="31" presetID="9" presetClass="emph" presetSubtype="0" grpId="0" nodeType="withEffect">
                                  <p:stCondLst>
                                    <p:cond delay="0"/>
                                  </p:stCondLst>
                                  <p:childTnLst>
                                    <p:set>
                                      <p:cBhvr rctx="PPT">
                                        <p:cTn id="32" dur="indefinite"/>
                                        <p:tgtEl>
                                          <p:spTgt spid="106"/>
                                        </p:tgtEl>
                                        <p:attrNameLst>
                                          <p:attrName>style.opacity</p:attrName>
                                        </p:attrNameLst>
                                      </p:cBhvr>
                                      <p:to>
                                        <p:strVal val="0.5"/>
                                      </p:to>
                                    </p:set>
                                    <p:animEffect filter="image" prLst="opacity: 0.5">
                                      <p:cBhvr rctx="IE">
                                        <p:cTn id="33" dur="indefinite"/>
                                        <p:tgtEl>
                                          <p:spTgt spid="106"/>
                                        </p:tgtEl>
                                      </p:cBhvr>
                                    </p:animEffect>
                                  </p:childTnLst>
                                </p:cTn>
                              </p:par>
                              <p:par>
                                <p:cTn id="34" presetID="9" presetClass="emph" presetSubtype="0" nodeType="withEffect">
                                  <p:stCondLst>
                                    <p:cond delay="0"/>
                                  </p:stCondLst>
                                  <p:childTnLst>
                                    <p:set>
                                      <p:cBhvr rctx="PPT">
                                        <p:cTn id="35" dur="indefinite"/>
                                        <p:tgtEl>
                                          <p:spTgt spid="107"/>
                                        </p:tgtEl>
                                        <p:attrNameLst>
                                          <p:attrName>style.opacity</p:attrName>
                                        </p:attrNameLst>
                                      </p:cBhvr>
                                      <p:to>
                                        <p:strVal val="0.5"/>
                                      </p:to>
                                    </p:set>
                                    <p:animEffect filter="image" prLst="opacity: 0.5">
                                      <p:cBhvr rctx="IE">
                                        <p:cTn id="36" dur="indefinite"/>
                                        <p:tgtEl>
                                          <p:spTgt spid="107"/>
                                        </p:tgtEl>
                                      </p:cBhvr>
                                    </p:animEffect>
                                  </p:childTnLst>
                                </p:cTn>
                              </p:par>
                              <p:par>
                                <p:cTn id="37" presetID="9" presetClass="emph" presetSubtype="0" grpId="0" nodeType="withEffect">
                                  <p:stCondLst>
                                    <p:cond delay="0"/>
                                  </p:stCondLst>
                                  <p:childTnLst>
                                    <p:set>
                                      <p:cBhvr rctx="PPT">
                                        <p:cTn id="38" dur="indefinite"/>
                                        <p:tgtEl>
                                          <p:spTgt spid="108"/>
                                        </p:tgtEl>
                                        <p:attrNameLst>
                                          <p:attrName>style.opacity</p:attrName>
                                        </p:attrNameLst>
                                      </p:cBhvr>
                                      <p:to>
                                        <p:strVal val="0.5"/>
                                      </p:to>
                                    </p:set>
                                    <p:animEffect filter="image" prLst="opacity: 0.5">
                                      <p:cBhvr rctx="IE">
                                        <p:cTn id="39" dur="indefinite"/>
                                        <p:tgtEl>
                                          <p:spTgt spid="108"/>
                                        </p:tgtEl>
                                      </p:cBhvr>
                                    </p:animEffect>
                                  </p:childTnLst>
                                </p:cTn>
                              </p:par>
                              <p:par>
                                <p:cTn id="40" presetID="9" presetClass="emph" presetSubtype="0" grpId="0" nodeType="withEffect">
                                  <p:stCondLst>
                                    <p:cond delay="0"/>
                                  </p:stCondLst>
                                  <p:childTnLst>
                                    <p:set>
                                      <p:cBhvr rctx="PPT">
                                        <p:cTn id="41" dur="indefinite"/>
                                        <p:tgtEl>
                                          <p:spTgt spid="109"/>
                                        </p:tgtEl>
                                        <p:attrNameLst>
                                          <p:attrName>style.opacity</p:attrName>
                                        </p:attrNameLst>
                                      </p:cBhvr>
                                      <p:to>
                                        <p:strVal val="0.5"/>
                                      </p:to>
                                    </p:set>
                                    <p:animEffect filter="image" prLst="opacity: 0.5">
                                      <p:cBhvr rctx="IE">
                                        <p:cTn id="42" dur="indefinite"/>
                                        <p:tgtEl>
                                          <p:spTgt spid="109"/>
                                        </p:tgtEl>
                                      </p:cBhvr>
                                    </p:animEffect>
                                  </p:childTnLst>
                                </p:cTn>
                              </p:par>
                              <p:par>
                                <p:cTn id="43" presetID="9" presetClass="emph" presetSubtype="0" grpId="0" nodeType="withEffect">
                                  <p:stCondLst>
                                    <p:cond delay="0"/>
                                  </p:stCondLst>
                                  <p:childTnLst>
                                    <p:set>
                                      <p:cBhvr rctx="PPT">
                                        <p:cTn id="44" dur="indefinite"/>
                                        <p:tgtEl>
                                          <p:spTgt spid="110"/>
                                        </p:tgtEl>
                                        <p:attrNameLst>
                                          <p:attrName>style.opacity</p:attrName>
                                        </p:attrNameLst>
                                      </p:cBhvr>
                                      <p:to>
                                        <p:strVal val="0.5"/>
                                      </p:to>
                                    </p:set>
                                    <p:animEffect filter="image" prLst="opacity: 0.5">
                                      <p:cBhvr rctx="IE">
                                        <p:cTn id="45" dur="indefinite"/>
                                        <p:tgtEl>
                                          <p:spTgt spid="110"/>
                                        </p:tgtEl>
                                      </p:cBhvr>
                                    </p:animEffect>
                                  </p:childTnLst>
                                </p:cTn>
                              </p:par>
                              <p:par>
                                <p:cTn id="46" presetID="9" presetClass="emph" presetSubtype="0" nodeType="withEffect">
                                  <p:stCondLst>
                                    <p:cond delay="0"/>
                                  </p:stCondLst>
                                  <p:childTnLst>
                                    <p:set>
                                      <p:cBhvr rctx="PPT">
                                        <p:cTn id="47" dur="indefinite"/>
                                        <p:tgtEl>
                                          <p:spTgt spid="111"/>
                                        </p:tgtEl>
                                        <p:attrNameLst>
                                          <p:attrName>style.opacity</p:attrName>
                                        </p:attrNameLst>
                                      </p:cBhvr>
                                      <p:to>
                                        <p:strVal val="0.5"/>
                                      </p:to>
                                    </p:set>
                                    <p:animEffect filter="image" prLst="opacity: 0.5">
                                      <p:cBhvr rctx="IE">
                                        <p:cTn id="48" dur="indefinite"/>
                                        <p:tgtEl>
                                          <p:spTgt spid="111"/>
                                        </p:tgtEl>
                                      </p:cBhvr>
                                    </p:animEffect>
                                  </p:childTnLst>
                                </p:cTn>
                              </p:par>
                              <p:par>
                                <p:cTn id="49" presetID="9" presetClass="emph" presetSubtype="0" grpId="0" nodeType="withEffect">
                                  <p:stCondLst>
                                    <p:cond delay="0"/>
                                  </p:stCondLst>
                                  <p:childTnLst>
                                    <p:set>
                                      <p:cBhvr rctx="PPT">
                                        <p:cTn id="50" dur="indefinite"/>
                                        <p:tgtEl>
                                          <p:spTgt spid="112"/>
                                        </p:tgtEl>
                                        <p:attrNameLst>
                                          <p:attrName>style.opacity</p:attrName>
                                        </p:attrNameLst>
                                      </p:cBhvr>
                                      <p:to>
                                        <p:strVal val="0.5"/>
                                      </p:to>
                                    </p:set>
                                    <p:animEffect filter="image" prLst="opacity: 0.5">
                                      <p:cBhvr rctx="IE">
                                        <p:cTn id="51" dur="indefinite"/>
                                        <p:tgtEl>
                                          <p:spTgt spid="112"/>
                                        </p:tgtEl>
                                      </p:cBhvr>
                                    </p:animEffect>
                                  </p:childTnLst>
                                </p:cTn>
                              </p:par>
                              <p:par>
                                <p:cTn id="52" presetID="9" presetClass="emph" presetSubtype="0" grpId="0" nodeType="withEffect">
                                  <p:stCondLst>
                                    <p:cond delay="0"/>
                                  </p:stCondLst>
                                  <p:childTnLst>
                                    <p:set>
                                      <p:cBhvr rctx="PPT">
                                        <p:cTn id="53" dur="indefinite"/>
                                        <p:tgtEl>
                                          <p:spTgt spid="113"/>
                                        </p:tgtEl>
                                        <p:attrNameLst>
                                          <p:attrName>style.opacity</p:attrName>
                                        </p:attrNameLst>
                                      </p:cBhvr>
                                      <p:to>
                                        <p:strVal val="0.5"/>
                                      </p:to>
                                    </p:set>
                                    <p:animEffect filter="image" prLst="opacity: 0.5">
                                      <p:cBhvr rctx="IE">
                                        <p:cTn id="54" dur="indefinite"/>
                                        <p:tgtEl>
                                          <p:spTgt spid="113"/>
                                        </p:tgtEl>
                                      </p:cBhvr>
                                    </p:animEffect>
                                  </p:childTnLst>
                                </p:cTn>
                              </p:par>
                              <p:par>
                                <p:cTn id="55" presetID="9" presetClass="emph" presetSubtype="0" grpId="0" nodeType="withEffect">
                                  <p:stCondLst>
                                    <p:cond delay="0"/>
                                  </p:stCondLst>
                                  <p:childTnLst>
                                    <p:set>
                                      <p:cBhvr rctx="PPT">
                                        <p:cTn id="56" dur="indefinite"/>
                                        <p:tgtEl>
                                          <p:spTgt spid="114"/>
                                        </p:tgtEl>
                                        <p:attrNameLst>
                                          <p:attrName>style.opacity</p:attrName>
                                        </p:attrNameLst>
                                      </p:cBhvr>
                                      <p:to>
                                        <p:strVal val="0.5"/>
                                      </p:to>
                                    </p:set>
                                    <p:animEffect filter="image" prLst="opacity: 0.5">
                                      <p:cBhvr rctx="IE">
                                        <p:cTn id="57" dur="indefinite"/>
                                        <p:tgtEl>
                                          <p:spTgt spid="114"/>
                                        </p:tgtEl>
                                      </p:cBhvr>
                                    </p:animEffect>
                                  </p:childTnLst>
                                </p:cTn>
                              </p:par>
                              <p:par>
                                <p:cTn id="58" presetID="9" presetClass="emph" presetSubtype="0" grpId="0" nodeType="withEffect">
                                  <p:stCondLst>
                                    <p:cond delay="0"/>
                                  </p:stCondLst>
                                  <p:childTnLst>
                                    <p:set>
                                      <p:cBhvr rctx="PPT">
                                        <p:cTn id="59" dur="indefinite"/>
                                        <p:tgtEl>
                                          <p:spTgt spid="115"/>
                                        </p:tgtEl>
                                        <p:attrNameLst>
                                          <p:attrName>style.opacity</p:attrName>
                                        </p:attrNameLst>
                                      </p:cBhvr>
                                      <p:to>
                                        <p:strVal val="0.5"/>
                                      </p:to>
                                    </p:set>
                                    <p:animEffect filter="image" prLst="opacity: 0.5">
                                      <p:cBhvr rctx="IE">
                                        <p:cTn id="60" dur="indefinite"/>
                                        <p:tgtEl>
                                          <p:spTgt spid="115"/>
                                        </p:tgtEl>
                                      </p:cBhvr>
                                    </p:animEffect>
                                  </p:childTnLst>
                                </p:cTn>
                              </p:par>
                              <p:par>
                                <p:cTn id="61" presetID="9" presetClass="emph" presetSubtype="0" grpId="0" nodeType="withEffect">
                                  <p:stCondLst>
                                    <p:cond delay="0"/>
                                  </p:stCondLst>
                                  <p:childTnLst>
                                    <p:set>
                                      <p:cBhvr rctx="PPT">
                                        <p:cTn id="62" dur="indefinite"/>
                                        <p:tgtEl>
                                          <p:spTgt spid="116"/>
                                        </p:tgtEl>
                                        <p:attrNameLst>
                                          <p:attrName>style.opacity</p:attrName>
                                        </p:attrNameLst>
                                      </p:cBhvr>
                                      <p:to>
                                        <p:strVal val="0.5"/>
                                      </p:to>
                                    </p:set>
                                    <p:animEffect filter="image" prLst="opacity: 0.5">
                                      <p:cBhvr rctx="IE">
                                        <p:cTn id="63" dur="indefinite"/>
                                        <p:tgtEl>
                                          <p:spTgt spid="116"/>
                                        </p:tgtEl>
                                      </p:cBhvr>
                                    </p:animEffect>
                                  </p:childTnLst>
                                </p:cTn>
                              </p:par>
                              <p:par>
                                <p:cTn id="64" presetID="9" presetClass="emph" presetSubtype="0" grpId="0" nodeType="withEffect">
                                  <p:stCondLst>
                                    <p:cond delay="0"/>
                                  </p:stCondLst>
                                  <p:childTnLst>
                                    <p:set>
                                      <p:cBhvr rctx="PPT">
                                        <p:cTn id="65" dur="indefinite"/>
                                        <p:tgtEl>
                                          <p:spTgt spid="117"/>
                                        </p:tgtEl>
                                        <p:attrNameLst>
                                          <p:attrName>style.opacity</p:attrName>
                                        </p:attrNameLst>
                                      </p:cBhvr>
                                      <p:to>
                                        <p:strVal val="0.5"/>
                                      </p:to>
                                    </p:set>
                                    <p:animEffect filter="image" prLst="opacity: 0.5">
                                      <p:cBhvr rctx="IE">
                                        <p:cTn id="66" dur="indefinite"/>
                                        <p:tgtEl>
                                          <p:spTgt spid="117"/>
                                        </p:tgtEl>
                                      </p:cBhvr>
                                    </p:animEffect>
                                  </p:childTnLst>
                                </p:cTn>
                              </p:par>
                              <p:par>
                                <p:cTn id="67" presetID="9" presetClass="emph" presetSubtype="0" grpId="0" nodeType="withEffect">
                                  <p:stCondLst>
                                    <p:cond delay="0"/>
                                  </p:stCondLst>
                                  <p:childTnLst>
                                    <p:set>
                                      <p:cBhvr rctx="PPT">
                                        <p:cTn id="68" dur="indefinite"/>
                                        <p:tgtEl>
                                          <p:spTgt spid="118"/>
                                        </p:tgtEl>
                                        <p:attrNameLst>
                                          <p:attrName>style.opacity</p:attrName>
                                        </p:attrNameLst>
                                      </p:cBhvr>
                                      <p:to>
                                        <p:strVal val="0.5"/>
                                      </p:to>
                                    </p:set>
                                    <p:animEffect filter="image" prLst="opacity: 0.5">
                                      <p:cBhvr rctx="IE">
                                        <p:cTn id="69" dur="indefinite"/>
                                        <p:tgtEl>
                                          <p:spTgt spid="118"/>
                                        </p:tgtEl>
                                      </p:cBhvr>
                                    </p:animEffect>
                                  </p:childTnLst>
                                </p:cTn>
                              </p:par>
                              <p:par>
                                <p:cTn id="70" presetID="9" presetClass="emph" presetSubtype="0" grpId="0" nodeType="withEffect">
                                  <p:stCondLst>
                                    <p:cond delay="0"/>
                                  </p:stCondLst>
                                  <p:childTnLst>
                                    <p:set>
                                      <p:cBhvr rctx="PPT">
                                        <p:cTn id="71" dur="indefinite"/>
                                        <p:tgtEl>
                                          <p:spTgt spid="119"/>
                                        </p:tgtEl>
                                        <p:attrNameLst>
                                          <p:attrName>style.opacity</p:attrName>
                                        </p:attrNameLst>
                                      </p:cBhvr>
                                      <p:to>
                                        <p:strVal val="0.5"/>
                                      </p:to>
                                    </p:set>
                                    <p:animEffect filter="image" prLst="opacity: 0.5">
                                      <p:cBhvr rctx="IE">
                                        <p:cTn id="72" dur="indefinite"/>
                                        <p:tgtEl>
                                          <p:spTgt spid="119"/>
                                        </p:tgtEl>
                                      </p:cBhvr>
                                    </p:animEffect>
                                  </p:childTnLst>
                                </p:cTn>
                              </p:par>
                              <p:par>
                                <p:cTn id="73" presetID="9" presetClass="emph" presetSubtype="0" grpId="0" nodeType="withEffect">
                                  <p:stCondLst>
                                    <p:cond delay="0"/>
                                  </p:stCondLst>
                                  <p:childTnLst>
                                    <p:set>
                                      <p:cBhvr rctx="PPT">
                                        <p:cTn id="74" dur="indefinite"/>
                                        <p:tgtEl>
                                          <p:spTgt spid="120"/>
                                        </p:tgtEl>
                                        <p:attrNameLst>
                                          <p:attrName>style.opacity</p:attrName>
                                        </p:attrNameLst>
                                      </p:cBhvr>
                                      <p:to>
                                        <p:strVal val="0.5"/>
                                      </p:to>
                                    </p:set>
                                    <p:animEffect filter="image" prLst="opacity: 0.5">
                                      <p:cBhvr rctx="IE">
                                        <p:cTn id="75" dur="indefinite"/>
                                        <p:tgtEl>
                                          <p:spTgt spid="120"/>
                                        </p:tgtEl>
                                      </p:cBhvr>
                                    </p:animEffect>
                                  </p:childTnLst>
                                </p:cTn>
                              </p:par>
                              <p:par>
                                <p:cTn id="76" presetID="9" presetClass="emph" presetSubtype="0" nodeType="withEffect">
                                  <p:stCondLst>
                                    <p:cond delay="0"/>
                                  </p:stCondLst>
                                  <p:childTnLst>
                                    <p:set>
                                      <p:cBhvr rctx="PPT">
                                        <p:cTn id="77" dur="indefinite"/>
                                        <p:tgtEl>
                                          <p:spTgt spid="121"/>
                                        </p:tgtEl>
                                        <p:attrNameLst>
                                          <p:attrName>style.opacity</p:attrName>
                                        </p:attrNameLst>
                                      </p:cBhvr>
                                      <p:to>
                                        <p:strVal val="0.5"/>
                                      </p:to>
                                    </p:set>
                                    <p:animEffect filter="image" prLst="opacity: 0.5">
                                      <p:cBhvr rctx="IE">
                                        <p:cTn id="78" dur="indefinite"/>
                                        <p:tgtEl>
                                          <p:spTgt spid="121"/>
                                        </p:tgtEl>
                                      </p:cBhvr>
                                    </p:animEffect>
                                  </p:childTnLst>
                                </p:cTn>
                              </p:par>
                              <p:par>
                                <p:cTn id="79" presetID="9" presetClass="emph" presetSubtype="0" nodeType="withEffect">
                                  <p:stCondLst>
                                    <p:cond delay="0"/>
                                  </p:stCondLst>
                                  <p:childTnLst>
                                    <p:set>
                                      <p:cBhvr rctx="PPT">
                                        <p:cTn id="80" dur="indefinite"/>
                                        <p:tgtEl>
                                          <p:spTgt spid="122"/>
                                        </p:tgtEl>
                                        <p:attrNameLst>
                                          <p:attrName>style.opacity</p:attrName>
                                        </p:attrNameLst>
                                      </p:cBhvr>
                                      <p:to>
                                        <p:strVal val="0.5"/>
                                      </p:to>
                                    </p:set>
                                    <p:animEffect filter="image" prLst="opacity: 0.5">
                                      <p:cBhvr rctx="IE">
                                        <p:cTn id="81" dur="indefinite"/>
                                        <p:tgtEl>
                                          <p:spTgt spid="122"/>
                                        </p:tgtEl>
                                      </p:cBhvr>
                                    </p:animEffect>
                                  </p:childTnLst>
                                </p:cTn>
                              </p:par>
                              <p:par>
                                <p:cTn id="82" presetID="9" presetClass="emph" presetSubtype="0" grpId="0" nodeType="withEffect">
                                  <p:stCondLst>
                                    <p:cond delay="0"/>
                                  </p:stCondLst>
                                  <p:childTnLst>
                                    <p:set>
                                      <p:cBhvr rctx="PPT">
                                        <p:cTn id="83" dur="indefinite"/>
                                        <p:tgtEl>
                                          <p:spTgt spid="124"/>
                                        </p:tgtEl>
                                        <p:attrNameLst>
                                          <p:attrName>style.opacity</p:attrName>
                                        </p:attrNameLst>
                                      </p:cBhvr>
                                      <p:to>
                                        <p:strVal val="0.5"/>
                                      </p:to>
                                    </p:set>
                                    <p:animEffect filter="image" prLst="opacity: 0.5">
                                      <p:cBhvr rctx="IE">
                                        <p:cTn id="84" dur="indefinite"/>
                                        <p:tgtEl>
                                          <p:spTgt spid="124"/>
                                        </p:tgtEl>
                                      </p:cBhvr>
                                    </p:animEffect>
                                  </p:childTnLst>
                                </p:cTn>
                              </p:par>
                              <p:par>
                                <p:cTn id="85" presetID="9" presetClass="emph" presetSubtype="0" grpId="0" nodeType="withEffect">
                                  <p:stCondLst>
                                    <p:cond delay="0"/>
                                  </p:stCondLst>
                                  <p:childTnLst>
                                    <p:set>
                                      <p:cBhvr rctx="PPT">
                                        <p:cTn id="86" dur="indefinite"/>
                                        <p:tgtEl>
                                          <p:spTgt spid="128"/>
                                        </p:tgtEl>
                                        <p:attrNameLst>
                                          <p:attrName>style.opacity</p:attrName>
                                        </p:attrNameLst>
                                      </p:cBhvr>
                                      <p:to>
                                        <p:strVal val="0.5"/>
                                      </p:to>
                                    </p:set>
                                    <p:animEffect filter="image" prLst="opacity: 0.5">
                                      <p:cBhvr rctx="IE">
                                        <p:cTn id="87" dur="indefinite"/>
                                        <p:tgtEl>
                                          <p:spTgt spid="128"/>
                                        </p:tgtEl>
                                      </p:cBhvr>
                                    </p:animEffect>
                                  </p:childTnLst>
                                </p:cTn>
                              </p:par>
                              <p:par>
                                <p:cTn id="88" presetID="9" presetClass="emph" presetSubtype="0" grpId="0" nodeType="withEffect">
                                  <p:stCondLst>
                                    <p:cond delay="0"/>
                                  </p:stCondLst>
                                  <p:childTnLst>
                                    <p:set>
                                      <p:cBhvr rctx="PPT">
                                        <p:cTn id="89" dur="indefinite"/>
                                        <p:tgtEl>
                                          <p:spTgt spid="130"/>
                                        </p:tgtEl>
                                        <p:attrNameLst>
                                          <p:attrName>style.opacity</p:attrName>
                                        </p:attrNameLst>
                                      </p:cBhvr>
                                      <p:to>
                                        <p:strVal val="0.5"/>
                                      </p:to>
                                    </p:set>
                                    <p:animEffect filter="image" prLst="opacity: 0.5">
                                      <p:cBhvr rctx="IE">
                                        <p:cTn id="90" dur="indefinite"/>
                                        <p:tgtEl>
                                          <p:spTgt spid="130"/>
                                        </p:tgtEl>
                                      </p:cBhvr>
                                    </p:animEffect>
                                  </p:childTnLst>
                                </p:cTn>
                              </p:par>
                              <p:par>
                                <p:cTn id="91" presetID="9" presetClass="emph" presetSubtype="0" nodeType="withEffect">
                                  <p:stCondLst>
                                    <p:cond delay="0"/>
                                  </p:stCondLst>
                                  <p:childTnLst>
                                    <p:set>
                                      <p:cBhvr rctx="PPT">
                                        <p:cTn id="92" dur="indefinite"/>
                                        <p:tgtEl>
                                          <p:spTgt spid="133"/>
                                        </p:tgtEl>
                                        <p:attrNameLst>
                                          <p:attrName>style.opacity</p:attrName>
                                        </p:attrNameLst>
                                      </p:cBhvr>
                                      <p:to>
                                        <p:strVal val="0.5"/>
                                      </p:to>
                                    </p:set>
                                    <p:animEffect filter="image" prLst="opacity: 0.5">
                                      <p:cBhvr rctx="IE">
                                        <p:cTn id="93" dur="indefinite"/>
                                        <p:tgtEl>
                                          <p:spTgt spid="133"/>
                                        </p:tgtEl>
                                      </p:cBhvr>
                                    </p:animEffect>
                                  </p:childTnLst>
                                </p:cTn>
                              </p:par>
                              <p:par>
                                <p:cTn id="94" presetID="9" presetClass="emph" presetSubtype="0" nodeType="withEffect">
                                  <p:stCondLst>
                                    <p:cond delay="0"/>
                                  </p:stCondLst>
                                  <p:childTnLst>
                                    <p:set>
                                      <p:cBhvr rctx="PPT">
                                        <p:cTn id="95" dur="indefinite"/>
                                        <p:tgtEl>
                                          <p:spTgt spid="135"/>
                                        </p:tgtEl>
                                        <p:attrNameLst>
                                          <p:attrName>style.opacity</p:attrName>
                                        </p:attrNameLst>
                                      </p:cBhvr>
                                      <p:to>
                                        <p:strVal val="0.5"/>
                                      </p:to>
                                    </p:set>
                                    <p:animEffect filter="image" prLst="opacity: 0.5">
                                      <p:cBhvr rctx="IE">
                                        <p:cTn id="96" dur="indefinite"/>
                                        <p:tgtEl>
                                          <p:spTgt spid="135"/>
                                        </p:tgtEl>
                                      </p:cBhvr>
                                    </p:animEffect>
                                  </p:childTnLst>
                                </p:cTn>
                              </p:par>
                              <p:par>
                                <p:cTn id="97" presetID="9" presetClass="emph" presetSubtype="0" nodeType="withEffect">
                                  <p:stCondLst>
                                    <p:cond delay="0"/>
                                  </p:stCondLst>
                                  <p:childTnLst>
                                    <p:set>
                                      <p:cBhvr rctx="PPT">
                                        <p:cTn id="98" dur="indefinite"/>
                                        <p:tgtEl>
                                          <p:spTgt spid="136"/>
                                        </p:tgtEl>
                                        <p:attrNameLst>
                                          <p:attrName>style.opacity</p:attrName>
                                        </p:attrNameLst>
                                      </p:cBhvr>
                                      <p:to>
                                        <p:strVal val="0.5"/>
                                      </p:to>
                                    </p:set>
                                    <p:animEffect filter="image" prLst="opacity: 0.5">
                                      <p:cBhvr rctx="IE">
                                        <p:cTn id="99" dur="indefinite"/>
                                        <p:tgtEl>
                                          <p:spTgt spid="136"/>
                                        </p:tgtEl>
                                      </p:cBhvr>
                                    </p:animEffect>
                                  </p:childTnLst>
                                </p:cTn>
                              </p:par>
                              <p:par>
                                <p:cTn id="100" presetID="9" presetClass="emph" presetSubtype="0" nodeType="withEffect">
                                  <p:stCondLst>
                                    <p:cond delay="0"/>
                                  </p:stCondLst>
                                  <p:childTnLst>
                                    <p:set>
                                      <p:cBhvr rctx="PPT">
                                        <p:cTn id="101" dur="indefinite"/>
                                        <p:tgtEl>
                                          <p:spTgt spid="140"/>
                                        </p:tgtEl>
                                        <p:attrNameLst>
                                          <p:attrName>style.opacity</p:attrName>
                                        </p:attrNameLst>
                                      </p:cBhvr>
                                      <p:to>
                                        <p:strVal val="0.5"/>
                                      </p:to>
                                    </p:set>
                                    <p:animEffect filter="image" prLst="opacity: 0.5">
                                      <p:cBhvr rctx="IE">
                                        <p:cTn id="102" dur="indefinite"/>
                                        <p:tgtEl>
                                          <p:spTgt spid="140"/>
                                        </p:tgtEl>
                                      </p:cBhvr>
                                    </p:animEffect>
                                  </p:childTnLst>
                                </p:cTn>
                              </p:par>
                              <p:par>
                                <p:cTn id="103" presetID="9" presetClass="emph" presetSubtype="0" nodeType="withEffect">
                                  <p:stCondLst>
                                    <p:cond delay="0"/>
                                  </p:stCondLst>
                                  <p:childTnLst>
                                    <p:set>
                                      <p:cBhvr rctx="PPT">
                                        <p:cTn id="104" dur="indefinite"/>
                                        <p:tgtEl>
                                          <p:spTgt spid="142"/>
                                        </p:tgtEl>
                                        <p:attrNameLst>
                                          <p:attrName>style.opacity</p:attrName>
                                        </p:attrNameLst>
                                      </p:cBhvr>
                                      <p:to>
                                        <p:strVal val="0.5"/>
                                      </p:to>
                                    </p:set>
                                    <p:animEffect filter="image" prLst="opacity: 0.5">
                                      <p:cBhvr rctx="IE">
                                        <p:cTn id="105" dur="indefinite"/>
                                        <p:tgtEl>
                                          <p:spTgt spid="142"/>
                                        </p:tgtEl>
                                      </p:cBhvr>
                                    </p:animEffect>
                                  </p:childTnLst>
                                </p:cTn>
                              </p:par>
                              <p:par>
                                <p:cTn id="106" presetID="9" presetClass="emph" presetSubtype="0" nodeType="withEffect">
                                  <p:stCondLst>
                                    <p:cond delay="0"/>
                                  </p:stCondLst>
                                  <p:childTnLst>
                                    <p:set>
                                      <p:cBhvr rctx="PPT">
                                        <p:cTn id="107" dur="indefinite"/>
                                        <p:tgtEl>
                                          <p:spTgt spid="145"/>
                                        </p:tgtEl>
                                        <p:attrNameLst>
                                          <p:attrName>style.opacity</p:attrName>
                                        </p:attrNameLst>
                                      </p:cBhvr>
                                      <p:to>
                                        <p:strVal val="0.5"/>
                                      </p:to>
                                    </p:set>
                                    <p:animEffect filter="image" prLst="opacity: 0.5">
                                      <p:cBhvr rctx="IE">
                                        <p:cTn id="108" dur="indefinite"/>
                                        <p:tgtEl>
                                          <p:spTgt spid="145"/>
                                        </p:tgtEl>
                                      </p:cBhvr>
                                    </p:animEffect>
                                  </p:childTnLst>
                                </p:cTn>
                              </p:par>
                              <p:par>
                                <p:cTn id="109" presetID="9" presetClass="emph" presetSubtype="0" nodeType="withEffect">
                                  <p:stCondLst>
                                    <p:cond delay="0"/>
                                  </p:stCondLst>
                                  <p:childTnLst>
                                    <p:set>
                                      <p:cBhvr rctx="PPT">
                                        <p:cTn id="110" dur="indefinite"/>
                                        <p:tgtEl>
                                          <p:spTgt spid="148"/>
                                        </p:tgtEl>
                                        <p:attrNameLst>
                                          <p:attrName>style.opacity</p:attrName>
                                        </p:attrNameLst>
                                      </p:cBhvr>
                                      <p:to>
                                        <p:strVal val="0.5"/>
                                      </p:to>
                                    </p:set>
                                    <p:animEffect filter="image" prLst="opacity: 0.5">
                                      <p:cBhvr rctx="IE">
                                        <p:cTn id="111" dur="indefinite"/>
                                        <p:tgtEl>
                                          <p:spTgt spid="148"/>
                                        </p:tgtEl>
                                      </p:cBhvr>
                                    </p:animEffect>
                                  </p:childTnLst>
                                </p:cTn>
                              </p:par>
                              <p:par>
                                <p:cTn id="112" presetID="9" presetClass="emph" presetSubtype="0" nodeType="withEffect">
                                  <p:stCondLst>
                                    <p:cond delay="0"/>
                                  </p:stCondLst>
                                  <p:childTnLst>
                                    <p:set>
                                      <p:cBhvr rctx="PPT">
                                        <p:cTn id="113" dur="indefinite"/>
                                        <p:tgtEl>
                                          <p:spTgt spid="151"/>
                                        </p:tgtEl>
                                        <p:attrNameLst>
                                          <p:attrName>style.opacity</p:attrName>
                                        </p:attrNameLst>
                                      </p:cBhvr>
                                      <p:to>
                                        <p:strVal val="0.5"/>
                                      </p:to>
                                    </p:set>
                                    <p:animEffect filter="image" prLst="opacity: 0.5">
                                      <p:cBhvr rctx="IE">
                                        <p:cTn id="114" dur="indefinite"/>
                                        <p:tgtEl>
                                          <p:spTgt spid="151"/>
                                        </p:tgtEl>
                                      </p:cBhvr>
                                    </p:animEffect>
                                  </p:childTnLst>
                                </p:cTn>
                              </p:par>
                              <p:par>
                                <p:cTn id="115" presetID="9" presetClass="emph" presetSubtype="0" grpId="0" nodeType="withEffect">
                                  <p:stCondLst>
                                    <p:cond delay="0"/>
                                  </p:stCondLst>
                                  <p:childTnLst>
                                    <p:set>
                                      <p:cBhvr rctx="PPT">
                                        <p:cTn id="116" dur="indefinite"/>
                                        <p:tgtEl>
                                          <p:spTgt spid="157"/>
                                        </p:tgtEl>
                                        <p:attrNameLst>
                                          <p:attrName>style.opacity</p:attrName>
                                        </p:attrNameLst>
                                      </p:cBhvr>
                                      <p:to>
                                        <p:strVal val="0.5"/>
                                      </p:to>
                                    </p:set>
                                    <p:animEffect filter="image" prLst="opacity: 0.5">
                                      <p:cBhvr rctx="IE">
                                        <p:cTn id="117" dur="indefinite"/>
                                        <p:tgtEl>
                                          <p:spTgt spid="157"/>
                                        </p:tgtEl>
                                      </p:cBhvr>
                                    </p:animEffect>
                                  </p:childTnLst>
                                </p:cTn>
                              </p:par>
                              <p:par>
                                <p:cTn id="118" presetID="9" presetClass="emph" presetSubtype="0" nodeType="withEffect">
                                  <p:stCondLst>
                                    <p:cond delay="0"/>
                                  </p:stCondLst>
                                  <p:childTnLst>
                                    <p:set>
                                      <p:cBhvr rctx="PPT">
                                        <p:cTn id="119" dur="indefinite"/>
                                        <p:tgtEl>
                                          <p:spTgt spid="158"/>
                                        </p:tgtEl>
                                        <p:attrNameLst>
                                          <p:attrName>style.opacity</p:attrName>
                                        </p:attrNameLst>
                                      </p:cBhvr>
                                      <p:to>
                                        <p:strVal val="0.5"/>
                                      </p:to>
                                    </p:set>
                                    <p:animEffect filter="image" prLst="opacity: 0.5">
                                      <p:cBhvr rctx="IE">
                                        <p:cTn id="120" dur="indefinite"/>
                                        <p:tgtEl>
                                          <p:spTgt spid="158"/>
                                        </p:tgtEl>
                                      </p:cBhvr>
                                    </p:animEffect>
                                  </p:childTnLst>
                                </p:cTn>
                              </p:par>
                              <p:par>
                                <p:cTn id="121" presetID="9" presetClass="emph" presetSubtype="0" nodeType="withEffect">
                                  <p:stCondLst>
                                    <p:cond delay="0"/>
                                  </p:stCondLst>
                                  <p:childTnLst>
                                    <p:set>
                                      <p:cBhvr rctx="PPT">
                                        <p:cTn id="122" dur="indefinite"/>
                                        <p:tgtEl>
                                          <p:spTgt spid="159"/>
                                        </p:tgtEl>
                                        <p:attrNameLst>
                                          <p:attrName>style.opacity</p:attrName>
                                        </p:attrNameLst>
                                      </p:cBhvr>
                                      <p:to>
                                        <p:strVal val="0.5"/>
                                      </p:to>
                                    </p:set>
                                    <p:animEffect filter="image" prLst="opacity: 0.5">
                                      <p:cBhvr rctx="IE">
                                        <p:cTn id="123" dur="indefinite"/>
                                        <p:tgtEl>
                                          <p:spTgt spid="159"/>
                                        </p:tgtEl>
                                      </p:cBhvr>
                                    </p:animEffect>
                                  </p:childTnLst>
                                </p:cTn>
                              </p:par>
                              <p:par>
                                <p:cTn id="124" presetID="9" presetClass="emph" presetSubtype="0" nodeType="withEffect">
                                  <p:stCondLst>
                                    <p:cond delay="0"/>
                                  </p:stCondLst>
                                  <p:childTnLst>
                                    <p:set>
                                      <p:cBhvr rctx="PPT">
                                        <p:cTn id="125" dur="indefinite"/>
                                        <p:tgtEl>
                                          <p:spTgt spid="162"/>
                                        </p:tgtEl>
                                        <p:attrNameLst>
                                          <p:attrName>style.opacity</p:attrName>
                                        </p:attrNameLst>
                                      </p:cBhvr>
                                      <p:to>
                                        <p:strVal val="0.5"/>
                                      </p:to>
                                    </p:set>
                                    <p:animEffect filter="image" prLst="opacity: 0.5">
                                      <p:cBhvr rctx="IE">
                                        <p:cTn id="126" dur="indefinite"/>
                                        <p:tgtEl>
                                          <p:spTgt spid="162"/>
                                        </p:tgtEl>
                                      </p:cBhvr>
                                    </p:animEffect>
                                  </p:childTnLst>
                                </p:cTn>
                              </p:par>
                              <p:par>
                                <p:cTn id="127" presetID="9" presetClass="emph" presetSubtype="0" nodeType="withEffect">
                                  <p:stCondLst>
                                    <p:cond delay="0"/>
                                  </p:stCondLst>
                                  <p:childTnLst>
                                    <p:set>
                                      <p:cBhvr rctx="PPT">
                                        <p:cTn id="128" dur="indefinite"/>
                                        <p:tgtEl>
                                          <p:spTgt spid="165"/>
                                        </p:tgtEl>
                                        <p:attrNameLst>
                                          <p:attrName>style.opacity</p:attrName>
                                        </p:attrNameLst>
                                      </p:cBhvr>
                                      <p:to>
                                        <p:strVal val="0.5"/>
                                      </p:to>
                                    </p:set>
                                    <p:animEffect filter="image" prLst="opacity: 0.5">
                                      <p:cBhvr rctx="IE">
                                        <p:cTn id="129" dur="indefinite"/>
                                        <p:tgtEl>
                                          <p:spTgt spid="165"/>
                                        </p:tgtEl>
                                      </p:cBhvr>
                                    </p:animEffect>
                                  </p:childTnLst>
                                </p:cTn>
                              </p:par>
                              <p:par>
                                <p:cTn id="130" presetID="9" presetClass="emph" presetSubtype="0" grpId="0" nodeType="withEffect">
                                  <p:stCondLst>
                                    <p:cond delay="0"/>
                                  </p:stCondLst>
                                  <p:childTnLst>
                                    <p:set>
                                      <p:cBhvr rctx="PPT">
                                        <p:cTn id="131" dur="indefinite"/>
                                        <p:tgtEl>
                                          <p:spTgt spid="168"/>
                                        </p:tgtEl>
                                        <p:attrNameLst>
                                          <p:attrName>style.opacity</p:attrName>
                                        </p:attrNameLst>
                                      </p:cBhvr>
                                      <p:to>
                                        <p:strVal val="0.5"/>
                                      </p:to>
                                    </p:set>
                                    <p:animEffect filter="image" prLst="opacity: 0.5">
                                      <p:cBhvr rctx="IE">
                                        <p:cTn id="132" dur="indefinite"/>
                                        <p:tgtEl>
                                          <p:spTgt spid="168"/>
                                        </p:tgtEl>
                                      </p:cBhvr>
                                    </p:animEffect>
                                  </p:childTnLst>
                                </p:cTn>
                              </p:par>
                              <p:par>
                                <p:cTn id="133" presetID="9" presetClass="emph" presetSubtype="0" grpId="0" nodeType="withEffect">
                                  <p:stCondLst>
                                    <p:cond delay="0"/>
                                  </p:stCondLst>
                                  <p:childTnLst>
                                    <p:set>
                                      <p:cBhvr rctx="PPT">
                                        <p:cTn id="134" dur="indefinite"/>
                                        <p:tgtEl>
                                          <p:spTgt spid="169"/>
                                        </p:tgtEl>
                                        <p:attrNameLst>
                                          <p:attrName>style.opacity</p:attrName>
                                        </p:attrNameLst>
                                      </p:cBhvr>
                                      <p:to>
                                        <p:strVal val="0.5"/>
                                      </p:to>
                                    </p:set>
                                    <p:animEffect filter="image" prLst="opacity: 0.5">
                                      <p:cBhvr rctx="IE">
                                        <p:cTn id="135" dur="indefinite"/>
                                        <p:tgtEl>
                                          <p:spTgt spid="169"/>
                                        </p:tgtEl>
                                      </p:cBhvr>
                                    </p:animEffect>
                                  </p:childTnLst>
                                </p:cTn>
                              </p:par>
                              <p:par>
                                <p:cTn id="136" presetID="9" presetClass="emph" presetSubtype="0" nodeType="withEffect">
                                  <p:stCondLst>
                                    <p:cond delay="0"/>
                                  </p:stCondLst>
                                  <p:childTnLst>
                                    <p:set>
                                      <p:cBhvr rctx="PPT">
                                        <p:cTn id="137" dur="indefinite"/>
                                        <p:tgtEl>
                                          <p:spTgt spid="172"/>
                                        </p:tgtEl>
                                        <p:attrNameLst>
                                          <p:attrName>style.opacity</p:attrName>
                                        </p:attrNameLst>
                                      </p:cBhvr>
                                      <p:to>
                                        <p:strVal val="0.5"/>
                                      </p:to>
                                    </p:set>
                                    <p:animEffect filter="image" prLst="opacity: 0.5">
                                      <p:cBhvr rctx="IE">
                                        <p:cTn id="138" dur="indefinite"/>
                                        <p:tgtEl>
                                          <p:spTgt spid="172"/>
                                        </p:tgtEl>
                                      </p:cBhvr>
                                    </p:animEffect>
                                  </p:childTnLst>
                                </p:cTn>
                              </p:par>
                              <p:par>
                                <p:cTn id="139" presetID="9" presetClass="emph" presetSubtype="0" nodeType="withEffect">
                                  <p:stCondLst>
                                    <p:cond delay="0"/>
                                  </p:stCondLst>
                                  <p:childTnLst>
                                    <p:set>
                                      <p:cBhvr rctx="PPT">
                                        <p:cTn id="140" dur="indefinite"/>
                                        <p:tgtEl>
                                          <p:spTgt spid="176"/>
                                        </p:tgtEl>
                                        <p:attrNameLst>
                                          <p:attrName>style.opacity</p:attrName>
                                        </p:attrNameLst>
                                      </p:cBhvr>
                                      <p:to>
                                        <p:strVal val="0.5"/>
                                      </p:to>
                                    </p:set>
                                    <p:animEffect filter="image" prLst="opacity: 0.5">
                                      <p:cBhvr rctx="IE">
                                        <p:cTn id="141" dur="indefinite"/>
                                        <p:tgtEl>
                                          <p:spTgt spid="176"/>
                                        </p:tgtEl>
                                      </p:cBhvr>
                                    </p:animEffect>
                                  </p:childTnLst>
                                </p:cTn>
                              </p:par>
                              <p:par>
                                <p:cTn id="142" presetID="9" presetClass="emph" presetSubtype="0" nodeType="withEffect">
                                  <p:stCondLst>
                                    <p:cond delay="0"/>
                                  </p:stCondLst>
                                  <p:childTnLst>
                                    <p:set>
                                      <p:cBhvr rctx="PPT">
                                        <p:cTn id="143" dur="indefinite"/>
                                        <p:tgtEl>
                                          <p:spTgt spid="184"/>
                                        </p:tgtEl>
                                        <p:attrNameLst>
                                          <p:attrName>style.opacity</p:attrName>
                                        </p:attrNameLst>
                                      </p:cBhvr>
                                      <p:to>
                                        <p:strVal val="0.5"/>
                                      </p:to>
                                    </p:set>
                                    <p:animEffect filter="image" prLst="opacity: 0.5">
                                      <p:cBhvr rctx="IE">
                                        <p:cTn id="144" dur="indefinite"/>
                                        <p:tgtEl>
                                          <p:spTgt spid="184"/>
                                        </p:tgtEl>
                                      </p:cBhvr>
                                    </p:animEffect>
                                  </p:childTnLst>
                                </p:cTn>
                              </p:par>
                              <p:par>
                                <p:cTn id="145" presetID="9" presetClass="emph" presetSubtype="0" grpId="0" nodeType="withEffect">
                                  <p:stCondLst>
                                    <p:cond delay="0"/>
                                  </p:stCondLst>
                                  <p:childTnLst>
                                    <p:set>
                                      <p:cBhvr rctx="PPT">
                                        <p:cTn id="146" dur="indefinite"/>
                                        <p:tgtEl>
                                          <p:spTgt spid="185"/>
                                        </p:tgtEl>
                                        <p:attrNameLst>
                                          <p:attrName>style.opacity</p:attrName>
                                        </p:attrNameLst>
                                      </p:cBhvr>
                                      <p:to>
                                        <p:strVal val="0.5"/>
                                      </p:to>
                                    </p:set>
                                    <p:animEffect filter="image" prLst="opacity: 0.5">
                                      <p:cBhvr rctx="IE">
                                        <p:cTn id="147" dur="indefinite"/>
                                        <p:tgtEl>
                                          <p:spTgt spid="185"/>
                                        </p:tgtEl>
                                      </p:cBhvr>
                                    </p:animEffect>
                                  </p:childTnLst>
                                </p:cTn>
                              </p:par>
                              <p:par>
                                <p:cTn id="148" presetID="9" presetClass="emph" presetSubtype="0" nodeType="withEffect">
                                  <p:stCondLst>
                                    <p:cond delay="0"/>
                                  </p:stCondLst>
                                  <p:childTnLst>
                                    <p:set>
                                      <p:cBhvr rctx="PPT">
                                        <p:cTn id="149" dur="indefinite"/>
                                        <p:tgtEl>
                                          <p:spTgt spid="188"/>
                                        </p:tgtEl>
                                        <p:attrNameLst>
                                          <p:attrName>style.opacity</p:attrName>
                                        </p:attrNameLst>
                                      </p:cBhvr>
                                      <p:to>
                                        <p:strVal val="0.5"/>
                                      </p:to>
                                    </p:set>
                                    <p:animEffect filter="image" prLst="opacity: 0.5">
                                      <p:cBhvr rctx="IE">
                                        <p:cTn id="150" dur="indefinite"/>
                                        <p:tgtEl>
                                          <p:spTgt spid="188"/>
                                        </p:tgtEl>
                                      </p:cBhvr>
                                    </p:animEffect>
                                  </p:childTnLst>
                                </p:cTn>
                              </p:par>
                              <p:par>
                                <p:cTn id="151" presetID="9" presetClass="emph" presetSubtype="0" nodeType="withEffect">
                                  <p:stCondLst>
                                    <p:cond delay="0"/>
                                  </p:stCondLst>
                                  <p:childTnLst>
                                    <p:set>
                                      <p:cBhvr rctx="PPT">
                                        <p:cTn id="152" dur="indefinite"/>
                                        <p:tgtEl>
                                          <p:spTgt spid="189"/>
                                        </p:tgtEl>
                                        <p:attrNameLst>
                                          <p:attrName>style.opacity</p:attrName>
                                        </p:attrNameLst>
                                      </p:cBhvr>
                                      <p:to>
                                        <p:strVal val="0.5"/>
                                      </p:to>
                                    </p:set>
                                    <p:animEffect filter="image" prLst="opacity: 0.5">
                                      <p:cBhvr rctx="IE">
                                        <p:cTn id="153" dur="indefinite"/>
                                        <p:tgtEl>
                                          <p:spTgt spid="189"/>
                                        </p:tgtEl>
                                      </p:cBhvr>
                                    </p:animEffect>
                                  </p:childTnLst>
                                </p:cTn>
                              </p:par>
                              <p:par>
                                <p:cTn id="154" presetID="9" presetClass="emph" presetSubtype="0" nodeType="withEffect">
                                  <p:stCondLst>
                                    <p:cond delay="0"/>
                                  </p:stCondLst>
                                  <p:childTnLst>
                                    <p:set>
                                      <p:cBhvr rctx="PPT">
                                        <p:cTn id="155" dur="indefinite"/>
                                        <p:tgtEl>
                                          <p:spTgt spid="192"/>
                                        </p:tgtEl>
                                        <p:attrNameLst>
                                          <p:attrName>style.opacity</p:attrName>
                                        </p:attrNameLst>
                                      </p:cBhvr>
                                      <p:to>
                                        <p:strVal val="0.5"/>
                                      </p:to>
                                    </p:set>
                                    <p:animEffect filter="image" prLst="opacity: 0.5">
                                      <p:cBhvr rctx="IE">
                                        <p:cTn id="156" dur="indefinite"/>
                                        <p:tgtEl>
                                          <p:spTgt spid="192"/>
                                        </p:tgtEl>
                                      </p:cBhvr>
                                    </p:animEffect>
                                  </p:childTnLst>
                                </p:cTn>
                              </p:par>
                              <p:par>
                                <p:cTn id="157" presetID="9" presetClass="emph" presetSubtype="0" grpId="0" nodeType="withEffect">
                                  <p:stCondLst>
                                    <p:cond delay="0"/>
                                  </p:stCondLst>
                                  <p:childTnLst>
                                    <p:set>
                                      <p:cBhvr rctx="PPT">
                                        <p:cTn id="158" dur="indefinite"/>
                                        <p:tgtEl>
                                          <p:spTgt spid="195"/>
                                        </p:tgtEl>
                                        <p:attrNameLst>
                                          <p:attrName>style.opacity</p:attrName>
                                        </p:attrNameLst>
                                      </p:cBhvr>
                                      <p:to>
                                        <p:strVal val="0.5"/>
                                      </p:to>
                                    </p:set>
                                    <p:animEffect filter="image" prLst="opacity: 0.5">
                                      <p:cBhvr rctx="IE">
                                        <p:cTn id="159" dur="indefinite"/>
                                        <p:tgtEl>
                                          <p:spTgt spid="195"/>
                                        </p:tgtEl>
                                      </p:cBhvr>
                                    </p:animEffect>
                                  </p:childTnLst>
                                </p:cTn>
                              </p:par>
                              <p:par>
                                <p:cTn id="160" presetID="9" presetClass="emph" presetSubtype="0" nodeType="withEffect">
                                  <p:stCondLst>
                                    <p:cond delay="0"/>
                                  </p:stCondLst>
                                  <p:childTnLst>
                                    <p:set>
                                      <p:cBhvr rctx="PPT">
                                        <p:cTn id="161" dur="indefinite"/>
                                        <p:tgtEl>
                                          <p:spTgt spid="198"/>
                                        </p:tgtEl>
                                        <p:attrNameLst>
                                          <p:attrName>style.opacity</p:attrName>
                                        </p:attrNameLst>
                                      </p:cBhvr>
                                      <p:to>
                                        <p:strVal val="0.5"/>
                                      </p:to>
                                    </p:set>
                                    <p:animEffect filter="image" prLst="opacity: 0.5">
                                      <p:cBhvr rctx="IE">
                                        <p:cTn id="162" dur="indefinite"/>
                                        <p:tgtEl>
                                          <p:spTgt spid="198"/>
                                        </p:tgtEl>
                                      </p:cBhvr>
                                    </p:animEffect>
                                  </p:childTnLst>
                                </p:cTn>
                              </p:par>
                              <p:par>
                                <p:cTn id="163" presetID="9" presetClass="emph" presetSubtype="0" grpId="0" nodeType="withEffect">
                                  <p:stCondLst>
                                    <p:cond delay="0"/>
                                  </p:stCondLst>
                                  <p:childTnLst>
                                    <p:set>
                                      <p:cBhvr rctx="PPT">
                                        <p:cTn id="164" dur="indefinite"/>
                                        <p:tgtEl>
                                          <p:spTgt spid="200"/>
                                        </p:tgtEl>
                                        <p:attrNameLst>
                                          <p:attrName>style.opacity</p:attrName>
                                        </p:attrNameLst>
                                      </p:cBhvr>
                                      <p:to>
                                        <p:strVal val="0.5"/>
                                      </p:to>
                                    </p:set>
                                    <p:animEffect filter="image" prLst="opacity: 0.5">
                                      <p:cBhvr rctx="IE">
                                        <p:cTn id="165" dur="indefinite"/>
                                        <p:tgtEl>
                                          <p:spTgt spid="200"/>
                                        </p:tgtEl>
                                      </p:cBhvr>
                                    </p:animEffect>
                                  </p:childTnLst>
                                </p:cTn>
                              </p:par>
                              <p:par>
                                <p:cTn id="166" presetID="9" presetClass="emph" presetSubtype="0" nodeType="withEffect">
                                  <p:stCondLst>
                                    <p:cond delay="0"/>
                                  </p:stCondLst>
                                  <p:childTnLst>
                                    <p:set>
                                      <p:cBhvr rctx="PPT">
                                        <p:cTn id="167" dur="indefinite"/>
                                        <p:tgtEl>
                                          <p:spTgt spid="223"/>
                                        </p:tgtEl>
                                        <p:attrNameLst>
                                          <p:attrName>style.opacity</p:attrName>
                                        </p:attrNameLst>
                                      </p:cBhvr>
                                      <p:to>
                                        <p:strVal val="0.5"/>
                                      </p:to>
                                    </p:set>
                                    <p:animEffect filter="image" prLst="opacity: 0.5">
                                      <p:cBhvr rctx="IE">
                                        <p:cTn id="168" dur="indefinite"/>
                                        <p:tgtEl>
                                          <p:spTgt spid="223"/>
                                        </p:tgtEl>
                                      </p:cBhvr>
                                    </p:animEffect>
                                  </p:childTnLst>
                                </p:cTn>
                              </p:par>
                              <p:par>
                                <p:cTn id="169" presetID="9" presetClass="emph" presetSubtype="0" nodeType="withEffect">
                                  <p:stCondLst>
                                    <p:cond delay="0"/>
                                  </p:stCondLst>
                                  <p:childTnLst>
                                    <p:set>
                                      <p:cBhvr rctx="PPT">
                                        <p:cTn id="170" dur="indefinite"/>
                                        <p:tgtEl>
                                          <p:spTgt spid="224"/>
                                        </p:tgtEl>
                                        <p:attrNameLst>
                                          <p:attrName>style.opacity</p:attrName>
                                        </p:attrNameLst>
                                      </p:cBhvr>
                                      <p:to>
                                        <p:strVal val="0.5"/>
                                      </p:to>
                                    </p:set>
                                    <p:animEffect filter="image" prLst="opacity: 0.5">
                                      <p:cBhvr rctx="IE">
                                        <p:cTn id="171" dur="indefinite"/>
                                        <p:tgtEl>
                                          <p:spTgt spid="224"/>
                                        </p:tgtEl>
                                      </p:cBhvr>
                                    </p:animEffect>
                                  </p:childTnLst>
                                </p:cTn>
                              </p:par>
                              <p:par>
                                <p:cTn id="172" presetID="9" presetClass="emph" presetSubtype="0" nodeType="withEffect">
                                  <p:stCondLst>
                                    <p:cond delay="0"/>
                                  </p:stCondLst>
                                  <p:childTnLst>
                                    <p:set>
                                      <p:cBhvr rctx="PPT">
                                        <p:cTn id="173" dur="indefinite"/>
                                        <p:tgtEl>
                                          <p:spTgt spid="225"/>
                                        </p:tgtEl>
                                        <p:attrNameLst>
                                          <p:attrName>style.opacity</p:attrName>
                                        </p:attrNameLst>
                                      </p:cBhvr>
                                      <p:to>
                                        <p:strVal val="0.5"/>
                                      </p:to>
                                    </p:set>
                                    <p:animEffect filter="image" prLst="opacity: 0.5">
                                      <p:cBhvr rctx="IE">
                                        <p:cTn id="174" dur="indefinite"/>
                                        <p:tgtEl>
                                          <p:spTgt spid="225"/>
                                        </p:tgtEl>
                                      </p:cBhvr>
                                    </p:animEffect>
                                  </p:childTnLst>
                                </p:cTn>
                              </p:par>
                              <p:par>
                                <p:cTn id="175" presetID="9" presetClass="emph" presetSubtype="0" grpId="0" nodeType="withEffect">
                                  <p:stCondLst>
                                    <p:cond delay="0"/>
                                  </p:stCondLst>
                                  <p:childTnLst>
                                    <p:set>
                                      <p:cBhvr rctx="PPT">
                                        <p:cTn id="176" dur="indefinite"/>
                                        <p:tgtEl>
                                          <p:spTgt spid="227"/>
                                        </p:tgtEl>
                                        <p:attrNameLst>
                                          <p:attrName>style.opacity</p:attrName>
                                        </p:attrNameLst>
                                      </p:cBhvr>
                                      <p:to>
                                        <p:strVal val="0.5"/>
                                      </p:to>
                                    </p:set>
                                    <p:animEffect filter="image" prLst="opacity: 0.5">
                                      <p:cBhvr rctx="IE">
                                        <p:cTn id="177" dur="indefinite"/>
                                        <p:tgtEl>
                                          <p:spTgt spid="227"/>
                                        </p:tgtEl>
                                      </p:cBhvr>
                                    </p:animEffect>
                                  </p:childTnLst>
                                </p:cTn>
                              </p:par>
                              <p:par>
                                <p:cTn id="178" presetID="9" presetClass="emph" presetSubtype="0" nodeType="withEffect">
                                  <p:stCondLst>
                                    <p:cond delay="0"/>
                                  </p:stCondLst>
                                  <p:childTnLst>
                                    <p:set>
                                      <p:cBhvr rctx="PPT">
                                        <p:cTn id="179" dur="indefinite"/>
                                        <p:tgtEl>
                                          <p:spTgt spid="234"/>
                                        </p:tgtEl>
                                        <p:attrNameLst>
                                          <p:attrName>style.opacity</p:attrName>
                                        </p:attrNameLst>
                                      </p:cBhvr>
                                      <p:to>
                                        <p:strVal val="0.5"/>
                                      </p:to>
                                    </p:set>
                                    <p:animEffect filter="image" prLst="opacity: 0.5">
                                      <p:cBhvr rctx="IE">
                                        <p:cTn id="180" dur="indefinite"/>
                                        <p:tgtEl>
                                          <p:spTgt spid="234"/>
                                        </p:tgtEl>
                                      </p:cBhvr>
                                    </p:animEffect>
                                  </p:childTnLst>
                                </p:cTn>
                              </p:par>
                              <p:par>
                                <p:cTn id="181" presetID="9" presetClass="emph" presetSubtype="0" nodeType="withEffect">
                                  <p:stCondLst>
                                    <p:cond delay="0"/>
                                  </p:stCondLst>
                                  <p:childTnLst>
                                    <p:set>
                                      <p:cBhvr rctx="PPT">
                                        <p:cTn id="182" dur="indefinite"/>
                                        <p:tgtEl>
                                          <p:spTgt spid="237"/>
                                        </p:tgtEl>
                                        <p:attrNameLst>
                                          <p:attrName>style.opacity</p:attrName>
                                        </p:attrNameLst>
                                      </p:cBhvr>
                                      <p:to>
                                        <p:strVal val="0.5"/>
                                      </p:to>
                                    </p:set>
                                    <p:animEffect filter="image" prLst="opacity: 0.5">
                                      <p:cBhvr rctx="IE">
                                        <p:cTn id="183" dur="indefinite"/>
                                        <p:tgtEl>
                                          <p:spTgt spid="237"/>
                                        </p:tgtEl>
                                      </p:cBhvr>
                                    </p:animEffect>
                                  </p:childTnLst>
                                </p:cTn>
                              </p:par>
                              <p:par>
                                <p:cTn id="184" presetID="9" presetClass="emph" presetSubtype="0" nodeType="withEffect">
                                  <p:stCondLst>
                                    <p:cond delay="0"/>
                                  </p:stCondLst>
                                  <p:childTnLst>
                                    <p:set>
                                      <p:cBhvr rctx="PPT">
                                        <p:cTn id="185" dur="indefinite"/>
                                        <p:tgtEl>
                                          <p:spTgt spid="249"/>
                                        </p:tgtEl>
                                        <p:attrNameLst>
                                          <p:attrName>style.opacity</p:attrName>
                                        </p:attrNameLst>
                                      </p:cBhvr>
                                      <p:to>
                                        <p:strVal val="0.5"/>
                                      </p:to>
                                    </p:set>
                                    <p:animEffect filter="image" prLst="opacity: 0.5">
                                      <p:cBhvr rctx="IE">
                                        <p:cTn id="186" dur="indefinite"/>
                                        <p:tgtEl>
                                          <p:spTgt spid="249"/>
                                        </p:tgtEl>
                                      </p:cBhvr>
                                    </p:animEffect>
                                  </p:childTnLst>
                                </p:cTn>
                              </p:par>
                              <p:par>
                                <p:cTn id="187" presetID="9" presetClass="emph" presetSubtype="0" nodeType="withEffect">
                                  <p:stCondLst>
                                    <p:cond delay="0"/>
                                  </p:stCondLst>
                                  <p:childTnLst>
                                    <p:set>
                                      <p:cBhvr rctx="PPT">
                                        <p:cTn id="188" dur="indefinite"/>
                                        <p:tgtEl>
                                          <p:spTgt spid="250"/>
                                        </p:tgtEl>
                                        <p:attrNameLst>
                                          <p:attrName>style.opacity</p:attrName>
                                        </p:attrNameLst>
                                      </p:cBhvr>
                                      <p:to>
                                        <p:strVal val="0.5"/>
                                      </p:to>
                                    </p:set>
                                    <p:animEffect filter="image" prLst="opacity: 0.5">
                                      <p:cBhvr rctx="IE">
                                        <p:cTn id="189" dur="indefinite"/>
                                        <p:tgtEl>
                                          <p:spTgt spid="250"/>
                                        </p:tgtEl>
                                      </p:cBhvr>
                                    </p:animEffect>
                                  </p:childTnLst>
                                </p:cTn>
                              </p:par>
                              <p:par>
                                <p:cTn id="190" presetID="9" presetClass="emph" presetSubtype="0" grpId="0" nodeType="withEffect">
                                  <p:stCondLst>
                                    <p:cond delay="0"/>
                                  </p:stCondLst>
                                  <p:childTnLst>
                                    <p:set>
                                      <p:cBhvr rctx="PPT">
                                        <p:cTn id="191" dur="indefinite"/>
                                        <p:tgtEl>
                                          <p:spTgt spid="253"/>
                                        </p:tgtEl>
                                        <p:attrNameLst>
                                          <p:attrName>style.opacity</p:attrName>
                                        </p:attrNameLst>
                                      </p:cBhvr>
                                      <p:to>
                                        <p:strVal val="0.5"/>
                                      </p:to>
                                    </p:set>
                                    <p:animEffect filter="image" prLst="opacity: 0.5">
                                      <p:cBhvr rctx="IE">
                                        <p:cTn id="192" dur="indefinite"/>
                                        <p:tgtEl>
                                          <p:spTgt spid="253"/>
                                        </p:tgtEl>
                                      </p:cBhvr>
                                    </p:animEffect>
                                  </p:childTnLst>
                                </p:cTn>
                              </p:par>
                              <p:par>
                                <p:cTn id="193" presetID="9" presetClass="emph" presetSubtype="0" nodeType="withEffect">
                                  <p:stCondLst>
                                    <p:cond delay="0"/>
                                  </p:stCondLst>
                                  <p:childTnLst>
                                    <p:set>
                                      <p:cBhvr rctx="PPT">
                                        <p:cTn id="194" dur="indefinite"/>
                                        <p:tgtEl>
                                          <p:spTgt spid="255"/>
                                        </p:tgtEl>
                                        <p:attrNameLst>
                                          <p:attrName>style.opacity</p:attrName>
                                        </p:attrNameLst>
                                      </p:cBhvr>
                                      <p:to>
                                        <p:strVal val="0.5"/>
                                      </p:to>
                                    </p:set>
                                    <p:animEffect filter="image" prLst="opacity: 0.5">
                                      <p:cBhvr rctx="IE">
                                        <p:cTn id="195" dur="indefinite"/>
                                        <p:tgtEl>
                                          <p:spTgt spid="255"/>
                                        </p:tgtEl>
                                      </p:cBhvr>
                                    </p:animEffect>
                                  </p:childTnLst>
                                </p:cTn>
                              </p:par>
                              <p:par>
                                <p:cTn id="196" presetID="9" presetClass="emph" presetSubtype="0" nodeType="withEffect">
                                  <p:stCondLst>
                                    <p:cond delay="0"/>
                                  </p:stCondLst>
                                  <p:childTnLst>
                                    <p:set>
                                      <p:cBhvr rctx="PPT">
                                        <p:cTn id="197" dur="indefinite"/>
                                        <p:tgtEl>
                                          <p:spTgt spid="256"/>
                                        </p:tgtEl>
                                        <p:attrNameLst>
                                          <p:attrName>style.opacity</p:attrName>
                                        </p:attrNameLst>
                                      </p:cBhvr>
                                      <p:to>
                                        <p:strVal val="0.5"/>
                                      </p:to>
                                    </p:set>
                                    <p:animEffect filter="image" prLst="opacity: 0.5">
                                      <p:cBhvr rctx="IE">
                                        <p:cTn id="198" dur="indefinite"/>
                                        <p:tgtEl>
                                          <p:spTgt spid="256"/>
                                        </p:tgtEl>
                                      </p:cBhvr>
                                    </p:animEffect>
                                  </p:childTnLst>
                                </p:cTn>
                              </p:par>
                              <p:par>
                                <p:cTn id="199" presetID="9" presetClass="emph" presetSubtype="0" grpId="0" nodeType="withEffect">
                                  <p:stCondLst>
                                    <p:cond delay="0"/>
                                  </p:stCondLst>
                                  <p:childTnLst>
                                    <p:set>
                                      <p:cBhvr rctx="PPT">
                                        <p:cTn id="200" dur="indefinite"/>
                                        <p:tgtEl>
                                          <p:spTgt spid="257"/>
                                        </p:tgtEl>
                                        <p:attrNameLst>
                                          <p:attrName>style.opacity</p:attrName>
                                        </p:attrNameLst>
                                      </p:cBhvr>
                                      <p:to>
                                        <p:strVal val="0.5"/>
                                      </p:to>
                                    </p:set>
                                    <p:animEffect filter="image" prLst="opacity: 0.5">
                                      <p:cBhvr rctx="IE">
                                        <p:cTn id="201" dur="indefinite"/>
                                        <p:tgtEl>
                                          <p:spTgt spid="257"/>
                                        </p:tgtEl>
                                      </p:cBhvr>
                                    </p:animEffect>
                                  </p:childTnLst>
                                </p:cTn>
                              </p:par>
                              <p:par>
                                <p:cTn id="202" presetID="9" presetClass="emph" presetSubtype="0" nodeType="withEffect">
                                  <p:stCondLst>
                                    <p:cond delay="0"/>
                                  </p:stCondLst>
                                  <p:childTnLst>
                                    <p:set>
                                      <p:cBhvr rctx="PPT">
                                        <p:cTn id="203" dur="indefinite"/>
                                        <p:tgtEl>
                                          <p:spTgt spid="258"/>
                                        </p:tgtEl>
                                        <p:attrNameLst>
                                          <p:attrName>style.opacity</p:attrName>
                                        </p:attrNameLst>
                                      </p:cBhvr>
                                      <p:to>
                                        <p:strVal val="0.5"/>
                                      </p:to>
                                    </p:set>
                                    <p:animEffect filter="image" prLst="opacity: 0.5">
                                      <p:cBhvr rctx="IE">
                                        <p:cTn id="204" dur="indefinite"/>
                                        <p:tgtEl>
                                          <p:spTgt spid="258"/>
                                        </p:tgtEl>
                                      </p:cBhvr>
                                    </p:animEffect>
                                  </p:childTnLst>
                                </p:cTn>
                              </p:par>
                              <p:par>
                                <p:cTn id="205" presetID="9" presetClass="emph" presetSubtype="0" nodeType="withEffect">
                                  <p:stCondLst>
                                    <p:cond delay="0"/>
                                  </p:stCondLst>
                                  <p:childTnLst>
                                    <p:set>
                                      <p:cBhvr rctx="PPT">
                                        <p:cTn id="206" dur="indefinite"/>
                                        <p:tgtEl>
                                          <p:spTgt spid="259"/>
                                        </p:tgtEl>
                                        <p:attrNameLst>
                                          <p:attrName>style.opacity</p:attrName>
                                        </p:attrNameLst>
                                      </p:cBhvr>
                                      <p:to>
                                        <p:strVal val="0.5"/>
                                      </p:to>
                                    </p:set>
                                    <p:animEffect filter="image" prLst="opacity: 0.5">
                                      <p:cBhvr rctx="IE">
                                        <p:cTn id="207" dur="indefinite"/>
                                        <p:tgtEl>
                                          <p:spTgt spid="259"/>
                                        </p:tgtEl>
                                      </p:cBhvr>
                                    </p:animEffect>
                                  </p:childTnLst>
                                </p:cTn>
                              </p:par>
                              <p:par>
                                <p:cTn id="208" presetID="9" presetClass="emph" presetSubtype="0" grpId="0" nodeType="withEffect">
                                  <p:stCondLst>
                                    <p:cond delay="0"/>
                                  </p:stCondLst>
                                  <p:childTnLst>
                                    <p:set>
                                      <p:cBhvr rctx="PPT">
                                        <p:cTn id="209" dur="indefinite"/>
                                        <p:tgtEl>
                                          <p:spTgt spid="260"/>
                                        </p:tgtEl>
                                        <p:attrNameLst>
                                          <p:attrName>style.opacity</p:attrName>
                                        </p:attrNameLst>
                                      </p:cBhvr>
                                      <p:to>
                                        <p:strVal val="0.5"/>
                                      </p:to>
                                    </p:set>
                                    <p:animEffect filter="image" prLst="opacity: 0.5">
                                      <p:cBhvr rctx="IE">
                                        <p:cTn id="210" dur="indefinite"/>
                                        <p:tgtEl>
                                          <p:spTgt spid="260"/>
                                        </p:tgtEl>
                                      </p:cBhvr>
                                    </p:animEffect>
                                  </p:childTnLst>
                                </p:cTn>
                              </p:par>
                              <p:par>
                                <p:cTn id="211" presetID="9" presetClass="emph" presetSubtype="0" nodeType="withEffect">
                                  <p:stCondLst>
                                    <p:cond delay="0"/>
                                  </p:stCondLst>
                                  <p:childTnLst>
                                    <p:set>
                                      <p:cBhvr rctx="PPT">
                                        <p:cTn id="212" dur="indefinite"/>
                                        <p:tgtEl>
                                          <p:spTgt spid="261"/>
                                        </p:tgtEl>
                                        <p:attrNameLst>
                                          <p:attrName>style.opacity</p:attrName>
                                        </p:attrNameLst>
                                      </p:cBhvr>
                                      <p:to>
                                        <p:strVal val="0.5"/>
                                      </p:to>
                                    </p:set>
                                    <p:animEffect filter="image" prLst="opacity: 0.5">
                                      <p:cBhvr rctx="IE">
                                        <p:cTn id="213" dur="indefinite"/>
                                        <p:tgtEl>
                                          <p:spTgt spid="261"/>
                                        </p:tgtEl>
                                      </p:cBhvr>
                                    </p:animEffect>
                                  </p:childTnLst>
                                </p:cTn>
                              </p:par>
                              <p:par>
                                <p:cTn id="214" presetID="9" presetClass="emph" presetSubtype="0" nodeType="withEffect">
                                  <p:stCondLst>
                                    <p:cond delay="0"/>
                                  </p:stCondLst>
                                  <p:childTnLst>
                                    <p:set>
                                      <p:cBhvr rctx="PPT">
                                        <p:cTn id="215" dur="indefinite"/>
                                        <p:tgtEl>
                                          <p:spTgt spid="262"/>
                                        </p:tgtEl>
                                        <p:attrNameLst>
                                          <p:attrName>style.opacity</p:attrName>
                                        </p:attrNameLst>
                                      </p:cBhvr>
                                      <p:to>
                                        <p:strVal val="0.5"/>
                                      </p:to>
                                    </p:set>
                                    <p:animEffect filter="image" prLst="opacity: 0.5">
                                      <p:cBhvr rctx="IE">
                                        <p:cTn id="216" dur="indefinite"/>
                                        <p:tgtEl>
                                          <p:spTgt spid="262"/>
                                        </p:tgtEl>
                                      </p:cBhvr>
                                    </p:animEffect>
                                  </p:childTnLst>
                                </p:cTn>
                              </p:par>
                              <p:par>
                                <p:cTn id="217" presetID="9" presetClass="emph" presetSubtype="0" nodeType="withEffect">
                                  <p:stCondLst>
                                    <p:cond delay="0"/>
                                  </p:stCondLst>
                                  <p:childTnLst>
                                    <p:set>
                                      <p:cBhvr rctx="PPT">
                                        <p:cTn id="218" dur="indefinite"/>
                                        <p:tgtEl>
                                          <p:spTgt spid="263"/>
                                        </p:tgtEl>
                                        <p:attrNameLst>
                                          <p:attrName>style.opacity</p:attrName>
                                        </p:attrNameLst>
                                      </p:cBhvr>
                                      <p:to>
                                        <p:strVal val="0.5"/>
                                      </p:to>
                                    </p:set>
                                    <p:animEffect filter="image" prLst="opacity: 0.5">
                                      <p:cBhvr rctx="IE">
                                        <p:cTn id="219" dur="indefinite"/>
                                        <p:tgtEl>
                                          <p:spTgt spid="263"/>
                                        </p:tgtEl>
                                      </p:cBhvr>
                                    </p:animEffect>
                                  </p:childTnLst>
                                </p:cTn>
                              </p:par>
                              <p:par>
                                <p:cTn id="220" presetID="9" presetClass="emph" presetSubtype="0" grpId="0" nodeType="withEffect">
                                  <p:stCondLst>
                                    <p:cond delay="0"/>
                                  </p:stCondLst>
                                  <p:childTnLst>
                                    <p:set>
                                      <p:cBhvr rctx="PPT">
                                        <p:cTn id="221" dur="indefinite"/>
                                        <p:tgtEl>
                                          <p:spTgt spid="264"/>
                                        </p:tgtEl>
                                        <p:attrNameLst>
                                          <p:attrName>style.opacity</p:attrName>
                                        </p:attrNameLst>
                                      </p:cBhvr>
                                      <p:to>
                                        <p:strVal val="0.5"/>
                                      </p:to>
                                    </p:set>
                                    <p:animEffect filter="image" prLst="opacity: 0.5">
                                      <p:cBhvr rctx="IE">
                                        <p:cTn id="222" dur="indefinite"/>
                                        <p:tgtEl>
                                          <p:spTgt spid="264"/>
                                        </p:tgtEl>
                                      </p:cBhvr>
                                    </p:animEffect>
                                  </p:childTnLst>
                                </p:cTn>
                              </p:par>
                              <p:par>
                                <p:cTn id="223" presetID="9" presetClass="emph" presetSubtype="0" grpId="0" nodeType="withEffect">
                                  <p:stCondLst>
                                    <p:cond delay="0"/>
                                  </p:stCondLst>
                                  <p:childTnLst>
                                    <p:set>
                                      <p:cBhvr rctx="PPT">
                                        <p:cTn id="224" dur="indefinite"/>
                                        <p:tgtEl>
                                          <p:spTgt spid="265"/>
                                        </p:tgtEl>
                                        <p:attrNameLst>
                                          <p:attrName>style.opacity</p:attrName>
                                        </p:attrNameLst>
                                      </p:cBhvr>
                                      <p:to>
                                        <p:strVal val="0.5"/>
                                      </p:to>
                                    </p:set>
                                    <p:animEffect filter="image" prLst="opacity: 0.5">
                                      <p:cBhvr rctx="IE">
                                        <p:cTn id="225" dur="indefinite"/>
                                        <p:tgtEl>
                                          <p:spTgt spid="265"/>
                                        </p:tgtEl>
                                      </p:cBhvr>
                                    </p:animEffect>
                                  </p:childTnLst>
                                </p:cTn>
                              </p:par>
                              <p:par>
                                <p:cTn id="226" presetID="9" presetClass="emph" presetSubtype="0" nodeType="withEffect">
                                  <p:stCondLst>
                                    <p:cond delay="0"/>
                                  </p:stCondLst>
                                  <p:childTnLst>
                                    <p:set>
                                      <p:cBhvr rctx="PPT">
                                        <p:cTn id="227" dur="indefinite"/>
                                        <p:tgtEl>
                                          <p:spTgt spid="266"/>
                                        </p:tgtEl>
                                        <p:attrNameLst>
                                          <p:attrName>style.opacity</p:attrName>
                                        </p:attrNameLst>
                                      </p:cBhvr>
                                      <p:to>
                                        <p:strVal val="0.5"/>
                                      </p:to>
                                    </p:set>
                                    <p:animEffect filter="image" prLst="opacity: 0.5">
                                      <p:cBhvr rctx="IE">
                                        <p:cTn id="228" dur="indefinite"/>
                                        <p:tgtEl>
                                          <p:spTgt spid="266"/>
                                        </p:tgtEl>
                                      </p:cBhvr>
                                    </p:animEffect>
                                  </p:childTnLst>
                                </p:cTn>
                              </p:par>
                              <p:par>
                                <p:cTn id="229" presetID="9" presetClass="emph" presetSubtype="0" nodeType="withEffect">
                                  <p:stCondLst>
                                    <p:cond delay="0"/>
                                  </p:stCondLst>
                                  <p:childTnLst>
                                    <p:set>
                                      <p:cBhvr rctx="PPT">
                                        <p:cTn id="230" dur="indefinite"/>
                                        <p:tgtEl>
                                          <p:spTgt spid="267"/>
                                        </p:tgtEl>
                                        <p:attrNameLst>
                                          <p:attrName>style.opacity</p:attrName>
                                        </p:attrNameLst>
                                      </p:cBhvr>
                                      <p:to>
                                        <p:strVal val="0.5"/>
                                      </p:to>
                                    </p:set>
                                    <p:animEffect filter="image" prLst="opacity: 0.5">
                                      <p:cBhvr rctx="IE">
                                        <p:cTn id="231" dur="indefinite"/>
                                        <p:tgtEl>
                                          <p:spTgt spid="267"/>
                                        </p:tgtEl>
                                      </p:cBhvr>
                                    </p:animEffect>
                                  </p:childTnLst>
                                </p:cTn>
                              </p:par>
                              <p:par>
                                <p:cTn id="232" presetID="9" presetClass="emph" presetSubtype="0" nodeType="withEffect">
                                  <p:stCondLst>
                                    <p:cond delay="0"/>
                                  </p:stCondLst>
                                  <p:childTnLst>
                                    <p:set>
                                      <p:cBhvr rctx="PPT">
                                        <p:cTn id="233" dur="indefinite"/>
                                        <p:tgtEl>
                                          <p:spTgt spid="268"/>
                                        </p:tgtEl>
                                        <p:attrNameLst>
                                          <p:attrName>style.opacity</p:attrName>
                                        </p:attrNameLst>
                                      </p:cBhvr>
                                      <p:to>
                                        <p:strVal val="0.5"/>
                                      </p:to>
                                    </p:set>
                                    <p:animEffect filter="image" prLst="opacity: 0.5">
                                      <p:cBhvr rctx="IE">
                                        <p:cTn id="234" dur="indefinite"/>
                                        <p:tgtEl>
                                          <p:spTgt spid="268"/>
                                        </p:tgtEl>
                                      </p:cBhvr>
                                    </p:animEffect>
                                  </p:childTnLst>
                                </p:cTn>
                              </p:par>
                              <p:par>
                                <p:cTn id="235" presetID="9" presetClass="emph" presetSubtype="0" nodeType="withEffect">
                                  <p:stCondLst>
                                    <p:cond delay="0"/>
                                  </p:stCondLst>
                                  <p:childTnLst>
                                    <p:set>
                                      <p:cBhvr rctx="PPT">
                                        <p:cTn id="236" dur="indefinite"/>
                                        <p:tgtEl>
                                          <p:spTgt spid="269"/>
                                        </p:tgtEl>
                                        <p:attrNameLst>
                                          <p:attrName>style.opacity</p:attrName>
                                        </p:attrNameLst>
                                      </p:cBhvr>
                                      <p:to>
                                        <p:strVal val="0.5"/>
                                      </p:to>
                                    </p:set>
                                    <p:animEffect filter="image" prLst="opacity: 0.5">
                                      <p:cBhvr rctx="IE">
                                        <p:cTn id="237" dur="indefinite"/>
                                        <p:tgtEl>
                                          <p:spTgt spid="269"/>
                                        </p:tgtEl>
                                      </p:cBhvr>
                                    </p:animEffect>
                                  </p:childTnLst>
                                </p:cTn>
                              </p:par>
                              <p:par>
                                <p:cTn id="238" presetID="9" presetClass="emph" presetSubtype="0" grpId="0" nodeType="withEffect">
                                  <p:stCondLst>
                                    <p:cond delay="0"/>
                                  </p:stCondLst>
                                  <p:childTnLst>
                                    <p:set>
                                      <p:cBhvr rctx="PPT">
                                        <p:cTn id="239" dur="indefinite"/>
                                        <p:tgtEl>
                                          <p:spTgt spid="270"/>
                                        </p:tgtEl>
                                        <p:attrNameLst>
                                          <p:attrName>style.opacity</p:attrName>
                                        </p:attrNameLst>
                                      </p:cBhvr>
                                      <p:to>
                                        <p:strVal val="0.5"/>
                                      </p:to>
                                    </p:set>
                                    <p:animEffect filter="image" prLst="opacity: 0.5">
                                      <p:cBhvr rctx="IE">
                                        <p:cTn id="240" dur="indefinite"/>
                                        <p:tgtEl>
                                          <p:spTgt spid="270"/>
                                        </p:tgtEl>
                                      </p:cBhvr>
                                    </p:animEffect>
                                  </p:childTnLst>
                                </p:cTn>
                              </p:par>
                              <p:par>
                                <p:cTn id="241" presetID="9" presetClass="emph" presetSubtype="0" nodeType="withEffect">
                                  <p:stCondLst>
                                    <p:cond delay="0"/>
                                  </p:stCondLst>
                                  <p:childTnLst>
                                    <p:set>
                                      <p:cBhvr rctx="PPT">
                                        <p:cTn id="242" dur="indefinite"/>
                                        <p:tgtEl>
                                          <p:spTgt spid="271"/>
                                        </p:tgtEl>
                                        <p:attrNameLst>
                                          <p:attrName>style.opacity</p:attrName>
                                        </p:attrNameLst>
                                      </p:cBhvr>
                                      <p:to>
                                        <p:strVal val="0.5"/>
                                      </p:to>
                                    </p:set>
                                    <p:animEffect filter="image" prLst="opacity: 0.5">
                                      <p:cBhvr rctx="IE">
                                        <p:cTn id="243" dur="indefinite"/>
                                        <p:tgtEl>
                                          <p:spTgt spid="271"/>
                                        </p:tgtEl>
                                      </p:cBhvr>
                                    </p:animEffect>
                                  </p:childTnLst>
                                </p:cTn>
                              </p:par>
                              <p:par>
                                <p:cTn id="244" presetID="9" presetClass="emph" presetSubtype="0" grpId="0" nodeType="withEffect">
                                  <p:stCondLst>
                                    <p:cond delay="0"/>
                                  </p:stCondLst>
                                  <p:childTnLst>
                                    <p:set>
                                      <p:cBhvr rctx="PPT">
                                        <p:cTn id="245" dur="indefinite"/>
                                        <p:tgtEl>
                                          <p:spTgt spid="272"/>
                                        </p:tgtEl>
                                        <p:attrNameLst>
                                          <p:attrName>style.opacity</p:attrName>
                                        </p:attrNameLst>
                                      </p:cBhvr>
                                      <p:to>
                                        <p:strVal val="0.5"/>
                                      </p:to>
                                    </p:set>
                                    <p:animEffect filter="image" prLst="opacity: 0.5">
                                      <p:cBhvr rctx="IE">
                                        <p:cTn id="246" dur="indefinite"/>
                                        <p:tgtEl>
                                          <p:spTgt spid="272"/>
                                        </p:tgtEl>
                                      </p:cBhvr>
                                    </p:animEffect>
                                  </p:childTnLst>
                                </p:cTn>
                              </p:par>
                              <p:par>
                                <p:cTn id="247" presetID="9" presetClass="emph" presetSubtype="0" nodeType="withEffect">
                                  <p:stCondLst>
                                    <p:cond delay="0"/>
                                  </p:stCondLst>
                                  <p:childTnLst>
                                    <p:set>
                                      <p:cBhvr rctx="PPT">
                                        <p:cTn id="248" dur="indefinite"/>
                                        <p:tgtEl>
                                          <p:spTgt spid="273"/>
                                        </p:tgtEl>
                                        <p:attrNameLst>
                                          <p:attrName>style.opacity</p:attrName>
                                        </p:attrNameLst>
                                      </p:cBhvr>
                                      <p:to>
                                        <p:strVal val="0.5"/>
                                      </p:to>
                                    </p:set>
                                    <p:animEffect filter="image" prLst="opacity: 0.5">
                                      <p:cBhvr rctx="IE">
                                        <p:cTn id="249" dur="indefinite"/>
                                        <p:tgtEl>
                                          <p:spTgt spid="273"/>
                                        </p:tgtEl>
                                      </p:cBhvr>
                                    </p:animEffect>
                                  </p:childTnLst>
                                </p:cTn>
                              </p:par>
                              <p:par>
                                <p:cTn id="250" presetID="9" presetClass="emph" presetSubtype="0" nodeType="withEffect">
                                  <p:stCondLst>
                                    <p:cond delay="0"/>
                                  </p:stCondLst>
                                  <p:childTnLst>
                                    <p:set>
                                      <p:cBhvr rctx="PPT">
                                        <p:cTn id="251" dur="indefinite"/>
                                        <p:tgtEl>
                                          <p:spTgt spid="274"/>
                                        </p:tgtEl>
                                        <p:attrNameLst>
                                          <p:attrName>style.opacity</p:attrName>
                                        </p:attrNameLst>
                                      </p:cBhvr>
                                      <p:to>
                                        <p:strVal val="0.5"/>
                                      </p:to>
                                    </p:set>
                                    <p:animEffect filter="image" prLst="opacity: 0.5">
                                      <p:cBhvr rctx="IE">
                                        <p:cTn id="252" dur="indefinite"/>
                                        <p:tgtEl>
                                          <p:spTgt spid="274"/>
                                        </p:tgtEl>
                                      </p:cBhvr>
                                    </p:animEffect>
                                  </p:childTnLst>
                                </p:cTn>
                              </p:par>
                              <p:par>
                                <p:cTn id="253" presetID="9" presetClass="emph" presetSubtype="0" nodeType="withEffect">
                                  <p:stCondLst>
                                    <p:cond delay="0"/>
                                  </p:stCondLst>
                                  <p:childTnLst>
                                    <p:set>
                                      <p:cBhvr rctx="PPT">
                                        <p:cTn id="254" dur="indefinite"/>
                                        <p:tgtEl>
                                          <p:spTgt spid="275"/>
                                        </p:tgtEl>
                                        <p:attrNameLst>
                                          <p:attrName>style.opacity</p:attrName>
                                        </p:attrNameLst>
                                      </p:cBhvr>
                                      <p:to>
                                        <p:strVal val="0.5"/>
                                      </p:to>
                                    </p:set>
                                    <p:animEffect filter="image" prLst="opacity: 0.5">
                                      <p:cBhvr rctx="IE">
                                        <p:cTn id="255" dur="indefinite"/>
                                        <p:tgtEl>
                                          <p:spTgt spid="275"/>
                                        </p:tgtEl>
                                      </p:cBhvr>
                                    </p:animEffect>
                                  </p:childTnLst>
                                </p:cTn>
                              </p:par>
                              <p:par>
                                <p:cTn id="256" presetID="9" presetClass="emph" presetSubtype="0" nodeType="withEffect">
                                  <p:stCondLst>
                                    <p:cond delay="0"/>
                                  </p:stCondLst>
                                  <p:childTnLst>
                                    <p:set>
                                      <p:cBhvr rctx="PPT">
                                        <p:cTn id="257" dur="indefinite"/>
                                        <p:tgtEl>
                                          <p:spTgt spid="276"/>
                                        </p:tgtEl>
                                        <p:attrNameLst>
                                          <p:attrName>style.opacity</p:attrName>
                                        </p:attrNameLst>
                                      </p:cBhvr>
                                      <p:to>
                                        <p:strVal val="0.5"/>
                                      </p:to>
                                    </p:set>
                                    <p:animEffect filter="image" prLst="opacity: 0.5">
                                      <p:cBhvr rctx="IE">
                                        <p:cTn id="258" dur="indefinite"/>
                                        <p:tgtEl>
                                          <p:spTgt spid="276"/>
                                        </p:tgtEl>
                                      </p:cBhvr>
                                    </p:animEffect>
                                  </p:childTnLst>
                                </p:cTn>
                              </p:par>
                              <p:par>
                                <p:cTn id="259" presetID="9" presetClass="emph" presetSubtype="0" nodeType="withEffect">
                                  <p:stCondLst>
                                    <p:cond delay="0"/>
                                  </p:stCondLst>
                                  <p:childTnLst>
                                    <p:set>
                                      <p:cBhvr rctx="PPT">
                                        <p:cTn id="260" dur="indefinite"/>
                                        <p:tgtEl>
                                          <p:spTgt spid="277"/>
                                        </p:tgtEl>
                                        <p:attrNameLst>
                                          <p:attrName>style.opacity</p:attrName>
                                        </p:attrNameLst>
                                      </p:cBhvr>
                                      <p:to>
                                        <p:strVal val="0.5"/>
                                      </p:to>
                                    </p:set>
                                    <p:animEffect filter="image" prLst="opacity: 0.5">
                                      <p:cBhvr rctx="IE">
                                        <p:cTn id="261" dur="indefinite"/>
                                        <p:tgtEl>
                                          <p:spTgt spid="277"/>
                                        </p:tgtEl>
                                      </p:cBhvr>
                                    </p:animEffect>
                                  </p:childTnLst>
                                </p:cTn>
                              </p:par>
                              <p:par>
                                <p:cTn id="262" presetID="9" presetClass="emph" presetSubtype="0" nodeType="withEffect">
                                  <p:stCondLst>
                                    <p:cond delay="0"/>
                                  </p:stCondLst>
                                  <p:childTnLst>
                                    <p:set>
                                      <p:cBhvr rctx="PPT">
                                        <p:cTn id="263" dur="indefinite"/>
                                        <p:tgtEl>
                                          <p:spTgt spid="278"/>
                                        </p:tgtEl>
                                        <p:attrNameLst>
                                          <p:attrName>style.opacity</p:attrName>
                                        </p:attrNameLst>
                                      </p:cBhvr>
                                      <p:to>
                                        <p:strVal val="0.5"/>
                                      </p:to>
                                    </p:set>
                                    <p:animEffect filter="image" prLst="opacity: 0.5">
                                      <p:cBhvr rctx="IE">
                                        <p:cTn id="264" dur="indefinite"/>
                                        <p:tgtEl>
                                          <p:spTgt spid="278"/>
                                        </p:tgtEl>
                                      </p:cBhvr>
                                    </p:animEffect>
                                  </p:childTnLst>
                                </p:cTn>
                              </p:par>
                              <p:par>
                                <p:cTn id="265" presetID="9" presetClass="emph" presetSubtype="0" nodeType="withEffect">
                                  <p:stCondLst>
                                    <p:cond delay="0"/>
                                  </p:stCondLst>
                                  <p:childTnLst>
                                    <p:set>
                                      <p:cBhvr rctx="PPT">
                                        <p:cTn id="266" dur="indefinite"/>
                                        <p:tgtEl>
                                          <p:spTgt spid="279"/>
                                        </p:tgtEl>
                                        <p:attrNameLst>
                                          <p:attrName>style.opacity</p:attrName>
                                        </p:attrNameLst>
                                      </p:cBhvr>
                                      <p:to>
                                        <p:strVal val="0.5"/>
                                      </p:to>
                                    </p:set>
                                    <p:animEffect filter="image" prLst="opacity: 0.5">
                                      <p:cBhvr rctx="IE">
                                        <p:cTn id="267" dur="indefinite"/>
                                        <p:tgtEl>
                                          <p:spTgt spid="279"/>
                                        </p:tgtEl>
                                      </p:cBhvr>
                                    </p:animEffect>
                                  </p:childTnLst>
                                </p:cTn>
                              </p:par>
                              <p:par>
                                <p:cTn id="268" presetID="9" presetClass="emph" presetSubtype="0" grpId="0" nodeType="withEffect">
                                  <p:stCondLst>
                                    <p:cond delay="0"/>
                                  </p:stCondLst>
                                  <p:childTnLst>
                                    <p:set>
                                      <p:cBhvr rctx="PPT">
                                        <p:cTn id="269" dur="indefinite"/>
                                        <p:tgtEl>
                                          <p:spTgt spid="123"/>
                                        </p:tgtEl>
                                        <p:attrNameLst>
                                          <p:attrName>style.opacity</p:attrName>
                                        </p:attrNameLst>
                                      </p:cBhvr>
                                      <p:to>
                                        <p:strVal val="0.5"/>
                                      </p:to>
                                    </p:set>
                                    <p:animEffect filter="image" prLst="opacity: 0.5">
                                      <p:cBhvr rctx="IE">
                                        <p:cTn id="270" dur="indefinite"/>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100" grpId="0" animBg="1"/>
      <p:bldP spid="101" grpId="0" animBg="1"/>
      <p:bldP spid="106" grpId="0" animBg="1"/>
      <p:bldP spid="108" grpId="0" animBg="1"/>
      <p:bldP spid="109" grpId="0" animBg="1"/>
      <p:bldP spid="110"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4" grpId="0" animBg="1"/>
      <p:bldP spid="128" grpId="0" animBg="1"/>
      <p:bldP spid="130" grpId="0" animBg="1"/>
      <p:bldP spid="157" grpId="0" animBg="1"/>
      <p:bldP spid="168" grpId="0" animBg="1"/>
      <p:bldP spid="169" grpId="0" animBg="1"/>
      <p:bldP spid="185" grpId="0" animBg="1"/>
      <p:bldP spid="195" grpId="0" animBg="1"/>
      <p:bldP spid="200" grpId="0" animBg="1"/>
      <p:bldP spid="227" grpId="0" animBg="1"/>
      <p:bldP spid="253" grpId="0" animBg="1"/>
      <p:bldP spid="257" grpId="0" animBg="1"/>
      <p:bldP spid="260" grpId="0" animBg="1"/>
      <p:bldP spid="264" grpId="0" animBg="1"/>
      <p:bldP spid="265" grpId="0" animBg="1"/>
      <p:bldP spid="270" grpId="0" animBg="1"/>
      <p:bldP spid="272" grpId="0" animBg="1"/>
      <p:bldP spid="12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08112" y="1560240"/>
            <a:ext cx="12299315" cy="7000875"/>
          </a:xfrm>
        </p:spPr>
        <p:txBody>
          <a:bodyPr/>
          <a:lstStyle/>
          <a:p>
            <a:pPr marL="0" indent="0">
              <a:buNone/>
            </a:pPr>
            <a:r>
              <a:rPr lang="en-US" b="1" u="sng" dirty="0">
                <a:solidFill>
                  <a:schemeClr val="accent2"/>
                </a:solidFill>
              </a:rPr>
              <a:t>Syntax </a:t>
            </a:r>
            <a:r>
              <a:rPr lang="en-US" b="1" u="sng" dirty="0" smtClean="0">
                <a:solidFill>
                  <a:schemeClr val="accent2"/>
                </a:solidFill>
              </a:rPr>
              <a:t>Normalizer:</a:t>
            </a:r>
            <a:r>
              <a:rPr lang="en-US" sz="2800" dirty="0" smtClean="0">
                <a:solidFill>
                  <a:schemeClr val="accent2"/>
                </a:solidFill>
              </a:rPr>
              <a:t> </a:t>
            </a:r>
            <a:r>
              <a:rPr lang="en-US" sz="2800" dirty="0">
                <a:solidFill>
                  <a:schemeClr val="accent2"/>
                </a:solidFill>
              </a:rPr>
              <a:t>Converts any data structure that has no standard format to a standard one, like XML, </a:t>
            </a:r>
            <a:r>
              <a:rPr lang="en-US" sz="2800" dirty="0" smtClean="0">
                <a:solidFill>
                  <a:schemeClr val="accent2"/>
                </a:solidFill>
              </a:rPr>
              <a:t>RDF, </a:t>
            </a:r>
            <a:r>
              <a:rPr lang="en-US" sz="2800" dirty="0">
                <a:solidFill>
                  <a:schemeClr val="accent2"/>
                </a:solidFill>
              </a:rPr>
              <a:t>OWL, RDBMS or at least </a:t>
            </a:r>
            <a:r>
              <a:rPr lang="en-US" sz="2800" dirty="0" smtClean="0">
                <a:solidFill>
                  <a:schemeClr val="accent2"/>
                </a:solidFill>
              </a:rPr>
              <a:t>spreadsheets</a:t>
            </a:r>
          </a:p>
          <a:p>
            <a:pPr marL="0" indent="0">
              <a:buNone/>
            </a:pPr>
            <a:endParaRPr lang="en-US" sz="2800" b="1" dirty="0"/>
          </a:p>
          <a:p>
            <a:pPr>
              <a:buFont typeface="Wingdings" panose="05000000000000000000" pitchFamily="2" charset="2"/>
              <a:buChar char="v"/>
            </a:pPr>
            <a:r>
              <a:rPr lang="en-US" sz="2800" b="1" i="1" dirty="0" err="1" smtClean="0"/>
              <a:t>normalizeSyntax</a:t>
            </a:r>
            <a:r>
              <a:rPr lang="en-US" sz="2800" b="1" i="1" dirty="0" smtClean="0"/>
              <a:t>()</a:t>
            </a:r>
            <a:endParaRPr lang="en-US" sz="2800" i="1" dirty="0"/>
          </a:p>
          <a:p>
            <a:pPr lvl="1" algn="just">
              <a:buFont typeface="Wingdings" panose="05000000000000000000" pitchFamily="2" charset="2"/>
              <a:buChar char="Ø"/>
            </a:pPr>
            <a:r>
              <a:rPr lang="en-US" sz="2600" b="1" u="sng" dirty="0"/>
              <a:t>Functionality Description</a:t>
            </a:r>
            <a:r>
              <a:rPr lang="en-US" sz="2600" i="1" u="sng" dirty="0"/>
              <a:t>:</a:t>
            </a:r>
            <a:r>
              <a:rPr lang="en-US" sz="2600" dirty="0"/>
              <a:t> Converts </a:t>
            </a:r>
            <a:r>
              <a:rPr lang="en-US" sz="2600" dirty="0" smtClean="0"/>
              <a:t>the Provider Institution’s data </a:t>
            </a:r>
            <a:r>
              <a:rPr lang="en-US" sz="2600" dirty="0"/>
              <a:t>structure that has no standard format to a standard one, like </a:t>
            </a:r>
            <a:r>
              <a:rPr lang="en-US" sz="2600" dirty="0" smtClean="0"/>
              <a:t>XML. </a:t>
            </a:r>
            <a:endParaRPr lang="en-US" sz="2600" dirty="0"/>
          </a:p>
          <a:p>
            <a:pPr marL="1017237" lvl="1" indent="-457200">
              <a:buFont typeface="Wingdings" panose="05000000000000000000" pitchFamily="2" charset="2"/>
              <a:buChar char="Ø"/>
            </a:pPr>
            <a:r>
              <a:rPr lang="en-US" sz="2600" b="1" u="sng" dirty="0"/>
              <a:t>Function Signature</a:t>
            </a:r>
            <a:r>
              <a:rPr lang="en-US" sz="2600" i="1" u="sng" dirty="0"/>
              <a:t>:</a:t>
            </a:r>
            <a:r>
              <a:rPr lang="en-US" sz="2600" dirty="0"/>
              <a:t> </a:t>
            </a:r>
            <a:r>
              <a:rPr lang="en-US" sz="2600" dirty="0" err="1" smtClean="0"/>
              <a:t>normalizeSyntax</a:t>
            </a:r>
            <a:r>
              <a:rPr lang="en-US" sz="2600" dirty="0" smtClean="0"/>
              <a:t>(</a:t>
            </a:r>
            <a:r>
              <a:rPr lang="en-US" sz="2600" dirty="0" err="1" smtClean="0"/>
              <a:t>raw_metadata</a:t>
            </a:r>
            <a:r>
              <a:rPr lang="en-US" sz="2600" dirty="0" smtClean="0"/>
              <a:t>, </a:t>
            </a:r>
            <a:r>
              <a:rPr lang="en-US" sz="2600" dirty="0" err="1" smtClean="0"/>
              <a:t>provider_schema</a:t>
            </a:r>
            <a:r>
              <a:rPr lang="en-US" sz="2600" dirty="0" smtClean="0"/>
              <a:t>)</a:t>
            </a:r>
            <a:endParaRPr lang="en-US" sz="2600" dirty="0"/>
          </a:p>
          <a:p>
            <a:pPr marL="1280088" lvl="2" indent="0">
              <a:buNone/>
            </a:pPr>
            <a:r>
              <a:rPr lang="en-US" sz="2600" i="1" dirty="0"/>
              <a:t>Input Parameters: </a:t>
            </a:r>
            <a:endParaRPr lang="en-US" sz="2600" dirty="0"/>
          </a:p>
          <a:p>
            <a:pPr lvl="2"/>
            <a:r>
              <a:rPr lang="en-US" sz="2600" dirty="0" err="1"/>
              <a:t>raw_metadata</a:t>
            </a:r>
            <a:r>
              <a:rPr lang="en-US" sz="2600" dirty="0"/>
              <a:t>: A file containing the raw metadata</a:t>
            </a:r>
          </a:p>
          <a:p>
            <a:pPr lvl="2"/>
            <a:r>
              <a:rPr lang="en-US" sz="2600" dirty="0" err="1" smtClean="0"/>
              <a:t>provider_schema</a:t>
            </a:r>
            <a:r>
              <a:rPr lang="en-US" sz="2600" dirty="0" smtClean="0"/>
              <a:t>: A file </a:t>
            </a:r>
            <a:r>
              <a:rPr lang="en-US" sz="2600" dirty="0"/>
              <a:t>describing the provider schema</a:t>
            </a:r>
          </a:p>
          <a:p>
            <a:pPr marL="1280088" lvl="2" indent="0">
              <a:buNone/>
            </a:pPr>
            <a:r>
              <a:rPr lang="en-US" sz="2600" i="1" dirty="0"/>
              <a:t>Return Value</a:t>
            </a:r>
            <a:r>
              <a:rPr lang="en-US" sz="2600" dirty="0"/>
              <a:t>: A </a:t>
            </a:r>
            <a:r>
              <a:rPr lang="en-US" sz="2600" dirty="0" err="1"/>
              <a:t>struct</a:t>
            </a:r>
            <a:r>
              <a:rPr lang="en-US" sz="2600" dirty="0"/>
              <a:t> that contains:</a:t>
            </a:r>
          </a:p>
          <a:p>
            <a:pPr lvl="2"/>
            <a:r>
              <a:rPr lang="en-US" sz="2600" dirty="0"/>
              <a:t>The Effective Provider Schema file</a:t>
            </a:r>
          </a:p>
          <a:p>
            <a:pPr lvl="2"/>
            <a:r>
              <a:rPr lang="en-US" sz="2600" dirty="0"/>
              <a:t>The Source </a:t>
            </a:r>
            <a:r>
              <a:rPr lang="en-US" sz="2600" dirty="0" smtClean="0"/>
              <a:t>Syntax and Cleaning </a:t>
            </a:r>
            <a:r>
              <a:rPr lang="en-US" sz="2600" dirty="0"/>
              <a:t>Report file</a:t>
            </a:r>
          </a:p>
          <a:p>
            <a:pPr lvl="2"/>
            <a:r>
              <a:rPr lang="en-US" sz="2600" dirty="0"/>
              <a:t>The file with the  normalized provider metadata</a:t>
            </a:r>
          </a:p>
          <a:p>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75</a:t>
            </a:fld>
            <a:endParaRPr lang="el-GR">
              <a:solidFill>
                <a:srgbClr val="FFFFFF"/>
              </a:solidFill>
            </a:endParaRPr>
          </a:p>
        </p:txBody>
      </p:sp>
    </p:spTree>
    <p:extLst>
      <p:ext uri="{BB962C8B-B14F-4D97-AF65-F5344CB8AC3E}">
        <p14:creationId xmlns:p14="http://schemas.microsoft.com/office/powerpoint/2010/main" xmlns="" val="16030790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4"/>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96" name="Oval 95"/>
          <p:cNvSpPr/>
          <p:nvPr/>
        </p:nvSpPr>
        <p:spPr>
          <a:xfrm>
            <a:off x="5538027" y="1776264"/>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97" name="Group 96"/>
          <p:cNvGrpSpPr/>
          <p:nvPr/>
        </p:nvGrpSpPr>
        <p:grpSpPr>
          <a:xfrm>
            <a:off x="5648960" y="80010"/>
            <a:ext cx="1849120" cy="720090"/>
            <a:chOff x="4191000" y="304800"/>
            <a:chExt cx="1752600" cy="990600"/>
          </a:xfrm>
        </p:grpSpPr>
        <p:sp>
          <p:nvSpPr>
            <p:cNvPr id="98" name="Flowchart: Decision 97"/>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99" name="TextBox 98"/>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100" name="Flowchart: Process 99"/>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101" name="Flowchart: Process 100"/>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02" name="Straight Arrow Connector 101"/>
          <p:cNvCxnSpPr>
            <a:stCxn id="98" idx="2"/>
            <a:endCxn id="100"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8" idx="2"/>
            <a:endCxn id="101"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0" idx="2"/>
            <a:endCxn id="96" idx="1"/>
          </p:cNvCxnSpPr>
          <p:nvPr/>
        </p:nvCxnSpPr>
        <p:spPr>
          <a:xfrm>
            <a:off x="4013200" y="1468756"/>
            <a:ext cx="1837285" cy="3895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1" idx="2"/>
            <a:endCxn id="96" idx="7"/>
          </p:cNvCxnSpPr>
          <p:nvPr/>
        </p:nvCxnSpPr>
        <p:spPr>
          <a:xfrm flipH="1">
            <a:off x="7359169" y="1480186"/>
            <a:ext cx="2394431" cy="3780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Flowchart: Process 10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107" name="Straight Arrow Connector 106"/>
          <p:cNvCxnSpPr>
            <a:stCxn id="96" idx="6"/>
            <a:endCxn id="106" idx="0"/>
          </p:cNvCxnSpPr>
          <p:nvPr/>
        </p:nvCxnSpPr>
        <p:spPr>
          <a:xfrm>
            <a:off x="7671627" y="2056299"/>
            <a:ext cx="1167573" cy="6260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109" name="Oval 10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110" name="Flowchart: Process 10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111" name="Straight Arrow Connector 110"/>
          <p:cNvCxnSpPr>
            <a:stCxn id="108" idx="3"/>
            <a:endCxn id="10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113" name="Oval 112"/>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114" name="Oval 11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115" name="Oval 11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116" name="Oval 11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117" name="Oval 11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118" name="Oval 11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119" name="Oval 11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20" name="Oval 11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21" name="Straight Arrow Connector 120"/>
          <p:cNvCxnSpPr>
            <a:stCxn id="96" idx="4"/>
            <a:endCxn id="110" idx="0"/>
          </p:cNvCxnSpPr>
          <p:nvPr/>
        </p:nvCxnSpPr>
        <p:spPr>
          <a:xfrm flipH="1">
            <a:off x="6573520" y="2336334"/>
            <a:ext cx="31307" cy="2354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0" idx="2"/>
            <a:endCxn id="11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4" name="Flowchart: Process 12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28" name="Flowchart: Process 127"/>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30" name="Flowchart: Process 129"/>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33" name="Straight Arrow Connector 132"/>
          <p:cNvCxnSpPr>
            <a:stCxn id="130" idx="2"/>
            <a:endCxn id="11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8" idx="4"/>
            <a:endCxn id="157"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9" idx="6"/>
            <a:endCxn id="11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18" idx="6"/>
            <a:endCxn id="11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24" idx="1"/>
            <a:endCxn id="11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28" idx="2"/>
            <a:endCxn id="11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96" idx="6"/>
            <a:endCxn id="128" idx="0"/>
          </p:cNvCxnSpPr>
          <p:nvPr/>
        </p:nvCxnSpPr>
        <p:spPr>
          <a:xfrm>
            <a:off x="7671627" y="2056299"/>
            <a:ext cx="3758373" cy="6260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58" name="Straight Arrow Connector 157"/>
          <p:cNvCxnSpPr>
            <a:stCxn id="157" idx="1"/>
            <a:endCxn id="113"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1"/>
            <a:endCxn id="119"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09" idx="4"/>
            <a:endCxn id="11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7" idx="3"/>
            <a:endCxn id="116"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69" name="Flowchart: Process 168"/>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72" name="Straight Arrow Connector 171"/>
          <p:cNvCxnSpPr>
            <a:stCxn id="115" idx="2"/>
            <a:endCxn id="168"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8" idx="2"/>
            <a:endCxn id="11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69" idx="2"/>
            <a:endCxn id="11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5" name="Flowchart: Process 184"/>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88" name="Straight Arrow Connector 187"/>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85" idx="2"/>
            <a:endCxn id="11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Elbow Connector 191"/>
          <p:cNvCxnSpPr>
            <a:stCxn id="128" idx="3"/>
            <a:endCxn id="11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5" name="Flowchart: Process 194"/>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98" name="Straight Arrow Connector 197"/>
          <p:cNvCxnSpPr>
            <a:stCxn id="239" idx="1"/>
            <a:endCxn id="12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0" name="Flowchart: Process 199"/>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223" name="Straight Arrow Connector 222"/>
          <p:cNvCxnSpPr>
            <a:stCxn id="120" idx="2"/>
            <a:endCxn id="200"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117" idx="4"/>
            <a:endCxn id="195"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16" idx="4"/>
            <a:endCxn id="227"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7" name="Flowchart: Process 226"/>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34" name="Straight Arrow Connector 233"/>
          <p:cNvCxnSpPr>
            <a:stCxn id="227" idx="2"/>
            <a:endCxn id="11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37" name="Group 236"/>
          <p:cNvGrpSpPr/>
          <p:nvPr/>
        </p:nvGrpSpPr>
        <p:grpSpPr>
          <a:xfrm>
            <a:off x="7840960" y="8833048"/>
            <a:ext cx="1849120" cy="720090"/>
            <a:chOff x="4191000" y="304800"/>
            <a:chExt cx="1752600" cy="990600"/>
          </a:xfrm>
        </p:grpSpPr>
        <p:sp>
          <p:nvSpPr>
            <p:cNvPr id="239" name="Flowchart: Decision 238"/>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44" name="TextBox 243"/>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49" name="Straight Arrow Connector 248"/>
          <p:cNvCxnSpPr>
            <a:stCxn id="195" idx="2"/>
            <a:endCxn id="239"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110" idx="2"/>
            <a:endCxn id="11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55" name="Straight Arrow Connector 254"/>
          <p:cNvCxnSpPr>
            <a:stCxn id="108" idx="3"/>
            <a:endCxn id="253"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253" idx="4"/>
            <a:endCxn id="11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57" name="Oval 256"/>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8" name="Straight Arrow Connector 257"/>
          <p:cNvCxnSpPr>
            <a:stCxn id="118" idx="6"/>
            <a:endCxn id="257"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110" idx="2"/>
            <a:endCxn id="257"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0" name="Flowchart: Process 259"/>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261" name="Straight Arrow Connector 260"/>
          <p:cNvCxnSpPr>
            <a:stCxn id="117" idx="2"/>
            <a:endCxn id="260"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60"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3" name="Elbow Connector 262"/>
          <p:cNvCxnSpPr>
            <a:endCxn id="98"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265" name="Flowchart: Process 26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266" name="Straight Connector 265"/>
          <p:cNvCxnSpPr>
            <a:stCxn id="26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117" idx="2"/>
            <a:endCxn id="26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101" idx="2"/>
            <a:endCxn id="128"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264" idx="6"/>
            <a:endCxn id="96" idx="2"/>
          </p:cNvCxnSpPr>
          <p:nvPr/>
        </p:nvCxnSpPr>
        <p:spPr>
          <a:xfrm flipV="1">
            <a:off x="4165600" y="2056299"/>
            <a:ext cx="1372427" cy="639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0" name="Flowchart: Process 269"/>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271" name="Straight Arrow Connector 270"/>
          <p:cNvCxnSpPr>
            <a:stCxn id="270" idx="2"/>
            <a:endCxn id="264"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2" name="Flowchart: Process 271"/>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273" name="Straight Arrow Connector 272"/>
          <p:cNvCxnSpPr>
            <a:stCxn id="264" idx="2"/>
            <a:endCxn id="272"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200" idx="0"/>
            <a:endCxn id="10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endCxn id="11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276"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7"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125" name="Oval 124"/>
          <p:cNvSpPr/>
          <p:nvPr/>
        </p:nvSpPr>
        <p:spPr>
          <a:xfrm>
            <a:off x="7624936" y="7264866"/>
            <a:ext cx="2275840" cy="56007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Tree>
    <p:extLst>
      <p:ext uri="{BB962C8B-B14F-4D97-AF65-F5344CB8AC3E}">
        <p14:creationId xmlns:p14="http://schemas.microsoft.com/office/powerpoint/2010/main" xmlns="" val="3158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95"/>
                                        </p:tgtEl>
                                        <p:attrNameLst>
                                          <p:attrName>style.opacity</p:attrName>
                                        </p:attrNameLst>
                                      </p:cBhvr>
                                      <p:to>
                                        <p:strVal val="0.5"/>
                                      </p:to>
                                    </p:set>
                                    <p:animEffect filter="image" prLst="opacity: 0.5">
                                      <p:cBhvr rctx="IE">
                                        <p:cTn id="7" dur="indefinite"/>
                                        <p:tgtEl>
                                          <p:spTgt spid="95"/>
                                        </p:tgtEl>
                                      </p:cBhvr>
                                    </p:animEffect>
                                  </p:childTnLst>
                                </p:cTn>
                              </p:par>
                              <p:par>
                                <p:cTn id="8" presetID="9" presetClass="emph" presetSubtype="0" grpId="0" nodeType="withEffect">
                                  <p:stCondLst>
                                    <p:cond delay="0"/>
                                  </p:stCondLst>
                                  <p:childTnLst>
                                    <p:set>
                                      <p:cBhvr rctx="PPT">
                                        <p:cTn id="9" dur="indefinite"/>
                                        <p:tgtEl>
                                          <p:spTgt spid="96"/>
                                        </p:tgtEl>
                                        <p:attrNameLst>
                                          <p:attrName>style.opacity</p:attrName>
                                        </p:attrNameLst>
                                      </p:cBhvr>
                                      <p:to>
                                        <p:strVal val="0.5"/>
                                      </p:to>
                                    </p:set>
                                    <p:animEffect filter="image" prLst="opacity: 0.5">
                                      <p:cBhvr rctx="IE">
                                        <p:cTn id="10" dur="indefinite"/>
                                        <p:tgtEl>
                                          <p:spTgt spid="96"/>
                                        </p:tgtEl>
                                      </p:cBhvr>
                                    </p:animEffect>
                                  </p:childTnLst>
                                </p:cTn>
                              </p:par>
                              <p:par>
                                <p:cTn id="11" presetID="9" presetClass="emph" presetSubtype="0" nodeType="withEffect">
                                  <p:stCondLst>
                                    <p:cond delay="0"/>
                                  </p:stCondLst>
                                  <p:childTnLst>
                                    <p:set>
                                      <p:cBhvr rctx="PPT">
                                        <p:cTn id="12" dur="indefinite"/>
                                        <p:tgtEl>
                                          <p:spTgt spid="97"/>
                                        </p:tgtEl>
                                        <p:attrNameLst>
                                          <p:attrName>style.opacity</p:attrName>
                                        </p:attrNameLst>
                                      </p:cBhvr>
                                      <p:to>
                                        <p:strVal val="0.5"/>
                                      </p:to>
                                    </p:set>
                                    <p:animEffect filter="image" prLst="opacity: 0.5">
                                      <p:cBhvr rctx="IE">
                                        <p:cTn id="13" dur="indefinite"/>
                                        <p:tgtEl>
                                          <p:spTgt spid="97"/>
                                        </p:tgtEl>
                                      </p:cBhvr>
                                    </p:animEffect>
                                  </p:childTnLst>
                                </p:cTn>
                              </p:par>
                              <p:par>
                                <p:cTn id="14" presetID="9" presetClass="emph" presetSubtype="0" grpId="0" nodeType="withEffect">
                                  <p:stCondLst>
                                    <p:cond delay="0"/>
                                  </p:stCondLst>
                                  <p:childTnLst>
                                    <p:set>
                                      <p:cBhvr rctx="PPT">
                                        <p:cTn id="15" dur="indefinite"/>
                                        <p:tgtEl>
                                          <p:spTgt spid="100"/>
                                        </p:tgtEl>
                                        <p:attrNameLst>
                                          <p:attrName>style.opacity</p:attrName>
                                        </p:attrNameLst>
                                      </p:cBhvr>
                                      <p:to>
                                        <p:strVal val="0.5"/>
                                      </p:to>
                                    </p:set>
                                    <p:animEffect filter="image" prLst="opacity: 0.5">
                                      <p:cBhvr rctx="IE">
                                        <p:cTn id="16" dur="indefinite"/>
                                        <p:tgtEl>
                                          <p:spTgt spid="100"/>
                                        </p:tgtEl>
                                      </p:cBhvr>
                                    </p:animEffect>
                                  </p:childTnLst>
                                </p:cTn>
                              </p:par>
                              <p:par>
                                <p:cTn id="17" presetID="9" presetClass="emph" presetSubtype="0" grpId="0" nodeType="withEffect">
                                  <p:stCondLst>
                                    <p:cond delay="0"/>
                                  </p:stCondLst>
                                  <p:childTnLst>
                                    <p:set>
                                      <p:cBhvr rctx="PPT">
                                        <p:cTn id="18" dur="indefinite"/>
                                        <p:tgtEl>
                                          <p:spTgt spid="101"/>
                                        </p:tgtEl>
                                        <p:attrNameLst>
                                          <p:attrName>style.opacity</p:attrName>
                                        </p:attrNameLst>
                                      </p:cBhvr>
                                      <p:to>
                                        <p:strVal val="0.5"/>
                                      </p:to>
                                    </p:set>
                                    <p:animEffect filter="image" prLst="opacity: 0.5">
                                      <p:cBhvr rctx="IE">
                                        <p:cTn id="19" dur="indefinite"/>
                                        <p:tgtEl>
                                          <p:spTgt spid="101"/>
                                        </p:tgtEl>
                                      </p:cBhvr>
                                    </p:animEffect>
                                  </p:childTnLst>
                                </p:cTn>
                              </p:par>
                              <p:par>
                                <p:cTn id="20" presetID="9" presetClass="emph" presetSubtype="0" nodeType="withEffect">
                                  <p:stCondLst>
                                    <p:cond delay="0"/>
                                  </p:stCondLst>
                                  <p:childTnLst>
                                    <p:set>
                                      <p:cBhvr rctx="PPT">
                                        <p:cTn id="21" dur="indefinite"/>
                                        <p:tgtEl>
                                          <p:spTgt spid="102"/>
                                        </p:tgtEl>
                                        <p:attrNameLst>
                                          <p:attrName>style.opacity</p:attrName>
                                        </p:attrNameLst>
                                      </p:cBhvr>
                                      <p:to>
                                        <p:strVal val="0.5"/>
                                      </p:to>
                                    </p:set>
                                    <p:animEffect filter="image" prLst="opacity: 0.5">
                                      <p:cBhvr rctx="IE">
                                        <p:cTn id="22" dur="indefinite"/>
                                        <p:tgtEl>
                                          <p:spTgt spid="102"/>
                                        </p:tgtEl>
                                      </p:cBhvr>
                                    </p:animEffect>
                                  </p:childTnLst>
                                </p:cTn>
                              </p:par>
                              <p:par>
                                <p:cTn id="23" presetID="9" presetClass="emph" presetSubtype="0" nodeType="withEffect">
                                  <p:stCondLst>
                                    <p:cond delay="0"/>
                                  </p:stCondLst>
                                  <p:childTnLst>
                                    <p:set>
                                      <p:cBhvr rctx="PPT">
                                        <p:cTn id="24" dur="indefinite"/>
                                        <p:tgtEl>
                                          <p:spTgt spid="103"/>
                                        </p:tgtEl>
                                        <p:attrNameLst>
                                          <p:attrName>style.opacity</p:attrName>
                                        </p:attrNameLst>
                                      </p:cBhvr>
                                      <p:to>
                                        <p:strVal val="0.5"/>
                                      </p:to>
                                    </p:set>
                                    <p:animEffect filter="image" prLst="opacity: 0.5">
                                      <p:cBhvr rctx="IE">
                                        <p:cTn id="25" dur="indefinite"/>
                                        <p:tgtEl>
                                          <p:spTgt spid="103"/>
                                        </p:tgtEl>
                                      </p:cBhvr>
                                    </p:animEffect>
                                  </p:childTnLst>
                                </p:cTn>
                              </p:par>
                              <p:par>
                                <p:cTn id="26" presetID="9" presetClass="emph" presetSubtype="0" nodeType="withEffect">
                                  <p:stCondLst>
                                    <p:cond delay="0"/>
                                  </p:stCondLst>
                                  <p:childTnLst>
                                    <p:set>
                                      <p:cBhvr rctx="PPT">
                                        <p:cTn id="27" dur="indefinite"/>
                                        <p:tgtEl>
                                          <p:spTgt spid="104"/>
                                        </p:tgtEl>
                                        <p:attrNameLst>
                                          <p:attrName>style.opacity</p:attrName>
                                        </p:attrNameLst>
                                      </p:cBhvr>
                                      <p:to>
                                        <p:strVal val="0.5"/>
                                      </p:to>
                                    </p:set>
                                    <p:animEffect filter="image" prLst="opacity: 0.5">
                                      <p:cBhvr rctx="IE">
                                        <p:cTn id="28" dur="indefinite"/>
                                        <p:tgtEl>
                                          <p:spTgt spid="104"/>
                                        </p:tgtEl>
                                      </p:cBhvr>
                                    </p:animEffect>
                                  </p:childTnLst>
                                </p:cTn>
                              </p:par>
                              <p:par>
                                <p:cTn id="29" presetID="9" presetClass="emph" presetSubtype="0" nodeType="withEffect">
                                  <p:stCondLst>
                                    <p:cond delay="0"/>
                                  </p:stCondLst>
                                  <p:childTnLst>
                                    <p:set>
                                      <p:cBhvr rctx="PPT">
                                        <p:cTn id="30" dur="indefinite"/>
                                        <p:tgtEl>
                                          <p:spTgt spid="105"/>
                                        </p:tgtEl>
                                        <p:attrNameLst>
                                          <p:attrName>style.opacity</p:attrName>
                                        </p:attrNameLst>
                                      </p:cBhvr>
                                      <p:to>
                                        <p:strVal val="0.5"/>
                                      </p:to>
                                    </p:set>
                                    <p:animEffect filter="image" prLst="opacity: 0.5">
                                      <p:cBhvr rctx="IE">
                                        <p:cTn id="31" dur="indefinite"/>
                                        <p:tgtEl>
                                          <p:spTgt spid="105"/>
                                        </p:tgtEl>
                                      </p:cBhvr>
                                    </p:animEffect>
                                  </p:childTnLst>
                                </p:cTn>
                              </p:par>
                              <p:par>
                                <p:cTn id="32" presetID="9" presetClass="emph" presetSubtype="0" grpId="0" nodeType="withEffect">
                                  <p:stCondLst>
                                    <p:cond delay="0"/>
                                  </p:stCondLst>
                                  <p:childTnLst>
                                    <p:set>
                                      <p:cBhvr rctx="PPT">
                                        <p:cTn id="33" dur="indefinite"/>
                                        <p:tgtEl>
                                          <p:spTgt spid="106"/>
                                        </p:tgtEl>
                                        <p:attrNameLst>
                                          <p:attrName>style.opacity</p:attrName>
                                        </p:attrNameLst>
                                      </p:cBhvr>
                                      <p:to>
                                        <p:strVal val="0.5"/>
                                      </p:to>
                                    </p:set>
                                    <p:animEffect filter="image" prLst="opacity: 0.5">
                                      <p:cBhvr rctx="IE">
                                        <p:cTn id="34" dur="indefinite"/>
                                        <p:tgtEl>
                                          <p:spTgt spid="106"/>
                                        </p:tgtEl>
                                      </p:cBhvr>
                                    </p:animEffect>
                                  </p:childTnLst>
                                </p:cTn>
                              </p:par>
                              <p:par>
                                <p:cTn id="35" presetID="9" presetClass="emph" presetSubtype="0" nodeType="withEffect">
                                  <p:stCondLst>
                                    <p:cond delay="0"/>
                                  </p:stCondLst>
                                  <p:childTnLst>
                                    <p:set>
                                      <p:cBhvr rctx="PPT">
                                        <p:cTn id="36" dur="indefinite"/>
                                        <p:tgtEl>
                                          <p:spTgt spid="107"/>
                                        </p:tgtEl>
                                        <p:attrNameLst>
                                          <p:attrName>style.opacity</p:attrName>
                                        </p:attrNameLst>
                                      </p:cBhvr>
                                      <p:to>
                                        <p:strVal val="0.5"/>
                                      </p:to>
                                    </p:set>
                                    <p:animEffect filter="image" prLst="opacity: 0.5">
                                      <p:cBhvr rctx="IE">
                                        <p:cTn id="37" dur="indefinite"/>
                                        <p:tgtEl>
                                          <p:spTgt spid="107"/>
                                        </p:tgtEl>
                                      </p:cBhvr>
                                    </p:animEffect>
                                  </p:childTnLst>
                                </p:cTn>
                              </p:par>
                              <p:par>
                                <p:cTn id="38" presetID="9" presetClass="emph" presetSubtype="0" grpId="0" nodeType="withEffect">
                                  <p:stCondLst>
                                    <p:cond delay="0"/>
                                  </p:stCondLst>
                                  <p:childTnLst>
                                    <p:set>
                                      <p:cBhvr rctx="PPT">
                                        <p:cTn id="39" dur="indefinite"/>
                                        <p:tgtEl>
                                          <p:spTgt spid="108"/>
                                        </p:tgtEl>
                                        <p:attrNameLst>
                                          <p:attrName>style.opacity</p:attrName>
                                        </p:attrNameLst>
                                      </p:cBhvr>
                                      <p:to>
                                        <p:strVal val="0.5"/>
                                      </p:to>
                                    </p:set>
                                    <p:animEffect filter="image" prLst="opacity: 0.5">
                                      <p:cBhvr rctx="IE">
                                        <p:cTn id="40" dur="indefinite"/>
                                        <p:tgtEl>
                                          <p:spTgt spid="108"/>
                                        </p:tgtEl>
                                      </p:cBhvr>
                                    </p:animEffect>
                                  </p:childTnLst>
                                </p:cTn>
                              </p:par>
                              <p:par>
                                <p:cTn id="41" presetID="9" presetClass="emph" presetSubtype="0" grpId="0" nodeType="withEffect">
                                  <p:stCondLst>
                                    <p:cond delay="0"/>
                                  </p:stCondLst>
                                  <p:childTnLst>
                                    <p:set>
                                      <p:cBhvr rctx="PPT">
                                        <p:cTn id="42" dur="indefinite"/>
                                        <p:tgtEl>
                                          <p:spTgt spid="109"/>
                                        </p:tgtEl>
                                        <p:attrNameLst>
                                          <p:attrName>style.opacity</p:attrName>
                                        </p:attrNameLst>
                                      </p:cBhvr>
                                      <p:to>
                                        <p:strVal val="0.5"/>
                                      </p:to>
                                    </p:set>
                                    <p:animEffect filter="image" prLst="opacity: 0.5">
                                      <p:cBhvr rctx="IE">
                                        <p:cTn id="43" dur="indefinite"/>
                                        <p:tgtEl>
                                          <p:spTgt spid="109"/>
                                        </p:tgtEl>
                                      </p:cBhvr>
                                    </p:animEffect>
                                  </p:childTnLst>
                                </p:cTn>
                              </p:par>
                              <p:par>
                                <p:cTn id="44" presetID="9" presetClass="emph" presetSubtype="0" grpId="0" nodeType="withEffect">
                                  <p:stCondLst>
                                    <p:cond delay="0"/>
                                  </p:stCondLst>
                                  <p:childTnLst>
                                    <p:set>
                                      <p:cBhvr rctx="PPT">
                                        <p:cTn id="45" dur="indefinite"/>
                                        <p:tgtEl>
                                          <p:spTgt spid="110"/>
                                        </p:tgtEl>
                                        <p:attrNameLst>
                                          <p:attrName>style.opacity</p:attrName>
                                        </p:attrNameLst>
                                      </p:cBhvr>
                                      <p:to>
                                        <p:strVal val="0.5"/>
                                      </p:to>
                                    </p:set>
                                    <p:animEffect filter="image" prLst="opacity: 0.5">
                                      <p:cBhvr rctx="IE">
                                        <p:cTn id="46" dur="indefinite"/>
                                        <p:tgtEl>
                                          <p:spTgt spid="110"/>
                                        </p:tgtEl>
                                      </p:cBhvr>
                                    </p:animEffect>
                                  </p:childTnLst>
                                </p:cTn>
                              </p:par>
                              <p:par>
                                <p:cTn id="47" presetID="9" presetClass="emph" presetSubtype="0" nodeType="withEffect">
                                  <p:stCondLst>
                                    <p:cond delay="0"/>
                                  </p:stCondLst>
                                  <p:childTnLst>
                                    <p:set>
                                      <p:cBhvr rctx="PPT">
                                        <p:cTn id="48" dur="indefinite"/>
                                        <p:tgtEl>
                                          <p:spTgt spid="111"/>
                                        </p:tgtEl>
                                        <p:attrNameLst>
                                          <p:attrName>style.opacity</p:attrName>
                                        </p:attrNameLst>
                                      </p:cBhvr>
                                      <p:to>
                                        <p:strVal val="0.5"/>
                                      </p:to>
                                    </p:set>
                                    <p:animEffect filter="image" prLst="opacity: 0.5">
                                      <p:cBhvr rctx="IE">
                                        <p:cTn id="49" dur="indefinite"/>
                                        <p:tgtEl>
                                          <p:spTgt spid="111"/>
                                        </p:tgtEl>
                                      </p:cBhvr>
                                    </p:animEffect>
                                  </p:childTnLst>
                                </p:cTn>
                              </p:par>
                              <p:par>
                                <p:cTn id="50" presetID="9" presetClass="emph" presetSubtype="0" grpId="0" nodeType="withEffect">
                                  <p:stCondLst>
                                    <p:cond delay="0"/>
                                  </p:stCondLst>
                                  <p:childTnLst>
                                    <p:set>
                                      <p:cBhvr rctx="PPT">
                                        <p:cTn id="51" dur="indefinite"/>
                                        <p:tgtEl>
                                          <p:spTgt spid="112"/>
                                        </p:tgtEl>
                                        <p:attrNameLst>
                                          <p:attrName>style.opacity</p:attrName>
                                        </p:attrNameLst>
                                      </p:cBhvr>
                                      <p:to>
                                        <p:strVal val="0.5"/>
                                      </p:to>
                                    </p:set>
                                    <p:animEffect filter="image" prLst="opacity: 0.5">
                                      <p:cBhvr rctx="IE">
                                        <p:cTn id="52" dur="indefinite"/>
                                        <p:tgtEl>
                                          <p:spTgt spid="112"/>
                                        </p:tgtEl>
                                      </p:cBhvr>
                                    </p:animEffect>
                                  </p:childTnLst>
                                </p:cTn>
                              </p:par>
                              <p:par>
                                <p:cTn id="53" presetID="9" presetClass="emph" presetSubtype="0" grpId="0" nodeType="withEffect">
                                  <p:stCondLst>
                                    <p:cond delay="0"/>
                                  </p:stCondLst>
                                  <p:childTnLst>
                                    <p:set>
                                      <p:cBhvr rctx="PPT">
                                        <p:cTn id="54" dur="indefinite"/>
                                        <p:tgtEl>
                                          <p:spTgt spid="113"/>
                                        </p:tgtEl>
                                        <p:attrNameLst>
                                          <p:attrName>style.opacity</p:attrName>
                                        </p:attrNameLst>
                                      </p:cBhvr>
                                      <p:to>
                                        <p:strVal val="0.5"/>
                                      </p:to>
                                    </p:set>
                                    <p:animEffect filter="image" prLst="opacity: 0.5">
                                      <p:cBhvr rctx="IE">
                                        <p:cTn id="55" dur="indefinite"/>
                                        <p:tgtEl>
                                          <p:spTgt spid="113"/>
                                        </p:tgtEl>
                                      </p:cBhvr>
                                    </p:animEffect>
                                  </p:childTnLst>
                                </p:cTn>
                              </p:par>
                              <p:par>
                                <p:cTn id="56" presetID="9" presetClass="emph" presetSubtype="0" grpId="0" nodeType="withEffect">
                                  <p:stCondLst>
                                    <p:cond delay="0"/>
                                  </p:stCondLst>
                                  <p:childTnLst>
                                    <p:set>
                                      <p:cBhvr rctx="PPT">
                                        <p:cTn id="57" dur="indefinite"/>
                                        <p:tgtEl>
                                          <p:spTgt spid="114"/>
                                        </p:tgtEl>
                                        <p:attrNameLst>
                                          <p:attrName>style.opacity</p:attrName>
                                        </p:attrNameLst>
                                      </p:cBhvr>
                                      <p:to>
                                        <p:strVal val="0.5"/>
                                      </p:to>
                                    </p:set>
                                    <p:animEffect filter="image" prLst="opacity: 0.5">
                                      <p:cBhvr rctx="IE">
                                        <p:cTn id="58" dur="indefinite"/>
                                        <p:tgtEl>
                                          <p:spTgt spid="114"/>
                                        </p:tgtEl>
                                      </p:cBhvr>
                                    </p:animEffect>
                                  </p:childTnLst>
                                </p:cTn>
                              </p:par>
                              <p:par>
                                <p:cTn id="59" presetID="9" presetClass="emph" presetSubtype="0" grpId="0" nodeType="withEffect">
                                  <p:stCondLst>
                                    <p:cond delay="0"/>
                                  </p:stCondLst>
                                  <p:childTnLst>
                                    <p:set>
                                      <p:cBhvr rctx="PPT">
                                        <p:cTn id="60" dur="indefinite"/>
                                        <p:tgtEl>
                                          <p:spTgt spid="115"/>
                                        </p:tgtEl>
                                        <p:attrNameLst>
                                          <p:attrName>style.opacity</p:attrName>
                                        </p:attrNameLst>
                                      </p:cBhvr>
                                      <p:to>
                                        <p:strVal val="0.5"/>
                                      </p:to>
                                    </p:set>
                                    <p:animEffect filter="image" prLst="opacity: 0.5">
                                      <p:cBhvr rctx="IE">
                                        <p:cTn id="61" dur="indefinite"/>
                                        <p:tgtEl>
                                          <p:spTgt spid="115"/>
                                        </p:tgtEl>
                                      </p:cBhvr>
                                    </p:animEffect>
                                  </p:childTnLst>
                                </p:cTn>
                              </p:par>
                              <p:par>
                                <p:cTn id="62" presetID="9" presetClass="emph" presetSubtype="0" grpId="0" nodeType="withEffect">
                                  <p:stCondLst>
                                    <p:cond delay="0"/>
                                  </p:stCondLst>
                                  <p:childTnLst>
                                    <p:set>
                                      <p:cBhvr rctx="PPT">
                                        <p:cTn id="63" dur="indefinite"/>
                                        <p:tgtEl>
                                          <p:spTgt spid="116"/>
                                        </p:tgtEl>
                                        <p:attrNameLst>
                                          <p:attrName>style.opacity</p:attrName>
                                        </p:attrNameLst>
                                      </p:cBhvr>
                                      <p:to>
                                        <p:strVal val="0.5"/>
                                      </p:to>
                                    </p:set>
                                    <p:animEffect filter="image" prLst="opacity: 0.5">
                                      <p:cBhvr rctx="IE">
                                        <p:cTn id="64" dur="indefinite"/>
                                        <p:tgtEl>
                                          <p:spTgt spid="116"/>
                                        </p:tgtEl>
                                      </p:cBhvr>
                                    </p:animEffect>
                                  </p:childTnLst>
                                </p:cTn>
                              </p:par>
                              <p:par>
                                <p:cTn id="65" presetID="9" presetClass="emph" presetSubtype="0" grpId="0" nodeType="withEffect">
                                  <p:stCondLst>
                                    <p:cond delay="0"/>
                                  </p:stCondLst>
                                  <p:childTnLst>
                                    <p:set>
                                      <p:cBhvr rctx="PPT">
                                        <p:cTn id="66" dur="indefinite"/>
                                        <p:tgtEl>
                                          <p:spTgt spid="117"/>
                                        </p:tgtEl>
                                        <p:attrNameLst>
                                          <p:attrName>style.opacity</p:attrName>
                                        </p:attrNameLst>
                                      </p:cBhvr>
                                      <p:to>
                                        <p:strVal val="0.5"/>
                                      </p:to>
                                    </p:set>
                                    <p:animEffect filter="image" prLst="opacity: 0.5">
                                      <p:cBhvr rctx="IE">
                                        <p:cTn id="67" dur="indefinite"/>
                                        <p:tgtEl>
                                          <p:spTgt spid="117"/>
                                        </p:tgtEl>
                                      </p:cBhvr>
                                    </p:animEffect>
                                  </p:childTnLst>
                                </p:cTn>
                              </p:par>
                              <p:par>
                                <p:cTn id="68" presetID="9" presetClass="emph" presetSubtype="0" grpId="0" nodeType="withEffect">
                                  <p:stCondLst>
                                    <p:cond delay="0"/>
                                  </p:stCondLst>
                                  <p:childTnLst>
                                    <p:set>
                                      <p:cBhvr rctx="PPT">
                                        <p:cTn id="69" dur="indefinite"/>
                                        <p:tgtEl>
                                          <p:spTgt spid="118"/>
                                        </p:tgtEl>
                                        <p:attrNameLst>
                                          <p:attrName>style.opacity</p:attrName>
                                        </p:attrNameLst>
                                      </p:cBhvr>
                                      <p:to>
                                        <p:strVal val="0.5"/>
                                      </p:to>
                                    </p:set>
                                    <p:animEffect filter="image" prLst="opacity: 0.5">
                                      <p:cBhvr rctx="IE">
                                        <p:cTn id="70" dur="indefinite"/>
                                        <p:tgtEl>
                                          <p:spTgt spid="118"/>
                                        </p:tgtEl>
                                      </p:cBhvr>
                                    </p:animEffect>
                                  </p:childTnLst>
                                </p:cTn>
                              </p:par>
                              <p:par>
                                <p:cTn id="71" presetID="9" presetClass="emph" presetSubtype="0" grpId="0" nodeType="withEffect">
                                  <p:stCondLst>
                                    <p:cond delay="0"/>
                                  </p:stCondLst>
                                  <p:childTnLst>
                                    <p:set>
                                      <p:cBhvr rctx="PPT">
                                        <p:cTn id="72" dur="indefinite"/>
                                        <p:tgtEl>
                                          <p:spTgt spid="119"/>
                                        </p:tgtEl>
                                        <p:attrNameLst>
                                          <p:attrName>style.opacity</p:attrName>
                                        </p:attrNameLst>
                                      </p:cBhvr>
                                      <p:to>
                                        <p:strVal val="0.5"/>
                                      </p:to>
                                    </p:set>
                                    <p:animEffect filter="image" prLst="opacity: 0.5">
                                      <p:cBhvr rctx="IE">
                                        <p:cTn id="73" dur="indefinite"/>
                                        <p:tgtEl>
                                          <p:spTgt spid="119"/>
                                        </p:tgtEl>
                                      </p:cBhvr>
                                    </p:animEffect>
                                  </p:childTnLst>
                                </p:cTn>
                              </p:par>
                              <p:par>
                                <p:cTn id="74" presetID="9" presetClass="emph" presetSubtype="0" grpId="0" nodeType="withEffect">
                                  <p:stCondLst>
                                    <p:cond delay="0"/>
                                  </p:stCondLst>
                                  <p:childTnLst>
                                    <p:set>
                                      <p:cBhvr rctx="PPT">
                                        <p:cTn id="75" dur="indefinite"/>
                                        <p:tgtEl>
                                          <p:spTgt spid="120"/>
                                        </p:tgtEl>
                                        <p:attrNameLst>
                                          <p:attrName>style.opacity</p:attrName>
                                        </p:attrNameLst>
                                      </p:cBhvr>
                                      <p:to>
                                        <p:strVal val="0.5"/>
                                      </p:to>
                                    </p:set>
                                    <p:animEffect filter="image" prLst="opacity: 0.5">
                                      <p:cBhvr rctx="IE">
                                        <p:cTn id="76" dur="indefinite"/>
                                        <p:tgtEl>
                                          <p:spTgt spid="120"/>
                                        </p:tgtEl>
                                      </p:cBhvr>
                                    </p:animEffect>
                                  </p:childTnLst>
                                </p:cTn>
                              </p:par>
                              <p:par>
                                <p:cTn id="77" presetID="9" presetClass="emph" presetSubtype="0" nodeType="withEffect">
                                  <p:stCondLst>
                                    <p:cond delay="0"/>
                                  </p:stCondLst>
                                  <p:childTnLst>
                                    <p:set>
                                      <p:cBhvr rctx="PPT">
                                        <p:cTn id="78" dur="indefinite"/>
                                        <p:tgtEl>
                                          <p:spTgt spid="121"/>
                                        </p:tgtEl>
                                        <p:attrNameLst>
                                          <p:attrName>style.opacity</p:attrName>
                                        </p:attrNameLst>
                                      </p:cBhvr>
                                      <p:to>
                                        <p:strVal val="0.5"/>
                                      </p:to>
                                    </p:set>
                                    <p:animEffect filter="image" prLst="opacity: 0.5">
                                      <p:cBhvr rctx="IE">
                                        <p:cTn id="79" dur="indefinite"/>
                                        <p:tgtEl>
                                          <p:spTgt spid="121"/>
                                        </p:tgtEl>
                                      </p:cBhvr>
                                    </p:animEffect>
                                  </p:childTnLst>
                                </p:cTn>
                              </p:par>
                              <p:par>
                                <p:cTn id="80" presetID="9" presetClass="emph" presetSubtype="0" nodeType="withEffect">
                                  <p:stCondLst>
                                    <p:cond delay="0"/>
                                  </p:stCondLst>
                                  <p:childTnLst>
                                    <p:set>
                                      <p:cBhvr rctx="PPT">
                                        <p:cTn id="81" dur="indefinite"/>
                                        <p:tgtEl>
                                          <p:spTgt spid="122"/>
                                        </p:tgtEl>
                                        <p:attrNameLst>
                                          <p:attrName>style.opacity</p:attrName>
                                        </p:attrNameLst>
                                      </p:cBhvr>
                                      <p:to>
                                        <p:strVal val="0.5"/>
                                      </p:to>
                                    </p:set>
                                    <p:animEffect filter="image" prLst="opacity: 0.5">
                                      <p:cBhvr rctx="IE">
                                        <p:cTn id="82" dur="indefinite"/>
                                        <p:tgtEl>
                                          <p:spTgt spid="122"/>
                                        </p:tgtEl>
                                      </p:cBhvr>
                                    </p:animEffect>
                                  </p:childTnLst>
                                </p:cTn>
                              </p:par>
                              <p:par>
                                <p:cTn id="83" presetID="9" presetClass="emph" presetSubtype="0" grpId="0" nodeType="withEffect">
                                  <p:stCondLst>
                                    <p:cond delay="0"/>
                                  </p:stCondLst>
                                  <p:childTnLst>
                                    <p:set>
                                      <p:cBhvr rctx="PPT">
                                        <p:cTn id="84" dur="indefinite"/>
                                        <p:tgtEl>
                                          <p:spTgt spid="124"/>
                                        </p:tgtEl>
                                        <p:attrNameLst>
                                          <p:attrName>style.opacity</p:attrName>
                                        </p:attrNameLst>
                                      </p:cBhvr>
                                      <p:to>
                                        <p:strVal val="0.5"/>
                                      </p:to>
                                    </p:set>
                                    <p:animEffect filter="image" prLst="opacity: 0.5">
                                      <p:cBhvr rctx="IE">
                                        <p:cTn id="85" dur="indefinite"/>
                                        <p:tgtEl>
                                          <p:spTgt spid="124"/>
                                        </p:tgtEl>
                                      </p:cBhvr>
                                    </p:animEffect>
                                  </p:childTnLst>
                                </p:cTn>
                              </p:par>
                              <p:par>
                                <p:cTn id="86" presetID="9" presetClass="emph" presetSubtype="0" grpId="0" nodeType="withEffect">
                                  <p:stCondLst>
                                    <p:cond delay="0"/>
                                  </p:stCondLst>
                                  <p:childTnLst>
                                    <p:set>
                                      <p:cBhvr rctx="PPT">
                                        <p:cTn id="87" dur="indefinite"/>
                                        <p:tgtEl>
                                          <p:spTgt spid="128"/>
                                        </p:tgtEl>
                                        <p:attrNameLst>
                                          <p:attrName>style.opacity</p:attrName>
                                        </p:attrNameLst>
                                      </p:cBhvr>
                                      <p:to>
                                        <p:strVal val="0.5"/>
                                      </p:to>
                                    </p:set>
                                    <p:animEffect filter="image" prLst="opacity: 0.5">
                                      <p:cBhvr rctx="IE">
                                        <p:cTn id="88" dur="indefinite"/>
                                        <p:tgtEl>
                                          <p:spTgt spid="128"/>
                                        </p:tgtEl>
                                      </p:cBhvr>
                                    </p:animEffect>
                                  </p:childTnLst>
                                </p:cTn>
                              </p:par>
                              <p:par>
                                <p:cTn id="89" presetID="9" presetClass="emph" presetSubtype="0" grpId="0" nodeType="withEffect">
                                  <p:stCondLst>
                                    <p:cond delay="0"/>
                                  </p:stCondLst>
                                  <p:childTnLst>
                                    <p:set>
                                      <p:cBhvr rctx="PPT">
                                        <p:cTn id="90" dur="indefinite"/>
                                        <p:tgtEl>
                                          <p:spTgt spid="130"/>
                                        </p:tgtEl>
                                        <p:attrNameLst>
                                          <p:attrName>style.opacity</p:attrName>
                                        </p:attrNameLst>
                                      </p:cBhvr>
                                      <p:to>
                                        <p:strVal val="0.5"/>
                                      </p:to>
                                    </p:set>
                                    <p:animEffect filter="image" prLst="opacity: 0.5">
                                      <p:cBhvr rctx="IE">
                                        <p:cTn id="91" dur="indefinite"/>
                                        <p:tgtEl>
                                          <p:spTgt spid="130"/>
                                        </p:tgtEl>
                                      </p:cBhvr>
                                    </p:animEffect>
                                  </p:childTnLst>
                                </p:cTn>
                              </p:par>
                              <p:par>
                                <p:cTn id="92" presetID="9" presetClass="emph" presetSubtype="0" nodeType="withEffect">
                                  <p:stCondLst>
                                    <p:cond delay="0"/>
                                  </p:stCondLst>
                                  <p:childTnLst>
                                    <p:set>
                                      <p:cBhvr rctx="PPT">
                                        <p:cTn id="93" dur="indefinite"/>
                                        <p:tgtEl>
                                          <p:spTgt spid="133"/>
                                        </p:tgtEl>
                                        <p:attrNameLst>
                                          <p:attrName>style.opacity</p:attrName>
                                        </p:attrNameLst>
                                      </p:cBhvr>
                                      <p:to>
                                        <p:strVal val="0.5"/>
                                      </p:to>
                                    </p:set>
                                    <p:animEffect filter="image" prLst="opacity: 0.5">
                                      <p:cBhvr rctx="IE">
                                        <p:cTn id="94" dur="indefinite"/>
                                        <p:tgtEl>
                                          <p:spTgt spid="133"/>
                                        </p:tgtEl>
                                      </p:cBhvr>
                                    </p:animEffect>
                                  </p:childTnLst>
                                </p:cTn>
                              </p:par>
                              <p:par>
                                <p:cTn id="95" presetID="9" presetClass="emph" presetSubtype="0" nodeType="withEffect">
                                  <p:stCondLst>
                                    <p:cond delay="0"/>
                                  </p:stCondLst>
                                  <p:childTnLst>
                                    <p:set>
                                      <p:cBhvr rctx="PPT">
                                        <p:cTn id="96" dur="indefinite"/>
                                        <p:tgtEl>
                                          <p:spTgt spid="135"/>
                                        </p:tgtEl>
                                        <p:attrNameLst>
                                          <p:attrName>style.opacity</p:attrName>
                                        </p:attrNameLst>
                                      </p:cBhvr>
                                      <p:to>
                                        <p:strVal val="0.5"/>
                                      </p:to>
                                    </p:set>
                                    <p:animEffect filter="image" prLst="opacity: 0.5">
                                      <p:cBhvr rctx="IE">
                                        <p:cTn id="97" dur="indefinite"/>
                                        <p:tgtEl>
                                          <p:spTgt spid="135"/>
                                        </p:tgtEl>
                                      </p:cBhvr>
                                    </p:animEffect>
                                  </p:childTnLst>
                                </p:cTn>
                              </p:par>
                              <p:par>
                                <p:cTn id="98" presetID="9" presetClass="emph" presetSubtype="0" nodeType="withEffect">
                                  <p:stCondLst>
                                    <p:cond delay="0"/>
                                  </p:stCondLst>
                                  <p:childTnLst>
                                    <p:set>
                                      <p:cBhvr rctx="PPT">
                                        <p:cTn id="99" dur="indefinite"/>
                                        <p:tgtEl>
                                          <p:spTgt spid="136"/>
                                        </p:tgtEl>
                                        <p:attrNameLst>
                                          <p:attrName>style.opacity</p:attrName>
                                        </p:attrNameLst>
                                      </p:cBhvr>
                                      <p:to>
                                        <p:strVal val="0.5"/>
                                      </p:to>
                                    </p:set>
                                    <p:animEffect filter="image" prLst="opacity: 0.5">
                                      <p:cBhvr rctx="IE">
                                        <p:cTn id="100" dur="indefinite"/>
                                        <p:tgtEl>
                                          <p:spTgt spid="136"/>
                                        </p:tgtEl>
                                      </p:cBhvr>
                                    </p:animEffect>
                                  </p:childTnLst>
                                </p:cTn>
                              </p:par>
                              <p:par>
                                <p:cTn id="101" presetID="9" presetClass="emph" presetSubtype="0" nodeType="withEffect">
                                  <p:stCondLst>
                                    <p:cond delay="0"/>
                                  </p:stCondLst>
                                  <p:childTnLst>
                                    <p:set>
                                      <p:cBhvr rctx="PPT">
                                        <p:cTn id="102" dur="indefinite"/>
                                        <p:tgtEl>
                                          <p:spTgt spid="140"/>
                                        </p:tgtEl>
                                        <p:attrNameLst>
                                          <p:attrName>style.opacity</p:attrName>
                                        </p:attrNameLst>
                                      </p:cBhvr>
                                      <p:to>
                                        <p:strVal val="0.5"/>
                                      </p:to>
                                    </p:set>
                                    <p:animEffect filter="image" prLst="opacity: 0.5">
                                      <p:cBhvr rctx="IE">
                                        <p:cTn id="103" dur="indefinite"/>
                                        <p:tgtEl>
                                          <p:spTgt spid="140"/>
                                        </p:tgtEl>
                                      </p:cBhvr>
                                    </p:animEffect>
                                  </p:childTnLst>
                                </p:cTn>
                              </p:par>
                              <p:par>
                                <p:cTn id="104" presetID="9" presetClass="emph" presetSubtype="0" nodeType="withEffect">
                                  <p:stCondLst>
                                    <p:cond delay="0"/>
                                  </p:stCondLst>
                                  <p:childTnLst>
                                    <p:set>
                                      <p:cBhvr rctx="PPT">
                                        <p:cTn id="105" dur="indefinite"/>
                                        <p:tgtEl>
                                          <p:spTgt spid="142"/>
                                        </p:tgtEl>
                                        <p:attrNameLst>
                                          <p:attrName>style.opacity</p:attrName>
                                        </p:attrNameLst>
                                      </p:cBhvr>
                                      <p:to>
                                        <p:strVal val="0.5"/>
                                      </p:to>
                                    </p:set>
                                    <p:animEffect filter="image" prLst="opacity: 0.5">
                                      <p:cBhvr rctx="IE">
                                        <p:cTn id="106" dur="indefinite"/>
                                        <p:tgtEl>
                                          <p:spTgt spid="142"/>
                                        </p:tgtEl>
                                      </p:cBhvr>
                                    </p:animEffect>
                                  </p:childTnLst>
                                </p:cTn>
                              </p:par>
                              <p:par>
                                <p:cTn id="107" presetID="9" presetClass="emph" presetSubtype="0" nodeType="withEffect">
                                  <p:stCondLst>
                                    <p:cond delay="0"/>
                                  </p:stCondLst>
                                  <p:childTnLst>
                                    <p:set>
                                      <p:cBhvr rctx="PPT">
                                        <p:cTn id="108" dur="indefinite"/>
                                        <p:tgtEl>
                                          <p:spTgt spid="145"/>
                                        </p:tgtEl>
                                        <p:attrNameLst>
                                          <p:attrName>style.opacity</p:attrName>
                                        </p:attrNameLst>
                                      </p:cBhvr>
                                      <p:to>
                                        <p:strVal val="0.5"/>
                                      </p:to>
                                    </p:set>
                                    <p:animEffect filter="image" prLst="opacity: 0.5">
                                      <p:cBhvr rctx="IE">
                                        <p:cTn id="109" dur="indefinite"/>
                                        <p:tgtEl>
                                          <p:spTgt spid="145"/>
                                        </p:tgtEl>
                                      </p:cBhvr>
                                    </p:animEffect>
                                  </p:childTnLst>
                                </p:cTn>
                              </p:par>
                              <p:par>
                                <p:cTn id="110" presetID="9" presetClass="emph" presetSubtype="0" nodeType="withEffect">
                                  <p:stCondLst>
                                    <p:cond delay="0"/>
                                  </p:stCondLst>
                                  <p:childTnLst>
                                    <p:set>
                                      <p:cBhvr rctx="PPT">
                                        <p:cTn id="111" dur="indefinite"/>
                                        <p:tgtEl>
                                          <p:spTgt spid="148"/>
                                        </p:tgtEl>
                                        <p:attrNameLst>
                                          <p:attrName>style.opacity</p:attrName>
                                        </p:attrNameLst>
                                      </p:cBhvr>
                                      <p:to>
                                        <p:strVal val="0.5"/>
                                      </p:to>
                                    </p:set>
                                    <p:animEffect filter="image" prLst="opacity: 0.5">
                                      <p:cBhvr rctx="IE">
                                        <p:cTn id="112" dur="indefinite"/>
                                        <p:tgtEl>
                                          <p:spTgt spid="148"/>
                                        </p:tgtEl>
                                      </p:cBhvr>
                                    </p:animEffect>
                                  </p:childTnLst>
                                </p:cTn>
                              </p:par>
                              <p:par>
                                <p:cTn id="113" presetID="9" presetClass="emph" presetSubtype="0" nodeType="withEffect">
                                  <p:stCondLst>
                                    <p:cond delay="0"/>
                                  </p:stCondLst>
                                  <p:childTnLst>
                                    <p:set>
                                      <p:cBhvr rctx="PPT">
                                        <p:cTn id="114" dur="indefinite"/>
                                        <p:tgtEl>
                                          <p:spTgt spid="151"/>
                                        </p:tgtEl>
                                        <p:attrNameLst>
                                          <p:attrName>style.opacity</p:attrName>
                                        </p:attrNameLst>
                                      </p:cBhvr>
                                      <p:to>
                                        <p:strVal val="0.5"/>
                                      </p:to>
                                    </p:set>
                                    <p:animEffect filter="image" prLst="opacity: 0.5">
                                      <p:cBhvr rctx="IE">
                                        <p:cTn id="115" dur="indefinite"/>
                                        <p:tgtEl>
                                          <p:spTgt spid="151"/>
                                        </p:tgtEl>
                                      </p:cBhvr>
                                    </p:animEffect>
                                  </p:childTnLst>
                                </p:cTn>
                              </p:par>
                              <p:par>
                                <p:cTn id="116" presetID="9" presetClass="emph" presetSubtype="0" grpId="0" nodeType="withEffect">
                                  <p:stCondLst>
                                    <p:cond delay="0"/>
                                  </p:stCondLst>
                                  <p:childTnLst>
                                    <p:set>
                                      <p:cBhvr rctx="PPT">
                                        <p:cTn id="117" dur="indefinite"/>
                                        <p:tgtEl>
                                          <p:spTgt spid="157"/>
                                        </p:tgtEl>
                                        <p:attrNameLst>
                                          <p:attrName>style.opacity</p:attrName>
                                        </p:attrNameLst>
                                      </p:cBhvr>
                                      <p:to>
                                        <p:strVal val="0.5"/>
                                      </p:to>
                                    </p:set>
                                    <p:animEffect filter="image" prLst="opacity: 0.5">
                                      <p:cBhvr rctx="IE">
                                        <p:cTn id="118" dur="indefinite"/>
                                        <p:tgtEl>
                                          <p:spTgt spid="157"/>
                                        </p:tgtEl>
                                      </p:cBhvr>
                                    </p:animEffect>
                                  </p:childTnLst>
                                </p:cTn>
                              </p:par>
                              <p:par>
                                <p:cTn id="119" presetID="9" presetClass="emph" presetSubtype="0" nodeType="withEffect">
                                  <p:stCondLst>
                                    <p:cond delay="0"/>
                                  </p:stCondLst>
                                  <p:childTnLst>
                                    <p:set>
                                      <p:cBhvr rctx="PPT">
                                        <p:cTn id="120" dur="indefinite"/>
                                        <p:tgtEl>
                                          <p:spTgt spid="158"/>
                                        </p:tgtEl>
                                        <p:attrNameLst>
                                          <p:attrName>style.opacity</p:attrName>
                                        </p:attrNameLst>
                                      </p:cBhvr>
                                      <p:to>
                                        <p:strVal val="0.5"/>
                                      </p:to>
                                    </p:set>
                                    <p:animEffect filter="image" prLst="opacity: 0.5">
                                      <p:cBhvr rctx="IE">
                                        <p:cTn id="121" dur="indefinite"/>
                                        <p:tgtEl>
                                          <p:spTgt spid="158"/>
                                        </p:tgtEl>
                                      </p:cBhvr>
                                    </p:animEffect>
                                  </p:childTnLst>
                                </p:cTn>
                              </p:par>
                              <p:par>
                                <p:cTn id="122" presetID="9" presetClass="emph" presetSubtype="0" nodeType="withEffect">
                                  <p:stCondLst>
                                    <p:cond delay="0"/>
                                  </p:stCondLst>
                                  <p:childTnLst>
                                    <p:set>
                                      <p:cBhvr rctx="PPT">
                                        <p:cTn id="123" dur="indefinite"/>
                                        <p:tgtEl>
                                          <p:spTgt spid="159"/>
                                        </p:tgtEl>
                                        <p:attrNameLst>
                                          <p:attrName>style.opacity</p:attrName>
                                        </p:attrNameLst>
                                      </p:cBhvr>
                                      <p:to>
                                        <p:strVal val="0.5"/>
                                      </p:to>
                                    </p:set>
                                    <p:animEffect filter="image" prLst="opacity: 0.5">
                                      <p:cBhvr rctx="IE">
                                        <p:cTn id="124" dur="indefinite"/>
                                        <p:tgtEl>
                                          <p:spTgt spid="159"/>
                                        </p:tgtEl>
                                      </p:cBhvr>
                                    </p:animEffect>
                                  </p:childTnLst>
                                </p:cTn>
                              </p:par>
                              <p:par>
                                <p:cTn id="125" presetID="9" presetClass="emph" presetSubtype="0" nodeType="withEffect">
                                  <p:stCondLst>
                                    <p:cond delay="0"/>
                                  </p:stCondLst>
                                  <p:childTnLst>
                                    <p:set>
                                      <p:cBhvr rctx="PPT">
                                        <p:cTn id="126" dur="indefinite"/>
                                        <p:tgtEl>
                                          <p:spTgt spid="162"/>
                                        </p:tgtEl>
                                        <p:attrNameLst>
                                          <p:attrName>style.opacity</p:attrName>
                                        </p:attrNameLst>
                                      </p:cBhvr>
                                      <p:to>
                                        <p:strVal val="0.5"/>
                                      </p:to>
                                    </p:set>
                                    <p:animEffect filter="image" prLst="opacity: 0.5">
                                      <p:cBhvr rctx="IE">
                                        <p:cTn id="127" dur="indefinite"/>
                                        <p:tgtEl>
                                          <p:spTgt spid="162"/>
                                        </p:tgtEl>
                                      </p:cBhvr>
                                    </p:animEffect>
                                  </p:childTnLst>
                                </p:cTn>
                              </p:par>
                              <p:par>
                                <p:cTn id="128" presetID="9" presetClass="emph" presetSubtype="0" nodeType="withEffect">
                                  <p:stCondLst>
                                    <p:cond delay="0"/>
                                  </p:stCondLst>
                                  <p:childTnLst>
                                    <p:set>
                                      <p:cBhvr rctx="PPT">
                                        <p:cTn id="129" dur="indefinite"/>
                                        <p:tgtEl>
                                          <p:spTgt spid="165"/>
                                        </p:tgtEl>
                                        <p:attrNameLst>
                                          <p:attrName>style.opacity</p:attrName>
                                        </p:attrNameLst>
                                      </p:cBhvr>
                                      <p:to>
                                        <p:strVal val="0.5"/>
                                      </p:to>
                                    </p:set>
                                    <p:animEffect filter="image" prLst="opacity: 0.5">
                                      <p:cBhvr rctx="IE">
                                        <p:cTn id="130" dur="indefinite"/>
                                        <p:tgtEl>
                                          <p:spTgt spid="165"/>
                                        </p:tgtEl>
                                      </p:cBhvr>
                                    </p:animEffect>
                                  </p:childTnLst>
                                </p:cTn>
                              </p:par>
                              <p:par>
                                <p:cTn id="131" presetID="9" presetClass="emph" presetSubtype="0" grpId="0" nodeType="withEffect">
                                  <p:stCondLst>
                                    <p:cond delay="0"/>
                                  </p:stCondLst>
                                  <p:childTnLst>
                                    <p:set>
                                      <p:cBhvr rctx="PPT">
                                        <p:cTn id="132" dur="indefinite"/>
                                        <p:tgtEl>
                                          <p:spTgt spid="168"/>
                                        </p:tgtEl>
                                        <p:attrNameLst>
                                          <p:attrName>style.opacity</p:attrName>
                                        </p:attrNameLst>
                                      </p:cBhvr>
                                      <p:to>
                                        <p:strVal val="0.5"/>
                                      </p:to>
                                    </p:set>
                                    <p:animEffect filter="image" prLst="opacity: 0.5">
                                      <p:cBhvr rctx="IE">
                                        <p:cTn id="133" dur="indefinite"/>
                                        <p:tgtEl>
                                          <p:spTgt spid="168"/>
                                        </p:tgtEl>
                                      </p:cBhvr>
                                    </p:animEffect>
                                  </p:childTnLst>
                                </p:cTn>
                              </p:par>
                              <p:par>
                                <p:cTn id="134" presetID="9" presetClass="emph" presetSubtype="0" grpId="0" nodeType="withEffect">
                                  <p:stCondLst>
                                    <p:cond delay="0"/>
                                  </p:stCondLst>
                                  <p:childTnLst>
                                    <p:set>
                                      <p:cBhvr rctx="PPT">
                                        <p:cTn id="135" dur="indefinite"/>
                                        <p:tgtEl>
                                          <p:spTgt spid="169"/>
                                        </p:tgtEl>
                                        <p:attrNameLst>
                                          <p:attrName>style.opacity</p:attrName>
                                        </p:attrNameLst>
                                      </p:cBhvr>
                                      <p:to>
                                        <p:strVal val="0.5"/>
                                      </p:to>
                                    </p:set>
                                    <p:animEffect filter="image" prLst="opacity: 0.5">
                                      <p:cBhvr rctx="IE">
                                        <p:cTn id="136" dur="indefinite"/>
                                        <p:tgtEl>
                                          <p:spTgt spid="169"/>
                                        </p:tgtEl>
                                      </p:cBhvr>
                                    </p:animEffect>
                                  </p:childTnLst>
                                </p:cTn>
                              </p:par>
                              <p:par>
                                <p:cTn id="137" presetID="9" presetClass="emph" presetSubtype="0" nodeType="withEffect">
                                  <p:stCondLst>
                                    <p:cond delay="0"/>
                                  </p:stCondLst>
                                  <p:childTnLst>
                                    <p:set>
                                      <p:cBhvr rctx="PPT">
                                        <p:cTn id="138" dur="indefinite"/>
                                        <p:tgtEl>
                                          <p:spTgt spid="172"/>
                                        </p:tgtEl>
                                        <p:attrNameLst>
                                          <p:attrName>style.opacity</p:attrName>
                                        </p:attrNameLst>
                                      </p:cBhvr>
                                      <p:to>
                                        <p:strVal val="0.5"/>
                                      </p:to>
                                    </p:set>
                                    <p:animEffect filter="image" prLst="opacity: 0.5">
                                      <p:cBhvr rctx="IE">
                                        <p:cTn id="139" dur="indefinite"/>
                                        <p:tgtEl>
                                          <p:spTgt spid="172"/>
                                        </p:tgtEl>
                                      </p:cBhvr>
                                    </p:animEffect>
                                  </p:childTnLst>
                                </p:cTn>
                              </p:par>
                              <p:par>
                                <p:cTn id="140" presetID="9" presetClass="emph" presetSubtype="0" nodeType="withEffect">
                                  <p:stCondLst>
                                    <p:cond delay="0"/>
                                  </p:stCondLst>
                                  <p:childTnLst>
                                    <p:set>
                                      <p:cBhvr rctx="PPT">
                                        <p:cTn id="141" dur="indefinite"/>
                                        <p:tgtEl>
                                          <p:spTgt spid="176"/>
                                        </p:tgtEl>
                                        <p:attrNameLst>
                                          <p:attrName>style.opacity</p:attrName>
                                        </p:attrNameLst>
                                      </p:cBhvr>
                                      <p:to>
                                        <p:strVal val="0.5"/>
                                      </p:to>
                                    </p:set>
                                    <p:animEffect filter="image" prLst="opacity: 0.5">
                                      <p:cBhvr rctx="IE">
                                        <p:cTn id="142" dur="indefinite"/>
                                        <p:tgtEl>
                                          <p:spTgt spid="176"/>
                                        </p:tgtEl>
                                      </p:cBhvr>
                                    </p:animEffect>
                                  </p:childTnLst>
                                </p:cTn>
                              </p:par>
                              <p:par>
                                <p:cTn id="143" presetID="9" presetClass="emph" presetSubtype="0" nodeType="withEffect">
                                  <p:stCondLst>
                                    <p:cond delay="0"/>
                                  </p:stCondLst>
                                  <p:childTnLst>
                                    <p:set>
                                      <p:cBhvr rctx="PPT">
                                        <p:cTn id="144" dur="indefinite"/>
                                        <p:tgtEl>
                                          <p:spTgt spid="184"/>
                                        </p:tgtEl>
                                        <p:attrNameLst>
                                          <p:attrName>style.opacity</p:attrName>
                                        </p:attrNameLst>
                                      </p:cBhvr>
                                      <p:to>
                                        <p:strVal val="0.5"/>
                                      </p:to>
                                    </p:set>
                                    <p:animEffect filter="image" prLst="opacity: 0.5">
                                      <p:cBhvr rctx="IE">
                                        <p:cTn id="145" dur="indefinite"/>
                                        <p:tgtEl>
                                          <p:spTgt spid="184"/>
                                        </p:tgtEl>
                                      </p:cBhvr>
                                    </p:animEffect>
                                  </p:childTnLst>
                                </p:cTn>
                              </p:par>
                              <p:par>
                                <p:cTn id="146" presetID="9" presetClass="emph" presetSubtype="0" grpId="0" nodeType="withEffect">
                                  <p:stCondLst>
                                    <p:cond delay="0"/>
                                  </p:stCondLst>
                                  <p:childTnLst>
                                    <p:set>
                                      <p:cBhvr rctx="PPT">
                                        <p:cTn id="147" dur="indefinite"/>
                                        <p:tgtEl>
                                          <p:spTgt spid="185"/>
                                        </p:tgtEl>
                                        <p:attrNameLst>
                                          <p:attrName>style.opacity</p:attrName>
                                        </p:attrNameLst>
                                      </p:cBhvr>
                                      <p:to>
                                        <p:strVal val="0.5"/>
                                      </p:to>
                                    </p:set>
                                    <p:animEffect filter="image" prLst="opacity: 0.5">
                                      <p:cBhvr rctx="IE">
                                        <p:cTn id="148" dur="indefinite"/>
                                        <p:tgtEl>
                                          <p:spTgt spid="185"/>
                                        </p:tgtEl>
                                      </p:cBhvr>
                                    </p:animEffect>
                                  </p:childTnLst>
                                </p:cTn>
                              </p:par>
                              <p:par>
                                <p:cTn id="149" presetID="9" presetClass="emph" presetSubtype="0" nodeType="withEffect">
                                  <p:stCondLst>
                                    <p:cond delay="0"/>
                                  </p:stCondLst>
                                  <p:childTnLst>
                                    <p:set>
                                      <p:cBhvr rctx="PPT">
                                        <p:cTn id="150" dur="indefinite"/>
                                        <p:tgtEl>
                                          <p:spTgt spid="188"/>
                                        </p:tgtEl>
                                        <p:attrNameLst>
                                          <p:attrName>style.opacity</p:attrName>
                                        </p:attrNameLst>
                                      </p:cBhvr>
                                      <p:to>
                                        <p:strVal val="0.5"/>
                                      </p:to>
                                    </p:set>
                                    <p:animEffect filter="image" prLst="opacity: 0.5">
                                      <p:cBhvr rctx="IE">
                                        <p:cTn id="151" dur="indefinite"/>
                                        <p:tgtEl>
                                          <p:spTgt spid="188"/>
                                        </p:tgtEl>
                                      </p:cBhvr>
                                    </p:animEffect>
                                  </p:childTnLst>
                                </p:cTn>
                              </p:par>
                              <p:par>
                                <p:cTn id="152" presetID="9" presetClass="emph" presetSubtype="0" nodeType="withEffect">
                                  <p:stCondLst>
                                    <p:cond delay="0"/>
                                  </p:stCondLst>
                                  <p:childTnLst>
                                    <p:set>
                                      <p:cBhvr rctx="PPT">
                                        <p:cTn id="153" dur="indefinite"/>
                                        <p:tgtEl>
                                          <p:spTgt spid="189"/>
                                        </p:tgtEl>
                                        <p:attrNameLst>
                                          <p:attrName>style.opacity</p:attrName>
                                        </p:attrNameLst>
                                      </p:cBhvr>
                                      <p:to>
                                        <p:strVal val="0.5"/>
                                      </p:to>
                                    </p:set>
                                    <p:animEffect filter="image" prLst="opacity: 0.5">
                                      <p:cBhvr rctx="IE">
                                        <p:cTn id="154" dur="indefinite"/>
                                        <p:tgtEl>
                                          <p:spTgt spid="189"/>
                                        </p:tgtEl>
                                      </p:cBhvr>
                                    </p:animEffect>
                                  </p:childTnLst>
                                </p:cTn>
                              </p:par>
                              <p:par>
                                <p:cTn id="155" presetID="9" presetClass="emph" presetSubtype="0" nodeType="withEffect">
                                  <p:stCondLst>
                                    <p:cond delay="0"/>
                                  </p:stCondLst>
                                  <p:childTnLst>
                                    <p:set>
                                      <p:cBhvr rctx="PPT">
                                        <p:cTn id="156" dur="indefinite"/>
                                        <p:tgtEl>
                                          <p:spTgt spid="192"/>
                                        </p:tgtEl>
                                        <p:attrNameLst>
                                          <p:attrName>style.opacity</p:attrName>
                                        </p:attrNameLst>
                                      </p:cBhvr>
                                      <p:to>
                                        <p:strVal val="0.5"/>
                                      </p:to>
                                    </p:set>
                                    <p:animEffect filter="image" prLst="opacity: 0.5">
                                      <p:cBhvr rctx="IE">
                                        <p:cTn id="157" dur="indefinite"/>
                                        <p:tgtEl>
                                          <p:spTgt spid="192"/>
                                        </p:tgtEl>
                                      </p:cBhvr>
                                    </p:animEffect>
                                  </p:childTnLst>
                                </p:cTn>
                              </p:par>
                              <p:par>
                                <p:cTn id="158" presetID="9" presetClass="emph" presetSubtype="0" grpId="0" nodeType="withEffect">
                                  <p:stCondLst>
                                    <p:cond delay="0"/>
                                  </p:stCondLst>
                                  <p:childTnLst>
                                    <p:set>
                                      <p:cBhvr rctx="PPT">
                                        <p:cTn id="159" dur="indefinite"/>
                                        <p:tgtEl>
                                          <p:spTgt spid="195"/>
                                        </p:tgtEl>
                                        <p:attrNameLst>
                                          <p:attrName>style.opacity</p:attrName>
                                        </p:attrNameLst>
                                      </p:cBhvr>
                                      <p:to>
                                        <p:strVal val="0.5"/>
                                      </p:to>
                                    </p:set>
                                    <p:animEffect filter="image" prLst="opacity: 0.5">
                                      <p:cBhvr rctx="IE">
                                        <p:cTn id="160" dur="indefinite"/>
                                        <p:tgtEl>
                                          <p:spTgt spid="195"/>
                                        </p:tgtEl>
                                      </p:cBhvr>
                                    </p:animEffect>
                                  </p:childTnLst>
                                </p:cTn>
                              </p:par>
                              <p:par>
                                <p:cTn id="161" presetID="9" presetClass="emph" presetSubtype="0" nodeType="withEffect">
                                  <p:stCondLst>
                                    <p:cond delay="0"/>
                                  </p:stCondLst>
                                  <p:childTnLst>
                                    <p:set>
                                      <p:cBhvr rctx="PPT">
                                        <p:cTn id="162" dur="indefinite"/>
                                        <p:tgtEl>
                                          <p:spTgt spid="198"/>
                                        </p:tgtEl>
                                        <p:attrNameLst>
                                          <p:attrName>style.opacity</p:attrName>
                                        </p:attrNameLst>
                                      </p:cBhvr>
                                      <p:to>
                                        <p:strVal val="0.5"/>
                                      </p:to>
                                    </p:set>
                                    <p:animEffect filter="image" prLst="opacity: 0.5">
                                      <p:cBhvr rctx="IE">
                                        <p:cTn id="163" dur="indefinite"/>
                                        <p:tgtEl>
                                          <p:spTgt spid="198"/>
                                        </p:tgtEl>
                                      </p:cBhvr>
                                    </p:animEffect>
                                  </p:childTnLst>
                                </p:cTn>
                              </p:par>
                              <p:par>
                                <p:cTn id="164" presetID="9" presetClass="emph" presetSubtype="0" grpId="0" nodeType="withEffect">
                                  <p:stCondLst>
                                    <p:cond delay="0"/>
                                  </p:stCondLst>
                                  <p:childTnLst>
                                    <p:set>
                                      <p:cBhvr rctx="PPT">
                                        <p:cTn id="165" dur="indefinite"/>
                                        <p:tgtEl>
                                          <p:spTgt spid="200"/>
                                        </p:tgtEl>
                                        <p:attrNameLst>
                                          <p:attrName>style.opacity</p:attrName>
                                        </p:attrNameLst>
                                      </p:cBhvr>
                                      <p:to>
                                        <p:strVal val="0.5"/>
                                      </p:to>
                                    </p:set>
                                    <p:animEffect filter="image" prLst="opacity: 0.5">
                                      <p:cBhvr rctx="IE">
                                        <p:cTn id="166" dur="indefinite"/>
                                        <p:tgtEl>
                                          <p:spTgt spid="200"/>
                                        </p:tgtEl>
                                      </p:cBhvr>
                                    </p:animEffect>
                                  </p:childTnLst>
                                </p:cTn>
                              </p:par>
                              <p:par>
                                <p:cTn id="167" presetID="9" presetClass="emph" presetSubtype="0" nodeType="withEffect">
                                  <p:stCondLst>
                                    <p:cond delay="0"/>
                                  </p:stCondLst>
                                  <p:childTnLst>
                                    <p:set>
                                      <p:cBhvr rctx="PPT">
                                        <p:cTn id="168" dur="indefinite"/>
                                        <p:tgtEl>
                                          <p:spTgt spid="223"/>
                                        </p:tgtEl>
                                        <p:attrNameLst>
                                          <p:attrName>style.opacity</p:attrName>
                                        </p:attrNameLst>
                                      </p:cBhvr>
                                      <p:to>
                                        <p:strVal val="0.5"/>
                                      </p:to>
                                    </p:set>
                                    <p:animEffect filter="image" prLst="opacity: 0.5">
                                      <p:cBhvr rctx="IE">
                                        <p:cTn id="169" dur="indefinite"/>
                                        <p:tgtEl>
                                          <p:spTgt spid="223"/>
                                        </p:tgtEl>
                                      </p:cBhvr>
                                    </p:animEffect>
                                  </p:childTnLst>
                                </p:cTn>
                              </p:par>
                              <p:par>
                                <p:cTn id="170" presetID="9" presetClass="emph" presetSubtype="0" nodeType="withEffect">
                                  <p:stCondLst>
                                    <p:cond delay="0"/>
                                  </p:stCondLst>
                                  <p:childTnLst>
                                    <p:set>
                                      <p:cBhvr rctx="PPT">
                                        <p:cTn id="171" dur="indefinite"/>
                                        <p:tgtEl>
                                          <p:spTgt spid="224"/>
                                        </p:tgtEl>
                                        <p:attrNameLst>
                                          <p:attrName>style.opacity</p:attrName>
                                        </p:attrNameLst>
                                      </p:cBhvr>
                                      <p:to>
                                        <p:strVal val="0.5"/>
                                      </p:to>
                                    </p:set>
                                    <p:animEffect filter="image" prLst="opacity: 0.5">
                                      <p:cBhvr rctx="IE">
                                        <p:cTn id="172" dur="indefinite"/>
                                        <p:tgtEl>
                                          <p:spTgt spid="224"/>
                                        </p:tgtEl>
                                      </p:cBhvr>
                                    </p:animEffect>
                                  </p:childTnLst>
                                </p:cTn>
                              </p:par>
                              <p:par>
                                <p:cTn id="173" presetID="9" presetClass="emph" presetSubtype="0" nodeType="withEffect">
                                  <p:stCondLst>
                                    <p:cond delay="0"/>
                                  </p:stCondLst>
                                  <p:childTnLst>
                                    <p:set>
                                      <p:cBhvr rctx="PPT">
                                        <p:cTn id="174" dur="indefinite"/>
                                        <p:tgtEl>
                                          <p:spTgt spid="225"/>
                                        </p:tgtEl>
                                        <p:attrNameLst>
                                          <p:attrName>style.opacity</p:attrName>
                                        </p:attrNameLst>
                                      </p:cBhvr>
                                      <p:to>
                                        <p:strVal val="0.5"/>
                                      </p:to>
                                    </p:set>
                                    <p:animEffect filter="image" prLst="opacity: 0.5">
                                      <p:cBhvr rctx="IE">
                                        <p:cTn id="175" dur="indefinite"/>
                                        <p:tgtEl>
                                          <p:spTgt spid="225"/>
                                        </p:tgtEl>
                                      </p:cBhvr>
                                    </p:animEffect>
                                  </p:childTnLst>
                                </p:cTn>
                              </p:par>
                              <p:par>
                                <p:cTn id="176" presetID="9" presetClass="emph" presetSubtype="0" grpId="0" nodeType="withEffect">
                                  <p:stCondLst>
                                    <p:cond delay="0"/>
                                  </p:stCondLst>
                                  <p:childTnLst>
                                    <p:set>
                                      <p:cBhvr rctx="PPT">
                                        <p:cTn id="177" dur="indefinite"/>
                                        <p:tgtEl>
                                          <p:spTgt spid="227"/>
                                        </p:tgtEl>
                                        <p:attrNameLst>
                                          <p:attrName>style.opacity</p:attrName>
                                        </p:attrNameLst>
                                      </p:cBhvr>
                                      <p:to>
                                        <p:strVal val="0.5"/>
                                      </p:to>
                                    </p:set>
                                    <p:animEffect filter="image" prLst="opacity: 0.5">
                                      <p:cBhvr rctx="IE">
                                        <p:cTn id="178" dur="indefinite"/>
                                        <p:tgtEl>
                                          <p:spTgt spid="227"/>
                                        </p:tgtEl>
                                      </p:cBhvr>
                                    </p:animEffect>
                                  </p:childTnLst>
                                </p:cTn>
                              </p:par>
                              <p:par>
                                <p:cTn id="179" presetID="9" presetClass="emph" presetSubtype="0" nodeType="withEffect">
                                  <p:stCondLst>
                                    <p:cond delay="0"/>
                                  </p:stCondLst>
                                  <p:childTnLst>
                                    <p:set>
                                      <p:cBhvr rctx="PPT">
                                        <p:cTn id="180" dur="indefinite"/>
                                        <p:tgtEl>
                                          <p:spTgt spid="234"/>
                                        </p:tgtEl>
                                        <p:attrNameLst>
                                          <p:attrName>style.opacity</p:attrName>
                                        </p:attrNameLst>
                                      </p:cBhvr>
                                      <p:to>
                                        <p:strVal val="0.5"/>
                                      </p:to>
                                    </p:set>
                                    <p:animEffect filter="image" prLst="opacity: 0.5">
                                      <p:cBhvr rctx="IE">
                                        <p:cTn id="181" dur="indefinite"/>
                                        <p:tgtEl>
                                          <p:spTgt spid="234"/>
                                        </p:tgtEl>
                                      </p:cBhvr>
                                    </p:animEffect>
                                  </p:childTnLst>
                                </p:cTn>
                              </p:par>
                              <p:par>
                                <p:cTn id="182" presetID="9" presetClass="emph" presetSubtype="0" nodeType="withEffect">
                                  <p:stCondLst>
                                    <p:cond delay="0"/>
                                  </p:stCondLst>
                                  <p:childTnLst>
                                    <p:set>
                                      <p:cBhvr rctx="PPT">
                                        <p:cTn id="183" dur="indefinite"/>
                                        <p:tgtEl>
                                          <p:spTgt spid="237"/>
                                        </p:tgtEl>
                                        <p:attrNameLst>
                                          <p:attrName>style.opacity</p:attrName>
                                        </p:attrNameLst>
                                      </p:cBhvr>
                                      <p:to>
                                        <p:strVal val="0.5"/>
                                      </p:to>
                                    </p:set>
                                    <p:animEffect filter="image" prLst="opacity: 0.5">
                                      <p:cBhvr rctx="IE">
                                        <p:cTn id="184" dur="indefinite"/>
                                        <p:tgtEl>
                                          <p:spTgt spid="237"/>
                                        </p:tgtEl>
                                      </p:cBhvr>
                                    </p:animEffect>
                                  </p:childTnLst>
                                </p:cTn>
                              </p:par>
                              <p:par>
                                <p:cTn id="185" presetID="9" presetClass="emph" presetSubtype="0" nodeType="withEffect">
                                  <p:stCondLst>
                                    <p:cond delay="0"/>
                                  </p:stCondLst>
                                  <p:childTnLst>
                                    <p:set>
                                      <p:cBhvr rctx="PPT">
                                        <p:cTn id="186" dur="indefinite"/>
                                        <p:tgtEl>
                                          <p:spTgt spid="249"/>
                                        </p:tgtEl>
                                        <p:attrNameLst>
                                          <p:attrName>style.opacity</p:attrName>
                                        </p:attrNameLst>
                                      </p:cBhvr>
                                      <p:to>
                                        <p:strVal val="0.5"/>
                                      </p:to>
                                    </p:set>
                                    <p:animEffect filter="image" prLst="opacity: 0.5">
                                      <p:cBhvr rctx="IE">
                                        <p:cTn id="187" dur="indefinite"/>
                                        <p:tgtEl>
                                          <p:spTgt spid="249"/>
                                        </p:tgtEl>
                                      </p:cBhvr>
                                    </p:animEffect>
                                  </p:childTnLst>
                                </p:cTn>
                              </p:par>
                              <p:par>
                                <p:cTn id="188" presetID="9" presetClass="emph" presetSubtype="0" nodeType="withEffect">
                                  <p:stCondLst>
                                    <p:cond delay="0"/>
                                  </p:stCondLst>
                                  <p:childTnLst>
                                    <p:set>
                                      <p:cBhvr rctx="PPT">
                                        <p:cTn id="189" dur="indefinite"/>
                                        <p:tgtEl>
                                          <p:spTgt spid="250"/>
                                        </p:tgtEl>
                                        <p:attrNameLst>
                                          <p:attrName>style.opacity</p:attrName>
                                        </p:attrNameLst>
                                      </p:cBhvr>
                                      <p:to>
                                        <p:strVal val="0.5"/>
                                      </p:to>
                                    </p:set>
                                    <p:animEffect filter="image" prLst="opacity: 0.5">
                                      <p:cBhvr rctx="IE">
                                        <p:cTn id="190" dur="indefinite"/>
                                        <p:tgtEl>
                                          <p:spTgt spid="250"/>
                                        </p:tgtEl>
                                      </p:cBhvr>
                                    </p:animEffect>
                                  </p:childTnLst>
                                </p:cTn>
                              </p:par>
                              <p:par>
                                <p:cTn id="191" presetID="9" presetClass="emph" presetSubtype="0" grpId="0" nodeType="withEffect">
                                  <p:stCondLst>
                                    <p:cond delay="0"/>
                                  </p:stCondLst>
                                  <p:childTnLst>
                                    <p:set>
                                      <p:cBhvr rctx="PPT">
                                        <p:cTn id="192" dur="indefinite"/>
                                        <p:tgtEl>
                                          <p:spTgt spid="253"/>
                                        </p:tgtEl>
                                        <p:attrNameLst>
                                          <p:attrName>style.opacity</p:attrName>
                                        </p:attrNameLst>
                                      </p:cBhvr>
                                      <p:to>
                                        <p:strVal val="0.5"/>
                                      </p:to>
                                    </p:set>
                                    <p:animEffect filter="image" prLst="opacity: 0.5">
                                      <p:cBhvr rctx="IE">
                                        <p:cTn id="193" dur="indefinite"/>
                                        <p:tgtEl>
                                          <p:spTgt spid="253"/>
                                        </p:tgtEl>
                                      </p:cBhvr>
                                    </p:animEffect>
                                  </p:childTnLst>
                                </p:cTn>
                              </p:par>
                              <p:par>
                                <p:cTn id="194" presetID="9" presetClass="emph" presetSubtype="0" nodeType="withEffect">
                                  <p:stCondLst>
                                    <p:cond delay="0"/>
                                  </p:stCondLst>
                                  <p:childTnLst>
                                    <p:set>
                                      <p:cBhvr rctx="PPT">
                                        <p:cTn id="195" dur="indefinite"/>
                                        <p:tgtEl>
                                          <p:spTgt spid="255"/>
                                        </p:tgtEl>
                                        <p:attrNameLst>
                                          <p:attrName>style.opacity</p:attrName>
                                        </p:attrNameLst>
                                      </p:cBhvr>
                                      <p:to>
                                        <p:strVal val="0.5"/>
                                      </p:to>
                                    </p:set>
                                    <p:animEffect filter="image" prLst="opacity: 0.5">
                                      <p:cBhvr rctx="IE">
                                        <p:cTn id="196" dur="indefinite"/>
                                        <p:tgtEl>
                                          <p:spTgt spid="255"/>
                                        </p:tgtEl>
                                      </p:cBhvr>
                                    </p:animEffect>
                                  </p:childTnLst>
                                </p:cTn>
                              </p:par>
                              <p:par>
                                <p:cTn id="197" presetID="9" presetClass="emph" presetSubtype="0" nodeType="withEffect">
                                  <p:stCondLst>
                                    <p:cond delay="0"/>
                                  </p:stCondLst>
                                  <p:childTnLst>
                                    <p:set>
                                      <p:cBhvr rctx="PPT">
                                        <p:cTn id="198" dur="indefinite"/>
                                        <p:tgtEl>
                                          <p:spTgt spid="256"/>
                                        </p:tgtEl>
                                        <p:attrNameLst>
                                          <p:attrName>style.opacity</p:attrName>
                                        </p:attrNameLst>
                                      </p:cBhvr>
                                      <p:to>
                                        <p:strVal val="0.5"/>
                                      </p:to>
                                    </p:set>
                                    <p:animEffect filter="image" prLst="opacity: 0.5">
                                      <p:cBhvr rctx="IE">
                                        <p:cTn id="199" dur="indefinite"/>
                                        <p:tgtEl>
                                          <p:spTgt spid="256"/>
                                        </p:tgtEl>
                                      </p:cBhvr>
                                    </p:animEffect>
                                  </p:childTnLst>
                                </p:cTn>
                              </p:par>
                              <p:par>
                                <p:cTn id="200" presetID="9" presetClass="emph" presetSubtype="0" grpId="0" nodeType="withEffect">
                                  <p:stCondLst>
                                    <p:cond delay="0"/>
                                  </p:stCondLst>
                                  <p:childTnLst>
                                    <p:set>
                                      <p:cBhvr rctx="PPT">
                                        <p:cTn id="201" dur="indefinite"/>
                                        <p:tgtEl>
                                          <p:spTgt spid="257"/>
                                        </p:tgtEl>
                                        <p:attrNameLst>
                                          <p:attrName>style.opacity</p:attrName>
                                        </p:attrNameLst>
                                      </p:cBhvr>
                                      <p:to>
                                        <p:strVal val="0.5"/>
                                      </p:to>
                                    </p:set>
                                    <p:animEffect filter="image" prLst="opacity: 0.5">
                                      <p:cBhvr rctx="IE">
                                        <p:cTn id="202" dur="indefinite"/>
                                        <p:tgtEl>
                                          <p:spTgt spid="257"/>
                                        </p:tgtEl>
                                      </p:cBhvr>
                                    </p:animEffect>
                                  </p:childTnLst>
                                </p:cTn>
                              </p:par>
                              <p:par>
                                <p:cTn id="203" presetID="9" presetClass="emph" presetSubtype="0" nodeType="withEffect">
                                  <p:stCondLst>
                                    <p:cond delay="0"/>
                                  </p:stCondLst>
                                  <p:childTnLst>
                                    <p:set>
                                      <p:cBhvr rctx="PPT">
                                        <p:cTn id="204" dur="indefinite"/>
                                        <p:tgtEl>
                                          <p:spTgt spid="258"/>
                                        </p:tgtEl>
                                        <p:attrNameLst>
                                          <p:attrName>style.opacity</p:attrName>
                                        </p:attrNameLst>
                                      </p:cBhvr>
                                      <p:to>
                                        <p:strVal val="0.5"/>
                                      </p:to>
                                    </p:set>
                                    <p:animEffect filter="image" prLst="opacity: 0.5">
                                      <p:cBhvr rctx="IE">
                                        <p:cTn id="205" dur="indefinite"/>
                                        <p:tgtEl>
                                          <p:spTgt spid="258"/>
                                        </p:tgtEl>
                                      </p:cBhvr>
                                    </p:animEffect>
                                  </p:childTnLst>
                                </p:cTn>
                              </p:par>
                              <p:par>
                                <p:cTn id="206" presetID="9" presetClass="emph" presetSubtype="0" nodeType="withEffect">
                                  <p:stCondLst>
                                    <p:cond delay="0"/>
                                  </p:stCondLst>
                                  <p:childTnLst>
                                    <p:set>
                                      <p:cBhvr rctx="PPT">
                                        <p:cTn id="207" dur="indefinite"/>
                                        <p:tgtEl>
                                          <p:spTgt spid="259"/>
                                        </p:tgtEl>
                                        <p:attrNameLst>
                                          <p:attrName>style.opacity</p:attrName>
                                        </p:attrNameLst>
                                      </p:cBhvr>
                                      <p:to>
                                        <p:strVal val="0.5"/>
                                      </p:to>
                                    </p:set>
                                    <p:animEffect filter="image" prLst="opacity: 0.5">
                                      <p:cBhvr rctx="IE">
                                        <p:cTn id="208" dur="indefinite"/>
                                        <p:tgtEl>
                                          <p:spTgt spid="259"/>
                                        </p:tgtEl>
                                      </p:cBhvr>
                                    </p:animEffect>
                                  </p:childTnLst>
                                </p:cTn>
                              </p:par>
                              <p:par>
                                <p:cTn id="209" presetID="9" presetClass="emph" presetSubtype="0" grpId="0" nodeType="withEffect">
                                  <p:stCondLst>
                                    <p:cond delay="0"/>
                                  </p:stCondLst>
                                  <p:childTnLst>
                                    <p:set>
                                      <p:cBhvr rctx="PPT">
                                        <p:cTn id="210" dur="indefinite"/>
                                        <p:tgtEl>
                                          <p:spTgt spid="260"/>
                                        </p:tgtEl>
                                        <p:attrNameLst>
                                          <p:attrName>style.opacity</p:attrName>
                                        </p:attrNameLst>
                                      </p:cBhvr>
                                      <p:to>
                                        <p:strVal val="0.5"/>
                                      </p:to>
                                    </p:set>
                                    <p:animEffect filter="image" prLst="opacity: 0.5">
                                      <p:cBhvr rctx="IE">
                                        <p:cTn id="211" dur="indefinite"/>
                                        <p:tgtEl>
                                          <p:spTgt spid="260"/>
                                        </p:tgtEl>
                                      </p:cBhvr>
                                    </p:animEffect>
                                  </p:childTnLst>
                                </p:cTn>
                              </p:par>
                              <p:par>
                                <p:cTn id="212" presetID="9" presetClass="emph" presetSubtype="0" nodeType="withEffect">
                                  <p:stCondLst>
                                    <p:cond delay="0"/>
                                  </p:stCondLst>
                                  <p:childTnLst>
                                    <p:set>
                                      <p:cBhvr rctx="PPT">
                                        <p:cTn id="213" dur="indefinite"/>
                                        <p:tgtEl>
                                          <p:spTgt spid="261"/>
                                        </p:tgtEl>
                                        <p:attrNameLst>
                                          <p:attrName>style.opacity</p:attrName>
                                        </p:attrNameLst>
                                      </p:cBhvr>
                                      <p:to>
                                        <p:strVal val="0.5"/>
                                      </p:to>
                                    </p:set>
                                    <p:animEffect filter="image" prLst="opacity: 0.5">
                                      <p:cBhvr rctx="IE">
                                        <p:cTn id="214" dur="indefinite"/>
                                        <p:tgtEl>
                                          <p:spTgt spid="261"/>
                                        </p:tgtEl>
                                      </p:cBhvr>
                                    </p:animEffect>
                                  </p:childTnLst>
                                </p:cTn>
                              </p:par>
                              <p:par>
                                <p:cTn id="215" presetID="9" presetClass="emph" presetSubtype="0" nodeType="withEffect">
                                  <p:stCondLst>
                                    <p:cond delay="0"/>
                                  </p:stCondLst>
                                  <p:childTnLst>
                                    <p:set>
                                      <p:cBhvr rctx="PPT">
                                        <p:cTn id="216" dur="indefinite"/>
                                        <p:tgtEl>
                                          <p:spTgt spid="262"/>
                                        </p:tgtEl>
                                        <p:attrNameLst>
                                          <p:attrName>style.opacity</p:attrName>
                                        </p:attrNameLst>
                                      </p:cBhvr>
                                      <p:to>
                                        <p:strVal val="0.5"/>
                                      </p:to>
                                    </p:set>
                                    <p:animEffect filter="image" prLst="opacity: 0.5">
                                      <p:cBhvr rctx="IE">
                                        <p:cTn id="217" dur="indefinite"/>
                                        <p:tgtEl>
                                          <p:spTgt spid="262"/>
                                        </p:tgtEl>
                                      </p:cBhvr>
                                    </p:animEffect>
                                  </p:childTnLst>
                                </p:cTn>
                              </p:par>
                              <p:par>
                                <p:cTn id="218" presetID="9" presetClass="emph" presetSubtype="0" nodeType="withEffect">
                                  <p:stCondLst>
                                    <p:cond delay="0"/>
                                  </p:stCondLst>
                                  <p:childTnLst>
                                    <p:set>
                                      <p:cBhvr rctx="PPT">
                                        <p:cTn id="219" dur="indefinite"/>
                                        <p:tgtEl>
                                          <p:spTgt spid="263"/>
                                        </p:tgtEl>
                                        <p:attrNameLst>
                                          <p:attrName>style.opacity</p:attrName>
                                        </p:attrNameLst>
                                      </p:cBhvr>
                                      <p:to>
                                        <p:strVal val="0.5"/>
                                      </p:to>
                                    </p:set>
                                    <p:animEffect filter="image" prLst="opacity: 0.5">
                                      <p:cBhvr rctx="IE">
                                        <p:cTn id="220" dur="indefinite"/>
                                        <p:tgtEl>
                                          <p:spTgt spid="263"/>
                                        </p:tgtEl>
                                      </p:cBhvr>
                                    </p:animEffect>
                                  </p:childTnLst>
                                </p:cTn>
                              </p:par>
                              <p:par>
                                <p:cTn id="221" presetID="9" presetClass="emph" presetSubtype="0" grpId="0" nodeType="withEffect">
                                  <p:stCondLst>
                                    <p:cond delay="0"/>
                                  </p:stCondLst>
                                  <p:childTnLst>
                                    <p:set>
                                      <p:cBhvr rctx="PPT">
                                        <p:cTn id="222" dur="indefinite"/>
                                        <p:tgtEl>
                                          <p:spTgt spid="264"/>
                                        </p:tgtEl>
                                        <p:attrNameLst>
                                          <p:attrName>style.opacity</p:attrName>
                                        </p:attrNameLst>
                                      </p:cBhvr>
                                      <p:to>
                                        <p:strVal val="0.5"/>
                                      </p:to>
                                    </p:set>
                                    <p:animEffect filter="image" prLst="opacity: 0.5">
                                      <p:cBhvr rctx="IE">
                                        <p:cTn id="223" dur="indefinite"/>
                                        <p:tgtEl>
                                          <p:spTgt spid="264"/>
                                        </p:tgtEl>
                                      </p:cBhvr>
                                    </p:animEffect>
                                  </p:childTnLst>
                                </p:cTn>
                              </p:par>
                              <p:par>
                                <p:cTn id="224" presetID="9" presetClass="emph" presetSubtype="0" grpId="0" nodeType="withEffect">
                                  <p:stCondLst>
                                    <p:cond delay="0"/>
                                  </p:stCondLst>
                                  <p:childTnLst>
                                    <p:set>
                                      <p:cBhvr rctx="PPT">
                                        <p:cTn id="225" dur="indefinite"/>
                                        <p:tgtEl>
                                          <p:spTgt spid="265"/>
                                        </p:tgtEl>
                                        <p:attrNameLst>
                                          <p:attrName>style.opacity</p:attrName>
                                        </p:attrNameLst>
                                      </p:cBhvr>
                                      <p:to>
                                        <p:strVal val="0.5"/>
                                      </p:to>
                                    </p:set>
                                    <p:animEffect filter="image" prLst="opacity: 0.5">
                                      <p:cBhvr rctx="IE">
                                        <p:cTn id="226" dur="indefinite"/>
                                        <p:tgtEl>
                                          <p:spTgt spid="265"/>
                                        </p:tgtEl>
                                      </p:cBhvr>
                                    </p:animEffect>
                                  </p:childTnLst>
                                </p:cTn>
                              </p:par>
                              <p:par>
                                <p:cTn id="227" presetID="9" presetClass="emph" presetSubtype="0" nodeType="withEffect">
                                  <p:stCondLst>
                                    <p:cond delay="0"/>
                                  </p:stCondLst>
                                  <p:childTnLst>
                                    <p:set>
                                      <p:cBhvr rctx="PPT">
                                        <p:cTn id="228" dur="indefinite"/>
                                        <p:tgtEl>
                                          <p:spTgt spid="266"/>
                                        </p:tgtEl>
                                        <p:attrNameLst>
                                          <p:attrName>style.opacity</p:attrName>
                                        </p:attrNameLst>
                                      </p:cBhvr>
                                      <p:to>
                                        <p:strVal val="0.5"/>
                                      </p:to>
                                    </p:set>
                                    <p:animEffect filter="image" prLst="opacity: 0.5">
                                      <p:cBhvr rctx="IE">
                                        <p:cTn id="229" dur="indefinite"/>
                                        <p:tgtEl>
                                          <p:spTgt spid="266"/>
                                        </p:tgtEl>
                                      </p:cBhvr>
                                    </p:animEffect>
                                  </p:childTnLst>
                                </p:cTn>
                              </p:par>
                              <p:par>
                                <p:cTn id="230" presetID="9" presetClass="emph" presetSubtype="0" nodeType="withEffect">
                                  <p:stCondLst>
                                    <p:cond delay="0"/>
                                  </p:stCondLst>
                                  <p:childTnLst>
                                    <p:set>
                                      <p:cBhvr rctx="PPT">
                                        <p:cTn id="231" dur="indefinite"/>
                                        <p:tgtEl>
                                          <p:spTgt spid="267"/>
                                        </p:tgtEl>
                                        <p:attrNameLst>
                                          <p:attrName>style.opacity</p:attrName>
                                        </p:attrNameLst>
                                      </p:cBhvr>
                                      <p:to>
                                        <p:strVal val="0.5"/>
                                      </p:to>
                                    </p:set>
                                    <p:animEffect filter="image" prLst="opacity: 0.5">
                                      <p:cBhvr rctx="IE">
                                        <p:cTn id="232" dur="indefinite"/>
                                        <p:tgtEl>
                                          <p:spTgt spid="267"/>
                                        </p:tgtEl>
                                      </p:cBhvr>
                                    </p:animEffect>
                                  </p:childTnLst>
                                </p:cTn>
                              </p:par>
                              <p:par>
                                <p:cTn id="233" presetID="9" presetClass="emph" presetSubtype="0" nodeType="withEffect">
                                  <p:stCondLst>
                                    <p:cond delay="0"/>
                                  </p:stCondLst>
                                  <p:childTnLst>
                                    <p:set>
                                      <p:cBhvr rctx="PPT">
                                        <p:cTn id="234" dur="indefinite"/>
                                        <p:tgtEl>
                                          <p:spTgt spid="268"/>
                                        </p:tgtEl>
                                        <p:attrNameLst>
                                          <p:attrName>style.opacity</p:attrName>
                                        </p:attrNameLst>
                                      </p:cBhvr>
                                      <p:to>
                                        <p:strVal val="0.5"/>
                                      </p:to>
                                    </p:set>
                                    <p:animEffect filter="image" prLst="opacity: 0.5">
                                      <p:cBhvr rctx="IE">
                                        <p:cTn id="235" dur="indefinite"/>
                                        <p:tgtEl>
                                          <p:spTgt spid="268"/>
                                        </p:tgtEl>
                                      </p:cBhvr>
                                    </p:animEffect>
                                  </p:childTnLst>
                                </p:cTn>
                              </p:par>
                              <p:par>
                                <p:cTn id="236" presetID="9" presetClass="emph" presetSubtype="0" nodeType="withEffect">
                                  <p:stCondLst>
                                    <p:cond delay="0"/>
                                  </p:stCondLst>
                                  <p:childTnLst>
                                    <p:set>
                                      <p:cBhvr rctx="PPT">
                                        <p:cTn id="237" dur="indefinite"/>
                                        <p:tgtEl>
                                          <p:spTgt spid="269"/>
                                        </p:tgtEl>
                                        <p:attrNameLst>
                                          <p:attrName>style.opacity</p:attrName>
                                        </p:attrNameLst>
                                      </p:cBhvr>
                                      <p:to>
                                        <p:strVal val="0.5"/>
                                      </p:to>
                                    </p:set>
                                    <p:animEffect filter="image" prLst="opacity: 0.5">
                                      <p:cBhvr rctx="IE">
                                        <p:cTn id="238" dur="indefinite"/>
                                        <p:tgtEl>
                                          <p:spTgt spid="269"/>
                                        </p:tgtEl>
                                      </p:cBhvr>
                                    </p:animEffect>
                                  </p:childTnLst>
                                </p:cTn>
                              </p:par>
                              <p:par>
                                <p:cTn id="239" presetID="9" presetClass="emph" presetSubtype="0" grpId="0" nodeType="withEffect">
                                  <p:stCondLst>
                                    <p:cond delay="0"/>
                                  </p:stCondLst>
                                  <p:childTnLst>
                                    <p:set>
                                      <p:cBhvr rctx="PPT">
                                        <p:cTn id="240" dur="indefinite"/>
                                        <p:tgtEl>
                                          <p:spTgt spid="270"/>
                                        </p:tgtEl>
                                        <p:attrNameLst>
                                          <p:attrName>style.opacity</p:attrName>
                                        </p:attrNameLst>
                                      </p:cBhvr>
                                      <p:to>
                                        <p:strVal val="0.5"/>
                                      </p:to>
                                    </p:set>
                                    <p:animEffect filter="image" prLst="opacity: 0.5">
                                      <p:cBhvr rctx="IE">
                                        <p:cTn id="241" dur="indefinite"/>
                                        <p:tgtEl>
                                          <p:spTgt spid="270"/>
                                        </p:tgtEl>
                                      </p:cBhvr>
                                    </p:animEffect>
                                  </p:childTnLst>
                                </p:cTn>
                              </p:par>
                              <p:par>
                                <p:cTn id="242" presetID="9" presetClass="emph" presetSubtype="0" nodeType="withEffect">
                                  <p:stCondLst>
                                    <p:cond delay="0"/>
                                  </p:stCondLst>
                                  <p:childTnLst>
                                    <p:set>
                                      <p:cBhvr rctx="PPT">
                                        <p:cTn id="243" dur="indefinite"/>
                                        <p:tgtEl>
                                          <p:spTgt spid="271"/>
                                        </p:tgtEl>
                                        <p:attrNameLst>
                                          <p:attrName>style.opacity</p:attrName>
                                        </p:attrNameLst>
                                      </p:cBhvr>
                                      <p:to>
                                        <p:strVal val="0.5"/>
                                      </p:to>
                                    </p:set>
                                    <p:animEffect filter="image" prLst="opacity: 0.5">
                                      <p:cBhvr rctx="IE">
                                        <p:cTn id="244" dur="indefinite"/>
                                        <p:tgtEl>
                                          <p:spTgt spid="271"/>
                                        </p:tgtEl>
                                      </p:cBhvr>
                                    </p:animEffect>
                                  </p:childTnLst>
                                </p:cTn>
                              </p:par>
                              <p:par>
                                <p:cTn id="245" presetID="9" presetClass="emph" presetSubtype="0" grpId="0" nodeType="withEffect">
                                  <p:stCondLst>
                                    <p:cond delay="0"/>
                                  </p:stCondLst>
                                  <p:childTnLst>
                                    <p:set>
                                      <p:cBhvr rctx="PPT">
                                        <p:cTn id="246" dur="indefinite"/>
                                        <p:tgtEl>
                                          <p:spTgt spid="272"/>
                                        </p:tgtEl>
                                        <p:attrNameLst>
                                          <p:attrName>style.opacity</p:attrName>
                                        </p:attrNameLst>
                                      </p:cBhvr>
                                      <p:to>
                                        <p:strVal val="0.5"/>
                                      </p:to>
                                    </p:set>
                                    <p:animEffect filter="image" prLst="opacity: 0.5">
                                      <p:cBhvr rctx="IE">
                                        <p:cTn id="247" dur="indefinite"/>
                                        <p:tgtEl>
                                          <p:spTgt spid="272"/>
                                        </p:tgtEl>
                                      </p:cBhvr>
                                    </p:animEffect>
                                  </p:childTnLst>
                                </p:cTn>
                              </p:par>
                              <p:par>
                                <p:cTn id="248" presetID="9" presetClass="emph" presetSubtype="0" nodeType="withEffect">
                                  <p:stCondLst>
                                    <p:cond delay="0"/>
                                  </p:stCondLst>
                                  <p:childTnLst>
                                    <p:set>
                                      <p:cBhvr rctx="PPT">
                                        <p:cTn id="249" dur="indefinite"/>
                                        <p:tgtEl>
                                          <p:spTgt spid="273"/>
                                        </p:tgtEl>
                                        <p:attrNameLst>
                                          <p:attrName>style.opacity</p:attrName>
                                        </p:attrNameLst>
                                      </p:cBhvr>
                                      <p:to>
                                        <p:strVal val="0.5"/>
                                      </p:to>
                                    </p:set>
                                    <p:animEffect filter="image" prLst="opacity: 0.5">
                                      <p:cBhvr rctx="IE">
                                        <p:cTn id="250" dur="indefinite"/>
                                        <p:tgtEl>
                                          <p:spTgt spid="273"/>
                                        </p:tgtEl>
                                      </p:cBhvr>
                                    </p:animEffect>
                                  </p:childTnLst>
                                </p:cTn>
                              </p:par>
                              <p:par>
                                <p:cTn id="251" presetID="9" presetClass="emph" presetSubtype="0" nodeType="withEffect">
                                  <p:stCondLst>
                                    <p:cond delay="0"/>
                                  </p:stCondLst>
                                  <p:childTnLst>
                                    <p:set>
                                      <p:cBhvr rctx="PPT">
                                        <p:cTn id="252" dur="indefinite"/>
                                        <p:tgtEl>
                                          <p:spTgt spid="274"/>
                                        </p:tgtEl>
                                        <p:attrNameLst>
                                          <p:attrName>style.opacity</p:attrName>
                                        </p:attrNameLst>
                                      </p:cBhvr>
                                      <p:to>
                                        <p:strVal val="0.5"/>
                                      </p:to>
                                    </p:set>
                                    <p:animEffect filter="image" prLst="opacity: 0.5">
                                      <p:cBhvr rctx="IE">
                                        <p:cTn id="253" dur="indefinite"/>
                                        <p:tgtEl>
                                          <p:spTgt spid="274"/>
                                        </p:tgtEl>
                                      </p:cBhvr>
                                    </p:animEffect>
                                  </p:childTnLst>
                                </p:cTn>
                              </p:par>
                              <p:par>
                                <p:cTn id="254" presetID="9" presetClass="emph" presetSubtype="0" nodeType="withEffect">
                                  <p:stCondLst>
                                    <p:cond delay="0"/>
                                  </p:stCondLst>
                                  <p:childTnLst>
                                    <p:set>
                                      <p:cBhvr rctx="PPT">
                                        <p:cTn id="255" dur="indefinite"/>
                                        <p:tgtEl>
                                          <p:spTgt spid="275"/>
                                        </p:tgtEl>
                                        <p:attrNameLst>
                                          <p:attrName>style.opacity</p:attrName>
                                        </p:attrNameLst>
                                      </p:cBhvr>
                                      <p:to>
                                        <p:strVal val="0.5"/>
                                      </p:to>
                                    </p:set>
                                    <p:animEffect filter="image" prLst="opacity: 0.5">
                                      <p:cBhvr rctx="IE">
                                        <p:cTn id="256" dur="indefinite"/>
                                        <p:tgtEl>
                                          <p:spTgt spid="275"/>
                                        </p:tgtEl>
                                      </p:cBhvr>
                                    </p:animEffect>
                                  </p:childTnLst>
                                </p:cTn>
                              </p:par>
                              <p:par>
                                <p:cTn id="257" presetID="9" presetClass="emph" presetSubtype="0" nodeType="withEffect">
                                  <p:stCondLst>
                                    <p:cond delay="0"/>
                                  </p:stCondLst>
                                  <p:childTnLst>
                                    <p:set>
                                      <p:cBhvr rctx="PPT">
                                        <p:cTn id="258" dur="indefinite"/>
                                        <p:tgtEl>
                                          <p:spTgt spid="276"/>
                                        </p:tgtEl>
                                        <p:attrNameLst>
                                          <p:attrName>style.opacity</p:attrName>
                                        </p:attrNameLst>
                                      </p:cBhvr>
                                      <p:to>
                                        <p:strVal val="0.5"/>
                                      </p:to>
                                    </p:set>
                                    <p:animEffect filter="image" prLst="opacity: 0.5">
                                      <p:cBhvr rctx="IE">
                                        <p:cTn id="259" dur="indefinite"/>
                                        <p:tgtEl>
                                          <p:spTgt spid="276"/>
                                        </p:tgtEl>
                                      </p:cBhvr>
                                    </p:animEffect>
                                  </p:childTnLst>
                                </p:cTn>
                              </p:par>
                              <p:par>
                                <p:cTn id="260" presetID="9" presetClass="emph" presetSubtype="0" nodeType="withEffect">
                                  <p:stCondLst>
                                    <p:cond delay="0"/>
                                  </p:stCondLst>
                                  <p:childTnLst>
                                    <p:set>
                                      <p:cBhvr rctx="PPT">
                                        <p:cTn id="261" dur="indefinite"/>
                                        <p:tgtEl>
                                          <p:spTgt spid="277"/>
                                        </p:tgtEl>
                                        <p:attrNameLst>
                                          <p:attrName>style.opacity</p:attrName>
                                        </p:attrNameLst>
                                      </p:cBhvr>
                                      <p:to>
                                        <p:strVal val="0.5"/>
                                      </p:to>
                                    </p:set>
                                    <p:animEffect filter="image" prLst="opacity: 0.5">
                                      <p:cBhvr rctx="IE">
                                        <p:cTn id="262" dur="indefinite"/>
                                        <p:tgtEl>
                                          <p:spTgt spid="277"/>
                                        </p:tgtEl>
                                      </p:cBhvr>
                                    </p:animEffect>
                                  </p:childTnLst>
                                </p:cTn>
                              </p:par>
                              <p:par>
                                <p:cTn id="263" presetID="9" presetClass="emph" presetSubtype="0" nodeType="withEffect">
                                  <p:stCondLst>
                                    <p:cond delay="0"/>
                                  </p:stCondLst>
                                  <p:childTnLst>
                                    <p:set>
                                      <p:cBhvr rctx="PPT">
                                        <p:cTn id="264" dur="indefinite"/>
                                        <p:tgtEl>
                                          <p:spTgt spid="278"/>
                                        </p:tgtEl>
                                        <p:attrNameLst>
                                          <p:attrName>style.opacity</p:attrName>
                                        </p:attrNameLst>
                                      </p:cBhvr>
                                      <p:to>
                                        <p:strVal val="0.5"/>
                                      </p:to>
                                    </p:set>
                                    <p:animEffect filter="image" prLst="opacity: 0.5">
                                      <p:cBhvr rctx="IE">
                                        <p:cTn id="265" dur="indefinite"/>
                                        <p:tgtEl>
                                          <p:spTgt spid="278"/>
                                        </p:tgtEl>
                                      </p:cBhvr>
                                    </p:animEffect>
                                  </p:childTnLst>
                                </p:cTn>
                              </p:par>
                              <p:par>
                                <p:cTn id="266" presetID="9" presetClass="emph" presetSubtype="0" nodeType="withEffect">
                                  <p:stCondLst>
                                    <p:cond delay="0"/>
                                  </p:stCondLst>
                                  <p:childTnLst>
                                    <p:set>
                                      <p:cBhvr rctx="PPT">
                                        <p:cTn id="267" dur="indefinite"/>
                                        <p:tgtEl>
                                          <p:spTgt spid="279"/>
                                        </p:tgtEl>
                                        <p:attrNameLst>
                                          <p:attrName>style.opacity</p:attrName>
                                        </p:attrNameLst>
                                      </p:cBhvr>
                                      <p:to>
                                        <p:strVal val="0.5"/>
                                      </p:to>
                                    </p:set>
                                    <p:animEffect filter="image" prLst="opacity: 0.5">
                                      <p:cBhvr rctx="IE">
                                        <p:cTn id="268" dur="indefinite"/>
                                        <p:tgtEl>
                                          <p:spTgt spid="279"/>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100" grpId="0" animBg="1"/>
      <p:bldP spid="101" grpId="0" animBg="1"/>
      <p:bldP spid="106" grpId="0" animBg="1"/>
      <p:bldP spid="108" grpId="0" animBg="1"/>
      <p:bldP spid="109" grpId="0" animBg="1"/>
      <p:bldP spid="110"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4" grpId="0" animBg="1"/>
      <p:bldP spid="128" grpId="0" animBg="1"/>
      <p:bldP spid="130" grpId="0" animBg="1"/>
      <p:bldP spid="157" grpId="0" animBg="1"/>
      <p:bldP spid="168" grpId="0" animBg="1"/>
      <p:bldP spid="169" grpId="0" animBg="1"/>
      <p:bldP spid="185" grpId="0" animBg="1"/>
      <p:bldP spid="195" grpId="0" animBg="1"/>
      <p:bldP spid="200" grpId="0" animBg="1"/>
      <p:bldP spid="227" grpId="0" animBg="1"/>
      <p:bldP spid="253" grpId="0" animBg="1"/>
      <p:bldP spid="257" grpId="0" animBg="1"/>
      <p:bldP spid="260" grpId="0" animBg="1"/>
      <p:bldP spid="264" grpId="0" animBg="1"/>
      <p:bldP spid="265" grpId="0" animBg="1"/>
      <p:bldP spid="270" grpId="0" animBg="1"/>
      <p:bldP spid="272" grpId="0" animBg="1"/>
      <p:bldP spid="12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7689341"/>
          </a:xfrm>
        </p:spPr>
        <p:txBody>
          <a:bodyPr/>
          <a:lstStyle/>
          <a:p>
            <a:pPr marL="0" indent="0" algn="just">
              <a:spcBef>
                <a:spcPts val="0"/>
              </a:spcBef>
              <a:buNone/>
            </a:pPr>
            <a:r>
              <a:rPr lang="en-US" sz="3200" b="1" u="sng" dirty="0" smtClean="0">
                <a:solidFill>
                  <a:schemeClr val="accent2"/>
                </a:solidFill>
              </a:rPr>
              <a:t>Metadata Validator Transformer:</a:t>
            </a:r>
            <a:r>
              <a:rPr lang="en-US" sz="3200" dirty="0">
                <a:solidFill>
                  <a:schemeClr val="accent2"/>
                </a:solidFill>
              </a:rPr>
              <a:t> </a:t>
            </a:r>
            <a:r>
              <a:rPr lang="en-US" sz="2800" dirty="0">
                <a:solidFill>
                  <a:schemeClr val="accent2"/>
                </a:solidFill>
              </a:rPr>
              <a:t>Performs the transformation process and validates the transformed records before their ingestion at the target system</a:t>
            </a:r>
            <a:endParaRPr lang="en-US" sz="2800" b="1" u="sng" dirty="0" smtClean="0">
              <a:solidFill>
                <a:schemeClr val="accent2"/>
              </a:solidFill>
            </a:endParaRPr>
          </a:p>
          <a:p>
            <a:pPr marL="0" indent="0">
              <a:spcBef>
                <a:spcPts val="0"/>
              </a:spcBef>
              <a:buNone/>
            </a:pPr>
            <a:endParaRPr lang="en-US" sz="3200" b="1" u="sng" dirty="0" smtClean="0"/>
          </a:p>
          <a:p>
            <a:pPr>
              <a:spcBef>
                <a:spcPts val="0"/>
              </a:spcBef>
              <a:buFont typeface="Wingdings" panose="05000000000000000000" pitchFamily="2" charset="2"/>
              <a:buChar char="v"/>
            </a:pPr>
            <a:r>
              <a:rPr lang="en-US" sz="2400" b="1" i="1" dirty="0" smtClean="0"/>
              <a:t>transform()</a:t>
            </a:r>
            <a:endParaRPr lang="en-US" sz="2400" i="1" dirty="0"/>
          </a:p>
          <a:p>
            <a:pPr lvl="1">
              <a:spcBef>
                <a:spcPts val="0"/>
              </a:spcBef>
              <a:buFont typeface="Wingdings" panose="05000000000000000000" pitchFamily="2" charset="2"/>
              <a:buChar char="Ø"/>
            </a:pPr>
            <a:r>
              <a:rPr lang="en-US" sz="2400" b="1" u="sng" dirty="0"/>
              <a:t>Functionality Description</a:t>
            </a:r>
            <a:r>
              <a:rPr lang="en-US" sz="2400" i="1" u="sng" dirty="0"/>
              <a:t>:</a:t>
            </a:r>
            <a:r>
              <a:rPr lang="en-US" sz="2400" dirty="0"/>
              <a:t> </a:t>
            </a:r>
            <a:r>
              <a:rPr lang="en-US" sz="2400" dirty="0" smtClean="0"/>
              <a:t>Converts Provider’s Institution records to the aggregator’s format</a:t>
            </a:r>
            <a:endParaRPr lang="en-US" sz="2400" dirty="0"/>
          </a:p>
          <a:p>
            <a:pPr marL="1017237" lvl="1" indent="-457200">
              <a:spcBef>
                <a:spcPts val="0"/>
              </a:spcBef>
              <a:buFont typeface="Wingdings" panose="05000000000000000000" pitchFamily="2" charset="2"/>
              <a:buChar char="Ø"/>
            </a:pPr>
            <a:r>
              <a:rPr lang="en-US" sz="2400" b="1" u="sng" dirty="0"/>
              <a:t>Function Signature</a:t>
            </a:r>
            <a:r>
              <a:rPr lang="en-US" sz="2400" i="1" u="sng" dirty="0"/>
              <a:t>:</a:t>
            </a:r>
            <a:r>
              <a:rPr lang="en-US" sz="2400" dirty="0"/>
              <a:t> </a:t>
            </a:r>
            <a:r>
              <a:rPr lang="en-US" sz="2400" dirty="0" smtClean="0"/>
              <a:t>transform(</a:t>
            </a:r>
            <a:r>
              <a:rPr lang="en-US" sz="2400" dirty="0" err="1" smtClean="0"/>
              <a:t>mapping_definition</a:t>
            </a:r>
            <a:r>
              <a:rPr lang="en-US" sz="2400" dirty="0" smtClean="0"/>
              <a:t>, </a:t>
            </a:r>
            <a:r>
              <a:rPr lang="en-US" sz="2400" dirty="0" err="1" smtClean="0"/>
              <a:t>normalized_provider_metadata</a:t>
            </a:r>
            <a:r>
              <a:rPr lang="en-US" sz="2400" dirty="0" smtClean="0"/>
              <a:t>, </a:t>
            </a:r>
            <a:r>
              <a:rPr lang="en-US" sz="2400" dirty="0" err="1" smtClean="0"/>
              <a:t>generator_policy</a:t>
            </a:r>
            <a:r>
              <a:rPr lang="en-US" sz="2400" dirty="0" smtClean="0"/>
              <a:t>)</a:t>
            </a:r>
            <a:endParaRPr lang="en-US" sz="2400" dirty="0"/>
          </a:p>
          <a:p>
            <a:pPr marL="1280088" lvl="2" indent="0">
              <a:spcBef>
                <a:spcPts val="0"/>
              </a:spcBef>
              <a:buNone/>
            </a:pPr>
            <a:r>
              <a:rPr lang="en-US" sz="2400" i="1" dirty="0"/>
              <a:t>Input Parameters: </a:t>
            </a:r>
            <a:endParaRPr lang="en-US" sz="2400" dirty="0"/>
          </a:p>
          <a:p>
            <a:pPr lvl="2">
              <a:spcBef>
                <a:spcPts val="0"/>
              </a:spcBef>
            </a:pPr>
            <a:r>
              <a:rPr lang="en-US" sz="2400" dirty="0" err="1" smtClean="0"/>
              <a:t>mapping_definition</a:t>
            </a:r>
            <a:r>
              <a:rPr lang="en-US" sz="2400" dirty="0"/>
              <a:t>: The mapping definition </a:t>
            </a:r>
            <a:r>
              <a:rPr lang="en-US" sz="2400" dirty="0" smtClean="0"/>
              <a:t>file</a:t>
            </a:r>
          </a:p>
          <a:p>
            <a:pPr lvl="2">
              <a:spcBef>
                <a:spcPts val="0"/>
              </a:spcBef>
            </a:pPr>
            <a:r>
              <a:rPr lang="en-US" sz="2400" dirty="0" err="1"/>
              <a:t>normalized_provider_matadata</a:t>
            </a:r>
            <a:r>
              <a:rPr lang="en-US" sz="2400" dirty="0"/>
              <a:t> : The file with the  normalized provider </a:t>
            </a:r>
            <a:r>
              <a:rPr lang="en-US" sz="2400" dirty="0" smtClean="0"/>
              <a:t>metadata</a:t>
            </a:r>
          </a:p>
          <a:p>
            <a:pPr lvl="2">
              <a:spcBef>
                <a:spcPts val="0"/>
              </a:spcBef>
            </a:pPr>
            <a:r>
              <a:rPr lang="en-US" sz="2400" dirty="0" err="1"/>
              <a:t>generator_policy</a:t>
            </a:r>
            <a:r>
              <a:rPr lang="en-US" sz="2400" dirty="0"/>
              <a:t> : An </a:t>
            </a:r>
            <a:r>
              <a:rPr lang="en-US" sz="2400" dirty="0" smtClean="0"/>
              <a:t>XML </a:t>
            </a:r>
            <a:r>
              <a:rPr lang="en-US" sz="2400" dirty="0"/>
              <a:t>file describing the rules defined for the generation of the </a:t>
            </a:r>
            <a:r>
              <a:rPr lang="en-US" sz="2400" dirty="0" smtClean="0"/>
              <a:t>URIs</a:t>
            </a:r>
            <a:endParaRPr lang="en-US" sz="2400" dirty="0"/>
          </a:p>
          <a:p>
            <a:pPr marL="1280088" lvl="2" indent="0">
              <a:spcBef>
                <a:spcPts val="0"/>
              </a:spcBef>
              <a:buNone/>
            </a:pPr>
            <a:r>
              <a:rPr lang="en-US" sz="2400" i="1" dirty="0"/>
              <a:t>Return Value</a:t>
            </a:r>
            <a:r>
              <a:rPr lang="en-US" sz="2400" dirty="0"/>
              <a:t>: A </a:t>
            </a:r>
            <a:r>
              <a:rPr lang="en-US" sz="2400" dirty="0" err="1"/>
              <a:t>struct</a:t>
            </a:r>
            <a:r>
              <a:rPr lang="en-US" sz="2400" dirty="0"/>
              <a:t> that contains:</a:t>
            </a:r>
          </a:p>
          <a:p>
            <a:pPr lvl="2">
              <a:spcBef>
                <a:spcPts val="0"/>
              </a:spcBef>
            </a:pPr>
            <a:r>
              <a:rPr lang="en-US" sz="2400" dirty="0"/>
              <a:t>The </a:t>
            </a:r>
            <a:r>
              <a:rPr lang="en-US" sz="2400" dirty="0" smtClean="0"/>
              <a:t>mapping validation report file</a:t>
            </a:r>
            <a:endParaRPr lang="en-US" sz="2400" dirty="0"/>
          </a:p>
          <a:p>
            <a:pPr lvl="2">
              <a:spcBef>
                <a:spcPts val="0"/>
              </a:spcBef>
            </a:pPr>
            <a:r>
              <a:rPr lang="en-US" sz="2400" dirty="0" smtClean="0"/>
              <a:t>An </a:t>
            </a:r>
            <a:r>
              <a:rPr lang="en-US" sz="2400" dirty="0" smtClean="0"/>
              <a:t>XML </a:t>
            </a:r>
            <a:r>
              <a:rPr lang="en-US" sz="2400" dirty="0" smtClean="0"/>
              <a:t>file with source to target URI association</a:t>
            </a:r>
          </a:p>
          <a:p>
            <a:pPr lvl="2">
              <a:spcBef>
                <a:spcPts val="0"/>
              </a:spcBef>
            </a:pPr>
            <a:r>
              <a:rPr lang="en-US" sz="2400" dirty="0" smtClean="0"/>
              <a:t>The </a:t>
            </a:r>
            <a:r>
              <a:rPr lang="en-US" sz="2400" dirty="0"/>
              <a:t>file with the  </a:t>
            </a:r>
            <a:r>
              <a:rPr lang="en-US" sz="2400" dirty="0" smtClean="0"/>
              <a:t>aggregator format records</a:t>
            </a:r>
          </a:p>
          <a:p>
            <a:endParaRPr lang="en-US" dirty="0"/>
          </a:p>
          <a:p>
            <a:pPr marL="1280088" lvl="2" indent="0">
              <a:spcBef>
                <a:spcPts val="0"/>
              </a:spcBef>
              <a:buNone/>
            </a:pPr>
            <a:endParaRPr lang="en-US" sz="2400" i="1" dirty="0"/>
          </a:p>
          <a:p>
            <a:pPr lvl="2" algn="just">
              <a:spcBef>
                <a:spcPts val="0"/>
              </a:spcBef>
            </a:pPr>
            <a:endParaRPr lang="en-US" sz="2400" dirty="0"/>
          </a:p>
          <a:p>
            <a:pPr lvl="2">
              <a:spcBef>
                <a:spcPts val="0"/>
              </a:spcBef>
            </a:pPr>
            <a:endParaRPr lang="en-US" sz="2400" dirty="0"/>
          </a:p>
          <a:p>
            <a:pPr lvl="2">
              <a:spcBef>
                <a:spcPts val="0"/>
              </a:spcBef>
            </a:pPr>
            <a:endParaRPr lang="en-US" sz="2400" dirty="0"/>
          </a:p>
          <a:p>
            <a:pPr lvl="2">
              <a:spcBef>
                <a:spcPts val="0"/>
              </a:spcBef>
            </a:pPr>
            <a:endParaRPr lang="en-US" sz="2400" dirty="0" smtClean="0"/>
          </a:p>
          <a:p>
            <a:pPr marL="1280088" lvl="2" indent="0">
              <a:spcBef>
                <a:spcPts val="0"/>
              </a:spcBef>
              <a:buNone/>
            </a:pPr>
            <a:endParaRPr lang="en-US" sz="2600" dirty="0"/>
          </a:p>
          <a:p>
            <a:pPr marL="0"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77</a:t>
            </a:fld>
            <a:endParaRPr lang="el-GR">
              <a:solidFill>
                <a:srgbClr val="FFFFFF"/>
              </a:solidFill>
            </a:endParaRPr>
          </a:p>
        </p:txBody>
      </p:sp>
    </p:spTree>
    <p:extLst>
      <p:ext uri="{BB962C8B-B14F-4D97-AF65-F5344CB8AC3E}">
        <p14:creationId xmlns:p14="http://schemas.microsoft.com/office/powerpoint/2010/main" xmlns="" val="22405465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4"/>
          <p:cNvSpPr/>
          <p:nvPr/>
        </p:nvSpPr>
        <p:spPr>
          <a:xfrm>
            <a:off x="304800" y="4057651"/>
            <a:ext cx="7620000" cy="2840355"/>
          </a:xfrm>
          <a:custGeom>
            <a:avLst/>
            <a:gdLst>
              <a:gd name="connsiteX0" fmla="*/ 1933575 w 6000750"/>
              <a:gd name="connsiteY0" fmla="*/ 19050 h 3790950"/>
              <a:gd name="connsiteX1" fmla="*/ 3829050 w 6000750"/>
              <a:gd name="connsiteY1" fmla="*/ 0 h 3790950"/>
              <a:gd name="connsiteX2" fmla="*/ 5991225 w 6000750"/>
              <a:gd name="connsiteY2" fmla="*/ 1971675 h 3790950"/>
              <a:gd name="connsiteX3" fmla="*/ 6000750 w 6000750"/>
              <a:gd name="connsiteY3" fmla="*/ 3790950 h 3790950"/>
              <a:gd name="connsiteX4" fmla="*/ 9525 w 6000750"/>
              <a:gd name="connsiteY4" fmla="*/ 3762375 h 3790950"/>
              <a:gd name="connsiteX5" fmla="*/ 0 w 6000750"/>
              <a:gd name="connsiteY5" fmla="*/ 1323975 h 3790950"/>
              <a:gd name="connsiteX6" fmla="*/ 1933575 w 6000750"/>
              <a:gd name="connsiteY6" fmla="*/ 190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0" h="3790950">
                <a:moveTo>
                  <a:pt x="1933575" y="19050"/>
                </a:moveTo>
                <a:lnTo>
                  <a:pt x="3829050" y="0"/>
                </a:lnTo>
                <a:lnTo>
                  <a:pt x="5991225" y="1971675"/>
                </a:lnTo>
                <a:lnTo>
                  <a:pt x="6000750" y="3790950"/>
                </a:lnTo>
                <a:lnTo>
                  <a:pt x="9525" y="3762375"/>
                </a:lnTo>
                <a:lnTo>
                  <a:pt x="0" y="1323975"/>
                </a:lnTo>
                <a:lnTo>
                  <a:pt x="1933575" y="19050"/>
                </a:lnTo>
                <a:close/>
              </a:path>
            </a:pathLst>
          </a:cu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endParaRPr lang="en-US" dirty="0" smtClean="0">
              <a:solidFill>
                <a:prstClr val="black"/>
              </a:solidFill>
            </a:endParaRPr>
          </a:p>
          <a:p>
            <a:pPr algn="ctr" defTabSz="1280160"/>
            <a:r>
              <a:rPr lang="en-US" sz="1400" b="1" dirty="0" smtClean="0">
                <a:solidFill>
                  <a:srgbClr val="C00000"/>
                </a:solidFill>
              </a:rPr>
              <a:t>3Meditor  </a:t>
            </a:r>
            <a:endParaRPr lang="el-GR" sz="1400" b="1" dirty="0">
              <a:solidFill>
                <a:srgbClr val="C00000"/>
              </a:solidFill>
            </a:endParaRPr>
          </a:p>
        </p:txBody>
      </p:sp>
      <p:sp>
        <p:nvSpPr>
          <p:cNvPr id="96" name="Oval 95"/>
          <p:cNvSpPr/>
          <p:nvPr/>
        </p:nvSpPr>
        <p:spPr>
          <a:xfrm>
            <a:off x="5538027" y="1776264"/>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Syntax </a:t>
            </a:r>
            <a:r>
              <a:rPr lang="en-US" sz="1400" b="1" dirty="0" err="1" smtClean="0">
                <a:solidFill>
                  <a:prstClr val="black"/>
                </a:solidFill>
              </a:rPr>
              <a:t>Normalizer</a:t>
            </a:r>
            <a:endParaRPr lang="el-GR" sz="1400" b="1" dirty="0">
              <a:solidFill>
                <a:prstClr val="black"/>
              </a:solidFill>
            </a:endParaRPr>
          </a:p>
        </p:txBody>
      </p:sp>
      <p:grpSp>
        <p:nvGrpSpPr>
          <p:cNvPr id="97" name="Group 96"/>
          <p:cNvGrpSpPr/>
          <p:nvPr/>
        </p:nvGrpSpPr>
        <p:grpSpPr>
          <a:xfrm>
            <a:off x="5648960" y="80010"/>
            <a:ext cx="1849120" cy="720090"/>
            <a:chOff x="4191000" y="304800"/>
            <a:chExt cx="1752600" cy="990600"/>
          </a:xfrm>
        </p:grpSpPr>
        <p:sp>
          <p:nvSpPr>
            <p:cNvPr id="98" name="Flowchart: Decision 97"/>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99" name="TextBox 98"/>
            <p:cNvSpPr txBox="1"/>
            <p:nvPr/>
          </p:nvSpPr>
          <p:spPr>
            <a:xfrm>
              <a:off x="4610009" y="440213"/>
              <a:ext cx="914575" cy="719774"/>
            </a:xfrm>
            <a:prstGeom prst="rect">
              <a:avLst/>
            </a:prstGeom>
            <a:noFill/>
          </p:spPr>
          <p:txBody>
            <a:bodyPr wrap="none" rtlCol="0">
              <a:spAutoFit/>
            </a:bodyPr>
            <a:lstStyle/>
            <a:p>
              <a:pPr algn="ctr" defTabSz="1280160"/>
              <a:r>
                <a:rPr lang="en-US" sz="1400" b="1" dirty="0" smtClean="0">
                  <a:solidFill>
                    <a:prstClr val="black"/>
                  </a:solidFill>
                </a:rPr>
                <a:t>Provider </a:t>
              </a:r>
            </a:p>
            <a:p>
              <a:pPr algn="ctr" defTabSz="1280160"/>
              <a:r>
                <a:rPr lang="en-US" sz="1400" b="1" dirty="0" smtClean="0">
                  <a:solidFill>
                    <a:prstClr val="black"/>
                  </a:solidFill>
                </a:rPr>
                <a:t>Institution</a:t>
              </a:r>
              <a:endParaRPr lang="el-GR" sz="1400" b="1" dirty="0">
                <a:solidFill>
                  <a:prstClr val="black"/>
                </a:solidFill>
              </a:endParaRPr>
            </a:p>
          </p:txBody>
        </p:sp>
      </p:grpSp>
      <p:sp>
        <p:nvSpPr>
          <p:cNvPr id="100" name="Flowchart: Process 99"/>
          <p:cNvSpPr/>
          <p:nvPr/>
        </p:nvSpPr>
        <p:spPr>
          <a:xfrm>
            <a:off x="3251200" y="1028701"/>
            <a:ext cx="15240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Schema Definition</a:t>
            </a:r>
            <a:endParaRPr lang="el-GR" sz="1400" b="1" dirty="0">
              <a:solidFill>
                <a:prstClr val="black"/>
              </a:solidFill>
            </a:endParaRPr>
          </a:p>
        </p:txBody>
      </p:sp>
      <p:sp>
        <p:nvSpPr>
          <p:cNvPr id="101" name="Flowchart: Process 100"/>
          <p:cNvSpPr/>
          <p:nvPr/>
        </p:nvSpPr>
        <p:spPr>
          <a:xfrm>
            <a:off x="9042400" y="104013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102" name="Straight Arrow Connector 101"/>
          <p:cNvCxnSpPr>
            <a:stCxn id="98" idx="2"/>
            <a:endCxn id="100" idx="0"/>
          </p:cNvCxnSpPr>
          <p:nvPr/>
        </p:nvCxnSpPr>
        <p:spPr>
          <a:xfrm flipH="1">
            <a:off x="4013200" y="800100"/>
            <a:ext cx="256032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8" idx="2"/>
            <a:endCxn id="101" idx="0"/>
          </p:cNvCxnSpPr>
          <p:nvPr/>
        </p:nvCxnSpPr>
        <p:spPr>
          <a:xfrm>
            <a:off x="6573520" y="800100"/>
            <a:ext cx="3180080" cy="2400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0" idx="2"/>
            <a:endCxn id="96" idx="1"/>
          </p:cNvCxnSpPr>
          <p:nvPr/>
        </p:nvCxnSpPr>
        <p:spPr>
          <a:xfrm>
            <a:off x="4013200" y="1468756"/>
            <a:ext cx="1837285" cy="3895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1" idx="2"/>
            <a:endCxn id="96" idx="7"/>
          </p:cNvCxnSpPr>
          <p:nvPr/>
        </p:nvCxnSpPr>
        <p:spPr>
          <a:xfrm flipH="1">
            <a:off x="7359169" y="1480186"/>
            <a:ext cx="2394431" cy="3780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Flowchart: Process 105"/>
          <p:cNvSpPr/>
          <p:nvPr/>
        </p:nvSpPr>
        <p:spPr>
          <a:xfrm>
            <a:off x="8128000" y="26823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Syntax Report</a:t>
            </a:r>
            <a:endParaRPr lang="el-GR" sz="1400" b="1" dirty="0">
              <a:solidFill>
                <a:prstClr val="black"/>
              </a:solidFill>
            </a:endParaRPr>
          </a:p>
        </p:txBody>
      </p:sp>
      <p:cxnSp>
        <p:nvCxnSpPr>
          <p:cNvPr id="107" name="Straight Arrow Connector 106"/>
          <p:cNvCxnSpPr>
            <a:stCxn id="96" idx="6"/>
            <a:endCxn id="106" idx="0"/>
          </p:cNvCxnSpPr>
          <p:nvPr/>
        </p:nvCxnSpPr>
        <p:spPr>
          <a:xfrm>
            <a:off x="7671627" y="2056299"/>
            <a:ext cx="1167573" cy="6260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8" name="Flowchart: Process 107"/>
          <p:cNvSpPr/>
          <p:nvPr/>
        </p:nvSpPr>
        <p:spPr>
          <a:xfrm>
            <a:off x="182880" y="259461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Definition</a:t>
            </a:r>
            <a:endParaRPr lang="el-GR" sz="1400" b="1" dirty="0">
              <a:solidFill>
                <a:prstClr val="black"/>
              </a:solidFill>
            </a:endParaRPr>
          </a:p>
        </p:txBody>
      </p:sp>
      <p:sp>
        <p:nvSpPr>
          <p:cNvPr id="109" name="Oval 108"/>
          <p:cNvSpPr/>
          <p:nvPr/>
        </p:nvSpPr>
        <p:spPr>
          <a:xfrm>
            <a:off x="2133600" y="3040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Schema </a:t>
            </a:r>
            <a:r>
              <a:rPr lang="en-US" sz="1400" b="1" dirty="0" err="1" smtClean="0">
                <a:solidFill>
                  <a:prstClr val="black"/>
                </a:solidFill>
              </a:rPr>
              <a:t>Visualizer</a:t>
            </a:r>
            <a:endParaRPr lang="el-GR" sz="1400" b="1" dirty="0">
              <a:solidFill>
                <a:prstClr val="black"/>
              </a:solidFill>
            </a:endParaRPr>
          </a:p>
        </p:txBody>
      </p:sp>
      <p:sp>
        <p:nvSpPr>
          <p:cNvPr id="110" name="Flowchart: Process 109"/>
          <p:cNvSpPr/>
          <p:nvPr/>
        </p:nvSpPr>
        <p:spPr>
          <a:xfrm>
            <a:off x="5862320" y="25717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Effective Provider Schema</a:t>
            </a:r>
            <a:endParaRPr lang="el-GR" sz="1400" b="1" dirty="0">
              <a:solidFill>
                <a:prstClr val="black"/>
              </a:solidFill>
            </a:endParaRPr>
          </a:p>
        </p:txBody>
      </p:sp>
      <p:cxnSp>
        <p:nvCxnSpPr>
          <p:cNvPr id="111" name="Straight Arrow Connector 110"/>
          <p:cNvCxnSpPr>
            <a:stCxn id="108" idx="3"/>
            <a:endCxn id="109" idx="1"/>
          </p:cNvCxnSpPr>
          <p:nvPr/>
        </p:nvCxnSpPr>
        <p:spPr>
          <a:xfrm>
            <a:off x="1605280" y="2814638"/>
            <a:ext cx="840779" cy="307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5770880" y="3943350"/>
            <a:ext cx="195072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Schema Visualizer</a:t>
            </a:r>
            <a:endParaRPr lang="el-GR" sz="1400" b="1" dirty="0">
              <a:solidFill>
                <a:prstClr val="black"/>
              </a:solidFill>
            </a:endParaRPr>
          </a:p>
        </p:txBody>
      </p:sp>
      <p:sp>
        <p:nvSpPr>
          <p:cNvPr id="113" name="Oval 112"/>
          <p:cNvSpPr/>
          <p:nvPr/>
        </p:nvSpPr>
        <p:spPr>
          <a:xfrm>
            <a:off x="304800" y="5192078"/>
            <a:ext cx="2133600" cy="694372"/>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Mapping Viewer</a:t>
            </a:r>
            <a:endParaRPr lang="el-GR" sz="1400" b="1" dirty="0">
              <a:solidFill>
                <a:prstClr val="black"/>
              </a:solidFill>
            </a:endParaRPr>
          </a:p>
        </p:txBody>
      </p:sp>
      <p:sp>
        <p:nvSpPr>
          <p:cNvPr id="114" name="Oval 113"/>
          <p:cNvSpPr/>
          <p:nvPr/>
        </p:nvSpPr>
        <p:spPr>
          <a:xfrm>
            <a:off x="9077960" y="5715000"/>
            <a:ext cx="2275840" cy="51435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a:t>
            </a:r>
            <a:r>
              <a:rPr lang="en-US" sz="1400" b="1" dirty="0" err="1" smtClean="0">
                <a:solidFill>
                  <a:prstClr val="black"/>
                </a:solidFill>
              </a:rPr>
              <a:t>Mapper</a:t>
            </a:r>
            <a:endParaRPr lang="el-GR" sz="1400" b="1" dirty="0">
              <a:solidFill>
                <a:prstClr val="black"/>
              </a:solidFill>
            </a:endParaRPr>
          </a:p>
        </p:txBody>
      </p:sp>
      <p:sp>
        <p:nvSpPr>
          <p:cNvPr id="115" name="Oval 114"/>
          <p:cNvSpPr/>
          <p:nvPr/>
        </p:nvSpPr>
        <p:spPr>
          <a:xfrm>
            <a:off x="10566400" y="393192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Analyzer</a:t>
            </a:r>
            <a:endParaRPr lang="el-GR" sz="1400" b="1" dirty="0">
              <a:solidFill>
                <a:prstClr val="black"/>
              </a:solidFill>
            </a:endParaRPr>
          </a:p>
        </p:txBody>
      </p:sp>
      <p:sp>
        <p:nvSpPr>
          <p:cNvPr id="116" name="Oval 115"/>
          <p:cNvSpPr/>
          <p:nvPr/>
        </p:nvSpPr>
        <p:spPr>
          <a:xfrm>
            <a:off x="5588000" y="5326380"/>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Instance Generation Rule Builder </a:t>
            </a:r>
            <a:endParaRPr lang="el-GR" sz="1400" b="1" dirty="0">
              <a:solidFill>
                <a:prstClr val="black"/>
              </a:solidFill>
            </a:endParaRPr>
          </a:p>
        </p:txBody>
      </p:sp>
      <p:sp>
        <p:nvSpPr>
          <p:cNvPr id="117" name="Oval 116"/>
          <p:cNvSpPr/>
          <p:nvPr/>
        </p:nvSpPr>
        <p:spPr>
          <a:xfrm>
            <a:off x="7620000" y="7258050"/>
            <a:ext cx="227584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Metadata Validator Transformer</a:t>
            </a:r>
            <a:endParaRPr lang="el-GR" sz="1400" b="1" dirty="0">
              <a:solidFill>
                <a:prstClr val="black"/>
              </a:solidFill>
            </a:endParaRPr>
          </a:p>
        </p:txBody>
      </p:sp>
      <p:sp>
        <p:nvSpPr>
          <p:cNvPr id="118" name="Oval 117"/>
          <p:cNvSpPr/>
          <p:nvPr/>
        </p:nvSpPr>
        <p:spPr>
          <a:xfrm>
            <a:off x="3149600" y="4354830"/>
            <a:ext cx="17272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Matcher</a:t>
            </a:r>
            <a:endParaRPr lang="el-GR" sz="1400" b="1" dirty="0">
              <a:solidFill>
                <a:prstClr val="black"/>
              </a:solidFill>
            </a:endParaRPr>
          </a:p>
        </p:txBody>
      </p:sp>
      <p:sp>
        <p:nvSpPr>
          <p:cNvPr id="119" name="Oval 118"/>
          <p:cNvSpPr/>
          <p:nvPr/>
        </p:nvSpPr>
        <p:spPr>
          <a:xfrm>
            <a:off x="101600" y="3829050"/>
            <a:ext cx="20320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a:t>
            </a:r>
            <a:r>
              <a:rPr lang="en-US" sz="1400" b="1" dirty="0" err="1" smtClean="0">
                <a:solidFill>
                  <a:prstClr val="black"/>
                </a:solidFill>
              </a:rPr>
              <a:t>Suggester</a:t>
            </a:r>
            <a:endParaRPr lang="el-GR" sz="1400" b="1" dirty="0">
              <a:solidFill>
                <a:prstClr val="black"/>
              </a:solidFill>
            </a:endParaRPr>
          </a:p>
        </p:txBody>
      </p:sp>
      <p:sp>
        <p:nvSpPr>
          <p:cNvPr id="120" name="Oval 119"/>
          <p:cNvSpPr/>
          <p:nvPr/>
        </p:nvSpPr>
        <p:spPr>
          <a:xfrm>
            <a:off x="4368800" y="8905056"/>
            <a:ext cx="2133600" cy="560070"/>
          </a:xfrm>
          <a:prstGeom prst="ellipse">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cxnSp>
        <p:nvCxnSpPr>
          <p:cNvPr id="121" name="Straight Arrow Connector 120"/>
          <p:cNvCxnSpPr>
            <a:stCxn id="96" idx="4"/>
            <a:endCxn id="110" idx="0"/>
          </p:cNvCxnSpPr>
          <p:nvPr/>
        </p:nvCxnSpPr>
        <p:spPr>
          <a:xfrm flipH="1">
            <a:off x="6573520" y="2336334"/>
            <a:ext cx="31307" cy="2354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0" idx="2"/>
            <a:endCxn id="112" idx="0"/>
          </p:cNvCxnSpPr>
          <p:nvPr/>
        </p:nvCxnSpPr>
        <p:spPr>
          <a:xfrm>
            <a:off x="6573520" y="3011806"/>
            <a:ext cx="172720" cy="931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4" name="Flowchart: Process 123"/>
          <p:cNvSpPr/>
          <p:nvPr/>
        </p:nvSpPr>
        <p:spPr>
          <a:xfrm>
            <a:off x="8432800" y="399192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sp>
        <p:nvSpPr>
          <p:cNvPr id="128" name="Flowchart: Process 127"/>
          <p:cNvSpPr/>
          <p:nvPr/>
        </p:nvSpPr>
        <p:spPr>
          <a:xfrm>
            <a:off x="10566400" y="2682346"/>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Normalized Provider Metadata</a:t>
            </a:r>
            <a:endParaRPr lang="el-GR" sz="1400" b="1" dirty="0">
              <a:solidFill>
                <a:prstClr val="black"/>
              </a:solidFill>
            </a:endParaRPr>
          </a:p>
        </p:txBody>
      </p:sp>
      <p:sp>
        <p:nvSpPr>
          <p:cNvPr id="130" name="Flowchart: Process 129"/>
          <p:cNvSpPr/>
          <p:nvPr/>
        </p:nvSpPr>
        <p:spPr>
          <a:xfrm>
            <a:off x="406400" y="3217546"/>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Memory</a:t>
            </a:r>
            <a:endParaRPr lang="el-GR" sz="1400" b="1" dirty="0">
              <a:solidFill>
                <a:prstClr val="black"/>
              </a:solidFill>
            </a:endParaRPr>
          </a:p>
        </p:txBody>
      </p:sp>
      <p:cxnSp>
        <p:nvCxnSpPr>
          <p:cNvPr id="133" name="Straight Arrow Connector 132"/>
          <p:cNvCxnSpPr>
            <a:stCxn id="130" idx="2"/>
            <a:endCxn id="119" idx="0"/>
          </p:cNvCxnSpPr>
          <p:nvPr/>
        </p:nvCxnSpPr>
        <p:spPr>
          <a:xfrm>
            <a:off x="1117600" y="3657600"/>
            <a:ext cx="0" cy="171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8" idx="4"/>
            <a:endCxn id="157" idx="0"/>
          </p:cNvCxnSpPr>
          <p:nvPr/>
        </p:nvCxnSpPr>
        <p:spPr>
          <a:xfrm>
            <a:off x="4013200" y="4914900"/>
            <a:ext cx="50800" cy="474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9" idx="6"/>
            <a:endCxn id="118" idx="2"/>
          </p:cNvCxnSpPr>
          <p:nvPr/>
        </p:nvCxnSpPr>
        <p:spPr>
          <a:xfrm>
            <a:off x="2133600" y="4109085"/>
            <a:ext cx="1016000" cy="5257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18" idx="6"/>
            <a:endCxn id="112" idx="2"/>
          </p:cNvCxnSpPr>
          <p:nvPr/>
        </p:nvCxnSpPr>
        <p:spPr>
          <a:xfrm flipV="1">
            <a:off x="4876800" y="4223385"/>
            <a:ext cx="894080" cy="4114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24" idx="1"/>
            <a:endCxn id="112" idx="6"/>
          </p:cNvCxnSpPr>
          <p:nvPr/>
        </p:nvCxnSpPr>
        <p:spPr>
          <a:xfrm flipH="1">
            <a:off x="7721600" y="4211955"/>
            <a:ext cx="711200" cy="114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9855200" y="4211955"/>
            <a:ext cx="711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28" idx="2"/>
            <a:endCxn id="115" idx="0"/>
          </p:cNvCxnSpPr>
          <p:nvPr/>
        </p:nvCxnSpPr>
        <p:spPr>
          <a:xfrm>
            <a:off x="11430000" y="3122400"/>
            <a:ext cx="0" cy="809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96" idx="6"/>
            <a:endCxn id="128" idx="0"/>
          </p:cNvCxnSpPr>
          <p:nvPr/>
        </p:nvCxnSpPr>
        <p:spPr>
          <a:xfrm>
            <a:off x="7671627" y="2056299"/>
            <a:ext cx="3758373" cy="6260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7" name="Flowchart: Process 156"/>
          <p:cNvSpPr/>
          <p:nvPr/>
        </p:nvSpPr>
        <p:spPr>
          <a:xfrm>
            <a:off x="3352800" y="5389246"/>
            <a:ext cx="1422400" cy="5829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Schema Matching Definition</a:t>
            </a:r>
            <a:endParaRPr lang="el-GR" sz="1400" b="1" dirty="0">
              <a:solidFill>
                <a:prstClr val="black"/>
              </a:solidFill>
            </a:endParaRPr>
          </a:p>
        </p:txBody>
      </p:sp>
      <p:cxnSp>
        <p:nvCxnSpPr>
          <p:cNvPr id="158" name="Straight Arrow Connector 157"/>
          <p:cNvCxnSpPr>
            <a:stCxn id="157" idx="1"/>
            <a:endCxn id="113" idx="6"/>
          </p:cNvCxnSpPr>
          <p:nvPr/>
        </p:nvCxnSpPr>
        <p:spPr>
          <a:xfrm flipH="1" flipV="1">
            <a:off x="2438400" y="5539264"/>
            <a:ext cx="914400" cy="1414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1"/>
            <a:endCxn id="119" idx="4"/>
          </p:cNvCxnSpPr>
          <p:nvPr/>
        </p:nvCxnSpPr>
        <p:spPr>
          <a:xfrm flipH="1" flipV="1">
            <a:off x="1117600" y="4389120"/>
            <a:ext cx="2235200" cy="1291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09" idx="4"/>
            <a:endCxn id="118" idx="0"/>
          </p:cNvCxnSpPr>
          <p:nvPr/>
        </p:nvCxnSpPr>
        <p:spPr>
          <a:xfrm>
            <a:off x="3200400" y="3600450"/>
            <a:ext cx="812800" cy="7543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7" idx="3"/>
            <a:endCxn id="116" idx="2"/>
          </p:cNvCxnSpPr>
          <p:nvPr/>
        </p:nvCxnSpPr>
        <p:spPr>
          <a:xfrm flipV="1">
            <a:off x="4775200" y="5606415"/>
            <a:ext cx="812800" cy="74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Flowchart: Process 167"/>
          <p:cNvSpPr/>
          <p:nvPr/>
        </p:nvSpPr>
        <p:spPr>
          <a:xfrm>
            <a:off x="8229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Provider Terminology</a:t>
            </a:r>
            <a:endParaRPr lang="el-GR" sz="1400" b="1" dirty="0">
              <a:solidFill>
                <a:prstClr val="black"/>
              </a:solidFill>
            </a:endParaRPr>
          </a:p>
        </p:txBody>
      </p:sp>
      <p:sp>
        <p:nvSpPr>
          <p:cNvPr id="169" name="Flowchart: Process 168"/>
          <p:cNvSpPr/>
          <p:nvPr/>
        </p:nvSpPr>
        <p:spPr>
          <a:xfrm>
            <a:off x="10261600" y="49720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Terminology</a:t>
            </a:r>
            <a:endParaRPr lang="el-GR" sz="1400" b="1" dirty="0">
              <a:solidFill>
                <a:prstClr val="black"/>
              </a:solidFill>
            </a:endParaRPr>
          </a:p>
        </p:txBody>
      </p:sp>
      <p:cxnSp>
        <p:nvCxnSpPr>
          <p:cNvPr id="172" name="Straight Arrow Connector 171"/>
          <p:cNvCxnSpPr>
            <a:stCxn id="115" idx="2"/>
            <a:endCxn id="168" idx="0"/>
          </p:cNvCxnSpPr>
          <p:nvPr/>
        </p:nvCxnSpPr>
        <p:spPr>
          <a:xfrm flipH="1">
            <a:off x="9093200" y="4211956"/>
            <a:ext cx="1473200" cy="760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8" idx="2"/>
            <a:endCxn id="114" idx="0"/>
          </p:cNvCxnSpPr>
          <p:nvPr/>
        </p:nvCxnSpPr>
        <p:spPr>
          <a:xfrm>
            <a:off x="9093200" y="5412106"/>
            <a:ext cx="112268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69" idx="2"/>
            <a:endCxn id="114" idx="0"/>
          </p:cNvCxnSpPr>
          <p:nvPr/>
        </p:nvCxnSpPr>
        <p:spPr>
          <a:xfrm flipH="1">
            <a:off x="10215880" y="5412106"/>
            <a:ext cx="909320" cy="30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5" name="Flowchart: Process 184"/>
          <p:cNvSpPr/>
          <p:nvPr/>
        </p:nvSpPr>
        <p:spPr>
          <a:xfrm>
            <a:off x="9352280" y="645795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Terminology Mapping</a:t>
            </a:r>
          </a:p>
        </p:txBody>
      </p:sp>
      <p:cxnSp>
        <p:nvCxnSpPr>
          <p:cNvPr id="188" name="Straight Arrow Connector 187"/>
          <p:cNvCxnSpPr/>
          <p:nvPr/>
        </p:nvCxnSpPr>
        <p:spPr>
          <a:xfrm>
            <a:off x="10215880" y="6229350"/>
            <a:ext cx="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85" idx="2"/>
            <a:endCxn id="117" idx="0"/>
          </p:cNvCxnSpPr>
          <p:nvPr/>
        </p:nvCxnSpPr>
        <p:spPr>
          <a:xfrm flipH="1">
            <a:off x="8757920" y="6898006"/>
            <a:ext cx="1457960" cy="3600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2" name="Elbow Connector 191"/>
          <p:cNvCxnSpPr>
            <a:stCxn id="128" idx="3"/>
            <a:endCxn id="117" idx="6"/>
          </p:cNvCxnSpPr>
          <p:nvPr/>
        </p:nvCxnSpPr>
        <p:spPr>
          <a:xfrm flipH="1">
            <a:off x="9895840" y="2902373"/>
            <a:ext cx="2397760" cy="4635713"/>
          </a:xfrm>
          <a:prstGeom prst="bentConnector3">
            <a:avLst>
              <a:gd name="adj1" fmla="val -1271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5" name="Flowchart: Process 194"/>
          <p:cNvSpPr/>
          <p:nvPr/>
        </p:nvSpPr>
        <p:spPr>
          <a:xfrm>
            <a:off x="7864617" y="8075075"/>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Format Records</a:t>
            </a:r>
          </a:p>
        </p:txBody>
      </p:sp>
      <p:cxnSp>
        <p:nvCxnSpPr>
          <p:cNvPr id="198" name="Straight Arrow Connector 197"/>
          <p:cNvCxnSpPr>
            <a:stCxn id="239" idx="1"/>
            <a:endCxn id="120" idx="6"/>
          </p:cNvCxnSpPr>
          <p:nvPr/>
        </p:nvCxnSpPr>
        <p:spPr>
          <a:xfrm flipH="1" flipV="1">
            <a:off x="6502400" y="9185091"/>
            <a:ext cx="1338560" cy="8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0" name="Flowchart: Process 199"/>
          <p:cNvSpPr/>
          <p:nvPr/>
        </p:nvSpPr>
        <p:spPr>
          <a:xfrm>
            <a:off x="1422400" y="8962207"/>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Aggregator Statistics Report</a:t>
            </a:r>
          </a:p>
        </p:txBody>
      </p:sp>
      <p:cxnSp>
        <p:nvCxnSpPr>
          <p:cNvPr id="223" name="Straight Arrow Connector 222"/>
          <p:cNvCxnSpPr>
            <a:stCxn id="120" idx="2"/>
            <a:endCxn id="200" idx="3"/>
          </p:cNvCxnSpPr>
          <p:nvPr/>
        </p:nvCxnSpPr>
        <p:spPr>
          <a:xfrm flipH="1" flipV="1">
            <a:off x="3149600" y="9182235"/>
            <a:ext cx="1219200" cy="28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117" idx="4"/>
            <a:endCxn id="195" idx="0"/>
          </p:cNvCxnSpPr>
          <p:nvPr/>
        </p:nvCxnSpPr>
        <p:spPr>
          <a:xfrm flipH="1">
            <a:off x="8728219" y="7818122"/>
            <a:ext cx="29703" cy="2569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16" idx="4"/>
            <a:endCxn id="227" idx="0"/>
          </p:cNvCxnSpPr>
          <p:nvPr/>
        </p:nvCxnSpPr>
        <p:spPr>
          <a:xfrm>
            <a:off x="6654800" y="5886450"/>
            <a:ext cx="0"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7" name="Flowchart: Process 226"/>
          <p:cNvSpPr/>
          <p:nvPr/>
        </p:nvSpPr>
        <p:spPr>
          <a:xfrm>
            <a:off x="5791200" y="6286501"/>
            <a:ext cx="17272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Mapping Definition</a:t>
            </a:r>
          </a:p>
        </p:txBody>
      </p:sp>
      <p:cxnSp>
        <p:nvCxnSpPr>
          <p:cNvPr id="234" name="Straight Arrow Connector 233"/>
          <p:cNvCxnSpPr>
            <a:stCxn id="227" idx="2"/>
            <a:endCxn id="117" idx="0"/>
          </p:cNvCxnSpPr>
          <p:nvPr/>
        </p:nvCxnSpPr>
        <p:spPr>
          <a:xfrm>
            <a:off x="6654800" y="6726556"/>
            <a:ext cx="2103120" cy="5314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37" name="Group 236"/>
          <p:cNvGrpSpPr/>
          <p:nvPr/>
        </p:nvGrpSpPr>
        <p:grpSpPr>
          <a:xfrm>
            <a:off x="7840960" y="8833048"/>
            <a:ext cx="1849120" cy="720090"/>
            <a:chOff x="4191000" y="304800"/>
            <a:chExt cx="1752600" cy="990600"/>
          </a:xfrm>
        </p:grpSpPr>
        <p:sp>
          <p:nvSpPr>
            <p:cNvPr id="239" name="Flowchart: Decision 238"/>
            <p:cNvSpPr/>
            <p:nvPr/>
          </p:nvSpPr>
          <p:spPr>
            <a:xfrm>
              <a:off x="4191000" y="304800"/>
              <a:ext cx="1752600" cy="990600"/>
            </a:xfrm>
            <a:prstGeom prst="flowChartDecision">
              <a:avLst/>
            </a:prstGeom>
            <a:no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l-GR">
                <a:solidFill>
                  <a:prstClr val="white"/>
                </a:solidFill>
              </a:endParaRPr>
            </a:p>
          </p:txBody>
        </p:sp>
        <p:sp>
          <p:nvSpPr>
            <p:cNvPr id="244" name="TextBox 243"/>
            <p:cNvSpPr txBox="1"/>
            <p:nvPr/>
          </p:nvSpPr>
          <p:spPr>
            <a:xfrm>
              <a:off x="4658901" y="479878"/>
              <a:ext cx="953896" cy="719774"/>
            </a:xfrm>
            <a:prstGeom prst="rect">
              <a:avLst/>
            </a:prstGeom>
            <a:noFill/>
          </p:spPr>
          <p:txBody>
            <a:bodyPr wrap="none" rtlCol="0">
              <a:spAutoFit/>
            </a:bodyPr>
            <a:lstStyle/>
            <a:p>
              <a:pPr algn="ctr" defTabSz="1280160"/>
              <a:r>
                <a:rPr lang="en-US" sz="1400" b="1" dirty="0" smtClean="0">
                  <a:solidFill>
                    <a:prstClr val="black"/>
                  </a:solidFill>
                </a:rPr>
                <a:t>Aggregator</a:t>
              </a:r>
            </a:p>
            <a:p>
              <a:pPr algn="ctr" defTabSz="1280160"/>
              <a:r>
                <a:rPr lang="en-US" sz="1400" b="1" dirty="0" smtClean="0">
                  <a:solidFill>
                    <a:prstClr val="black"/>
                  </a:solidFill>
                </a:rPr>
                <a:t>Institution</a:t>
              </a:r>
              <a:endParaRPr lang="el-GR" sz="1400" b="1" dirty="0">
                <a:solidFill>
                  <a:prstClr val="black"/>
                </a:solidFill>
              </a:endParaRPr>
            </a:p>
          </p:txBody>
        </p:sp>
      </p:grpSp>
      <p:cxnSp>
        <p:nvCxnSpPr>
          <p:cNvPr id="249" name="Straight Arrow Connector 248"/>
          <p:cNvCxnSpPr>
            <a:stCxn id="195" idx="2"/>
            <a:endCxn id="239" idx="0"/>
          </p:cNvCxnSpPr>
          <p:nvPr/>
        </p:nvCxnSpPr>
        <p:spPr>
          <a:xfrm>
            <a:off x="8728217" y="8515130"/>
            <a:ext cx="37303" cy="317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110" idx="2"/>
            <a:endCxn id="115" idx="0"/>
          </p:cNvCxnSpPr>
          <p:nvPr/>
        </p:nvCxnSpPr>
        <p:spPr>
          <a:xfrm>
            <a:off x="6573520" y="3011806"/>
            <a:ext cx="4856480" cy="92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a:off x="3352800" y="246888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Target Schema </a:t>
            </a:r>
            <a:r>
              <a:rPr lang="en-US" sz="1400" b="1" dirty="0" err="1">
                <a:solidFill>
                  <a:prstClr val="black"/>
                </a:solidFill>
              </a:rPr>
              <a:t>Validator</a:t>
            </a:r>
            <a:endParaRPr lang="el-GR" sz="1400" b="1" dirty="0">
              <a:solidFill>
                <a:prstClr val="black"/>
              </a:solidFill>
            </a:endParaRPr>
          </a:p>
        </p:txBody>
      </p:sp>
      <p:cxnSp>
        <p:nvCxnSpPr>
          <p:cNvPr id="255" name="Straight Arrow Connector 254"/>
          <p:cNvCxnSpPr>
            <a:stCxn id="108" idx="3"/>
            <a:endCxn id="253" idx="2"/>
          </p:cNvCxnSpPr>
          <p:nvPr/>
        </p:nvCxnSpPr>
        <p:spPr>
          <a:xfrm flipV="1">
            <a:off x="1605280" y="2748916"/>
            <a:ext cx="1747520" cy="65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253" idx="4"/>
            <a:endCxn id="118" idx="0"/>
          </p:cNvCxnSpPr>
          <p:nvPr/>
        </p:nvCxnSpPr>
        <p:spPr>
          <a:xfrm flipH="1">
            <a:off x="4013200" y="3028950"/>
            <a:ext cx="406400" cy="1325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57" name="Oval 256"/>
          <p:cNvSpPr/>
          <p:nvPr/>
        </p:nvSpPr>
        <p:spPr>
          <a:xfrm>
            <a:off x="4368800" y="3257550"/>
            <a:ext cx="21336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Schema </a:t>
            </a:r>
            <a:r>
              <a:rPr lang="en-US" sz="1400" b="1" dirty="0" err="1">
                <a:solidFill>
                  <a:prstClr val="black"/>
                </a:solidFill>
              </a:rPr>
              <a:t>Validator</a:t>
            </a:r>
            <a:endParaRPr lang="el-GR" sz="1400" b="1" dirty="0">
              <a:solidFill>
                <a:prstClr val="black"/>
              </a:solidFill>
            </a:endParaRPr>
          </a:p>
        </p:txBody>
      </p:sp>
      <p:cxnSp>
        <p:nvCxnSpPr>
          <p:cNvPr id="258" name="Straight Arrow Connector 257"/>
          <p:cNvCxnSpPr>
            <a:stCxn id="118" idx="6"/>
            <a:endCxn id="257" idx="4"/>
          </p:cNvCxnSpPr>
          <p:nvPr/>
        </p:nvCxnSpPr>
        <p:spPr>
          <a:xfrm flipV="1">
            <a:off x="4876800" y="3817621"/>
            <a:ext cx="558800" cy="8172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110" idx="2"/>
            <a:endCxn id="257" idx="0"/>
          </p:cNvCxnSpPr>
          <p:nvPr/>
        </p:nvCxnSpPr>
        <p:spPr>
          <a:xfrm flipH="1">
            <a:off x="5435600" y="3011806"/>
            <a:ext cx="1137920" cy="245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0" name="Flowchart: Process 259"/>
          <p:cNvSpPr/>
          <p:nvPr/>
        </p:nvSpPr>
        <p:spPr>
          <a:xfrm>
            <a:off x="5323840" y="7946597"/>
            <a:ext cx="216408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To Target URI Association Table</a:t>
            </a:r>
          </a:p>
        </p:txBody>
      </p:sp>
      <p:cxnSp>
        <p:nvCxnSpPr>
          <p:cNvPr id="261" name="Straight Arrow Connector 260"/>
          <p:cNvCxnSpPr>
            <a:stCxn id="117" idx="2"/>
            <a:endCxn id="260" idx="0"/>
          </p:cNvCxnSpPr>
          <p:nvPr/>
        </p:nvCxnSpPr>
        <p:spPr>
          <a:xfrm flipH="1">
            <a:off x="6405880" y="7538086"/>
            <a:ext cx="1214120" cy="40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60" idx="1"/>
          </p:cNvCxnSpPr>
          <p:nvPr/>
        </p:nvCxnSpPr>
        <p:spPr>
          <a:xfrm flipH="1">
            <a:off x="101600" y="8166625"/>
            <a:ext cx="52222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3" name="Elbow Connector 262"/>
          <p:cNvCxnSpPr>
            <a:endCxn id="98" idx="1"/>
          </p:cNvCxnSpPr>
          <p:nvPr/>
        </p:nvCxnSpPr>
        <p:spPr>
          <a:xfrm rot="5400000" flipH="1" flipV="1">
            <a:off x="-988004" y="1529660"/>
            <a:ext cx="7726570" cy="554736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2438400" y="1840230"/>
            <a:ext cx="1727200" cy="560070"/>
          </a:xfrm>
          <a:prstGeom prst="ellipse">
            <a:avLst/>
          </a:prstGeom>
          <a:solidFill>
            <a:srgbClr val="99FF33"/>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Source Analyzer</a:t>
            </a:r>
            <a:endParaRPr lang="el-GR" sz="1400" b="1" dirty="0">
              <a:solidFill>
                <a:prstClr val="black"/>
              </a:solidFill>
            </a:endParaRPr>
          </a:p>
        </p:txBody>
      </p:sp>
      <p:sp>
        <p:nvSpPr>
          <p:cNvPr id="265" name="Flowchart: Process 264"/>
          <p:cNvSpPr/>
          <p:nvPr/>
        </p:nvSpPr>
        <p:spPr>
          <a:xfrm>
            <a:off x="3657600" y="7315201"/>
            <a:ext cx="1727200" cy="440055"/>
          </a:xfrm>
          <a:prstGeom prst="flowChartProcess">
            <a:avLst/>
          </a:prstGeom>
          <a:solidFill>
            <a:srgbClr val="C3EFC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a:solidFill>
                  <a:prstClr val="black"/>
                </a:solidFill>
              </a:rPr>
              <a:t>Mapping Validation Report</a:t>
            </a:r>
          </a:p>
        </p:txBody>
      </p:sp>
      <p:cxnSp>
        <p:nvCxnSpPr>
          <p:cNvPr id="266" name="Straight Connector 265"/>
          <p:cNvCxnSpPr>
            <a:stCxn id="265" idx="2"/>
          </p:cNvCxnSpPr>
          <p:nvPr/>
        </p:nvCxnSpPr>
        <p:spPr>
          <a:xfrm>
            <a:off x="4521200" y="7755256"/>
            <a:ext cx="0" cy="4113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117" idx="2"/>
            <a:endCxn id="265" idx="3"/>
          </p:cNvCxnSpPr>
          <p:nvPr/>
        </p:nvCxnSpPr>
        <p:spPr>
          <a:xfrm flipH="1" flipV="1">
            <a:off x="5384800" y="7535227"/>
            <a:ext cx="2235200" cy="2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101" idx="2"/>
            <a:endCxn id="128" idx="0"/>
          </p:cNvCxnSpPr>
          <p:nvPr/>
        </p:nvCxnSpPr>
        <p:spPr>
          <a:xfrm>
            <a:off x="9753600" y="1480185"/>
            <a:ext cx="1676400" cy="1202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264" idx="6"/>
            <a:endCxn id="96" idx="2"/>
          </p:cNvCxnSpPr>
          <p:nvPr/>
        </p:nvCxnSpPr>
        <p:spPr>
          <a:xfrm flipV="1">
            <a:off x="4165600" y="2056299"/>
            <a:ext cx="1372427" cy="639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0" name="Flowchart: Process 269"/>
          <p:cNvSpPr/>
          <p:nvPr/>
        </p:nvSpPr>
        <p:spPr>
          <a:xfrm>
            <a:off x="1338776" y="1021888"/>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Raw Metadata</a:t>
            </a:r>
            <a:endParaRPr lang="el-GR" sz="1400" b="1" dirty="0">
              <a:solidFill>
                <a:prstClr val="black"/>
              </a:solidFill>
            </a:endParaRPr>
          </a:p>
        </p:txBody>
      </p:sp>
      <p:cxnSp>
        <p:nvCxnSpPr>
          <p:cNvPr id="271" name="Straight Arrow Connector 270"/>
          <p:cNvCxnSpPr>
            <a:stCxn id="270" idx="2"/>
            <a:endCxn id="264" idx="1"/>
          </p:cNvCxnSpPr>
          <p:nvPr/>
        </p:nvCxnSpPr>
        <p:spPr>
          <a:xfrm>
            <a:off x="2049978" y="1461942"/>
            <a:ext cx="641367" cy="460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2" name="Flowchart: Process 271"/>
          <p:cNvSpPr/>
          <p:nvPr/>
        </p:nvSpPr>
        <p:spPr>
          <a:xfrm>
            <a:off x="413435" y="1885951"/>
            <a:ext cx="1422400" cy="440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Source Statistics</a:t>
            </a:r>
            <a:endParaRPr lang="el-GR" sz="1400" b="1" dirty="0">
              <a:solidFill>
                <a:prstClr val="black"/>
              </a:solidFill>
            </a:endParaRPr>
          </a:p>
        </p:txBody>
      </p:sp>
      <p:cxnSp>
        <p:nvCxnSpPr>
          <p:cNvPr id="273" name="Straight Arrow Connector 272"/>
          <p:cNvCxnSpPr>
            <a:stCxn id="264" idx="2"/>
            <a:endCxn id="272" idx="3"/>
          </p:cNvCxnSpPr>
          <p:nvPr/>
        </p:nvCxnSpPr>
        <p:spPr>
          <a:xfrm flipH="1" flipV="1">
            <a:off x="1835836" y="2105977"/>
            <a:ext cx="602565" cy="14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200" idx="0"/>
            <a:endCxn id="109" idx="4"/>
          </p:cNvCxnSpPr>
          <p:nvPr/>
        </p:nvCxnSpPr>
        <p:spPr>
          <a:xfrm flipV="1">
            <a:off x="2286000" y="3600450"/>
            <a:ext cx="914400" cy="53617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endCxn id="116" idx="0"/>
          </p:cNvCxnSpPr>
          <p:nvPr/>
        </p:nvCxnSpPr>
        <p:spPr>
          <a:xfrm flipH="1">
            <a:off x="6654800" y="4482595"/>
            <a:ext cx="144338" cy="84378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276"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0191" y="319074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7"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4576" y="4440560"/>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8"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098" y="5407866"/>
            <a:ext cx="328838" cy="328838"/>
          </a:xfrm>
          <a:prstGeom prst="rect">
            <a:avLst/>
          </a:prstGeom>
          <a:noFill/>
          <a:extLst>
            <a:ext uri="{909E8E84-426E-40DD-AFC4-6F175D3DCCD1}">
              <a14:hiddenFill xmlns:a14="http://schemas.microsoft.com/office/drawing/2010/main" xmlns="">
                <a:solidFill>
                  <a:srgbClr val="FFFFFF"/>
                </a:solidFill>
              </a14:hiddenFill>
            </a:ext>
          </a:extLst>
        </p:spPr>
      </p:pic>
      <p:pic>
        <p:nvPicPr>
          <p:cNvPr id="279" name="Picture 3" descr="C:\Users\konsolak\Downloads\LcKrdqrE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98" y="5304656"/>
            <a:ext cx="328838" cy="328838"/>
          </a:xfrm>
          <a:prstGeom prst="rect">
            <a:avLst/>
          </a:prstGeom>
          <a:noFill/>
          <a:extLst>
            <a:ext uri="{909E8E84-426E-40DD-AFC4-6F175D3DCCD1}">
              <a14:hiddenFill xmlns:a14="http://schemas.microsoft.com/office/drawing/2010/main" xmlns="">
                <a:solidFill>
                  <a:srgbClr val="FFFFFF"/>
                </a:solidFill>
              </a14:hiddenFill>
            </a:ext>
          </a:extLst>
        </p:spPr>
      </p:pic>
      <p:sp>
        <p:nvSpPr>
          <p:cNvPr id="123" name="Oval 122"/>
          <p:cNvSpPr/>
          <p:nvPr/>
        </p:nvSpPr>
        <p:spPr>
          <a:xfrm>
            <a:off x="4384576" y="8913058"/>
            <a:ext cx="2133600" cy="560070"/>
          </a:xfrm>
          <a:prstGeom prst="ellipse">
            <a:avLst/>
          </a:prstGeom>
          <a:solidFill>
            <a:srgbClr val="FFFF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r>
              <a:rPr lang="en-US" sz="1400" b="1" dirty="0" smtClean="0">
                <a:solidFill>
                  <a:prstClr val="black"/>
                </a:solidFill>
              </a:rPr>
              <a:t>Target Analyzer</a:t>
            </a:r>
            <a:endParaRPr lang="el-GR" sz="1400" b="1" dirty="0">
              <a:solidFill>
                <a:prstClr val="black"/>
              </a:solidFill>
            </a:endParaRPr>
          </a:p>
        </p:txBody>
      </p:sp>
    </p:spTree>
    <p:extLst>
      <p:ext uri="{BB962C8B-B14F-4D97-AF65-F5344CB8AC3E}">
        <p14:creationId xmlns:p14="http://schemas.microsoft.com/office/powerpoint/2010/main" xmlns="" val="34006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95"/>
                                        </p:tgtEl>
                                        <p:attrNameLst>
                                          <p:attrName>style.opacity</p:attrName>
                                        </p:attrNameLst>
                                      </p:cBhvr>
                                      <p:to>
                                        <p:strVal val="0.5"/>
                                      </p:to>
                                    </p:set>
                                    <p:animEffect filter="image" prLst="opacity: 0.5">
                                      <p:cBhvr rctx="IE">
                                        <p:cTn id="7" dur="indefinite"/>
                                        <p:tgtEl>
                                          <p:spTgt spid="95"/>
                                        </p:tgtEl>
                                      </p:cBhvr>
                                    </p:animEffect>
                                  </p:childTnLst>
                                </p:cTn>
                              </p:par>
                              <p:par>
                                <p:cTn id="8" presetID="9" presetClass="emph" presetSubtype="0" grpId="0" nodeType="withEffect">
                                  <p:stCondLst>
                                    <p:cond delay="0"/>
                                  </p:stCondLst>
                                  <p:childTnLst>
                                    <p:set>
                                      <p:cBhvr rctx="PPT">
                                        <p:cTn id="9" dur="indefinite"/>
                                        <p:tgtEl>
                                          <p:spTgt spid="96"/>
                                        </p:tgtEl>
                                        <p:attrNameLst>
                                          <p:attrName>style.opacity</p:attrName>
                                        </p:attrNameLst>
                                      </p:cBhvr>
                                      <p:to>
                                        <p:strVal val="0.5"/>
                                      </p:to>
                                    </p:set>
                                    <p:animEffect filter="image" prLst="opacity: 0.5">
                                      <p:cBhvr rctx="IE">
                                        <p:cTn id="10" dur="indefinite"/>
                                        <p:tgtEl>
                                          <p:spTgt spid="96"/>
                                        </p:tgtEl>
                                      </p:cBhvr>
                                    </p:animEffect>
                                  </p:childTnLst>
                                </p:cTn>
                              </p:par>
                              <p:par>
                                <p:cTn id="11" presetID="9" presetClass="emph" presetSubtype="0" nodeType="withEffect">
                                  <p:stCondLst>
                                    <p:cond delay="0"/>
                                  </p:stCondLst>
                                  <p:childTnLst>
                                    <p:set>
                                      <p:cBhvr rctx="PPT">
                                        <p:cTn id="12" dur="indefinite"/>
                                        <p:tgtEl>
                                          <p:spTgt spid="97"/>
                                        </p:tgtEl>
                                        <p:attrNameLst>
                                          <p:attrName>style.opacity</p:attrName>
                                        </p:attrNameLst>
                                      </p:cBhvr>
                                      <p:to>
                                        <p:strVal val="0.5"/>
                                      </p:to>
                                    </p:set>
                                    <p:animEffect filter="image" prLst="opacity: 0.5">
                                      <p:cBhvr rctx="IE">
                                        <p:cTn id="13" dur="indefinite"/>
                                        <p:tgtEl>
                                          <p:spTgt spid="97"/>
                                        </p:tgtEl>
                                      </p:cBhvr>
                                    </p:animEffect>
                                  </p:childTnLst>
                                </p:cTn>
                              </p:par>
                              <p:par>
                                <p:cTn id="14" presetID="9" presetClass="emph" presetSubtype="0" grpId="0" nodeType="withEffect">
                                  <p:stCondLst>
                                    <p:cond delay="0"/>
                                  </p:stCondLst>
                                  <p:childTnLst>
                                    <p:set>
                                      <p:cBhvr rctx="PPT">
                                        <p:cTn id="15" dur="indefinite"/>
                                        <p:tgtEl>
                                          <p:spTgt spid="100"/>
                                        </p:tgtEl>
                                        <p:attrNameLst>
                                          <p:attrName>style.opacity</p:attrName>
                                        </p:attrNameLst>
                                      </p:cBhvr>
                                      <p:to>
                                        <p:strVal val="0.5"/>
                                      </p:to>
                                    </p:set>
                                    <p:animEffect filter="image" prLst="opacity: 0.5">
                                      <p:cBhvr rctx="IE">
                                        <p:cTn id="16" dur="indefinite"/>
                                        <p:tgtEl>
                                          <p:spTgt spid="100"/>
                                        </p:tgtEl>
                                      </p:cBhvr>
                                    </p:animEffect>
                                  </p:childTnLst>
                                </p:cTn>
                              </p:par>
                              <p:par>
                                <p:cTn id="17" presetID="9" presetClass="emph" presetSubtype="0" grpId="0" nodeType="withEffect">
                                  <p:stCondLst>
                                    <p:cond delay="0"/>
                                  </p:stCondLst>
                                  <p:childTnLst>
                                    <p:set>
                                      <p:cBhvr rctx="PPT">
                                        <p:cTn id="18" dur="indefinite"/>
                                        <p:tgtEl>
                                          <p:spTgt spid="101"/>
                                        </p:tgtEl>
                                        <p:attrNameLst>
                                          <p:attrName>style.opacity</p:attrName>
                                        </p:attrNameLst>
                                      </p:cBhvr>
                                      <p:to>
                                        <p:strVal val="0.5"/>
                                      </p:to>
                                    </p:set>
                                    <p:animEffect filter="image" prLst="opacity: 0.5">
                                      <p:cBhvr rctx="IE">
                                        <p:cTn id="19" dur="indefinite"/>
                                        <p:tgtEl>
                                          <p:spTgt spid="101"/>
                                        </p:tgtEl>
                                      </p:cBhvr>
                                    </p:animEffect>
                                  </p:childTnLst>
                                </p:cTn>
                              </p:par>
                              <p:par>
                                <p:cTn id="20" presetID="9" presetClass="emph" presetSubtype="0" nodeType="withEffect">
                                  <p:stCondLst>
                                    <p:cond delay="0"/>
                                  </p:stCondLst>
                                  <p:childTnLst>
                                    <p:set>
                                      <p:cBhvr rctx="PPT">
                                        <p:cTn id="21" dur="indefinite"/>
                                        <p:tgtEl>
                                          <p:spTgt spid="102"/>
                                        </p:tgtEl>
                                        <p:attrNameLst>
                                          <p:attrName>style.opacity</p:attrName>
                                        </p:attrNameLst>
                                      </p:cBhvr>
                                      <p:to>
                                        <p:strVal val="0.5"/>
                                      </p:to>
                                    </p:set>
                                    <p:animEffect filter="image" prLst="opacity: 0.5">
                                      <p:cBhvr rctx="IE">
                                        <p:cTn id="22" dur="indefinite"/>
                                        <p:tgtEl>
                                          <p:spTgt spid="102"/>
                                        </p:tgtEl>
                                      </p:cBhvr>
                                    </p:animEffect>
                                  </p:childTnLst>
                                </p:cTn>
                              </p:par>
                              <p:par>
                                <p:cTn id="23" presetID="9" presetClass="emph" presetSubtype="0" nodeType="withEffect">
                                  <p:stCondLst>
                                    <p:cond delay="0"/>
                                  </p:stCondLst>
                                  <p:childTnLst>
                                    <p:set>
                                      <p:cBhvr rctx="PPT">
                                        <p:cTn id="24" dur="indefinite"/>
                                        <p:tgtEl>
                                          <p:spTgt spid="103"/>
                                        </p:tgtEl>
                                        <p:attrNameLst>
                                          <p:attrName>style.opacity</p:attrName>
                                        </p:attrNameLst>
                                      </p:cBhvr>
                                      <p:to>
                                        <p:strVal val="0.5"/>
                                      </p:to>
                                    </p:set>
                                    <p:animEffect filter="image" prLst="opacity: 0.5">
                                      <p:cBhvr rctx="IE">
                                        <p:cTn id="25" dur="indefinite"/>
                                        <p:tgtEl>
                                          <p:spTgt spid="103"/>
                                        </p:tgtEl>
                                      </p:cBhvr>
                                    </p:animEffect>
                                  </p:childTnLst>
                                </p:cTn>
                              </p:par>
                              <p:par>
                                <p:cTn id="26" presetID="9" presetClass="emph" presetSubtype="0" nodeType="withEffect">
                                  <p:stCondLst>
                                    <p:cond delay="0"/>
                                  </p:stCondLst>
                                  <p:childTnLst>
                                    <p:set>
                                      <p:cBhvr rctx="PPT">
                                        <p:cTn id="27" dur="indefinite"/>
                                        <p:tgtEl>
                                          <p:spTgt spid="104"/>
                                        </p:tgtEl>
                                        <p:attrNameLst>
                                          <p:attrName>style.opacity</p:attrName>
                                        </p:attrNameLst>
                                      </p:cBhvr>
                                      <p:to>
                                        <p:strVal val="0.5"/>
                                      </p:to>
                                    </p:set>
                                    <p:animEffect filter="image" prLst="opacity: 0.5">
                                      <p:cBhvr rctx="IE">
                                        <p:cTn id="28" dur="indefinite"/>
                                        <p:tgtEl>
                                          <p:spTgt spid="104"/>
                                        </p:tgtEl>
                                      </p:cBhvr>
                                    </p:animEffect>
                                  </p:childTnLst>
                                </p:cTn>
                              </p:par>
                              <p:par>
                                <p:cTn id="29" presetID="9" presetClass="emph" presetSubtype="0" nodeType="withEffect">
                                  <p:stCondLst>
                                    <p:cond delay="0"/>
                                  </p:stCondLst>
                                  <p:childTnLst>
                                    <p:set>
                                      <p:cBhvr rctx="PPT">
                                        <p:cTn id="30" dur="indefinite"/>
                                        <p:tgtEl>
                                          <p:spTgt spid="105"/>
                                        </p:tgtEl>
                                        <p:attrNameLst>
                                          <p:attrName>style.opacity</p:attrName>
                                        </p:attrNameLst>
                                      </p:cBhvr>
                                      <p:to>
                                        <p:strVal val="0.5"/>
                                      </p:to>
                                    </p:set>
                                    <p:animEffect filter="image" prLst="opacity: 0.5">
                                      <p:cBhvr rctx="IE">
                                        <p:cTn id="31" dur="indefinite"/>
                                        <p:tgtEl>
                                          <p:spTgt spid="105"/>
                                        </p:tgtEl>
                                      </p:cBhvr>
                                    </p:animEffect>
                                  </p:childTnLst>
                                </p:cTn>
                              </p:par>
                              <p:par>
                                <p:cTn id="32" presetID="9" presetClass="emph" presetSubtype="0" grpId="0" nodeType="withEffect">
                                  <p:stCondLst>
                                    <p:cond delay="0"/>
                                  </p:stCondLst>
                                  <p:childTnLst>
                                    <p:set>
                                      <p:cBhvr rctx="PPT">
                                        <p:cTn id="33" dur="indefinite"/>
                                        <p:tgtEl>
                                          <p:spTgt spid="106"/>
                                        </p:tgtEl>
                                        <p:attrNameLst>
                                          <p:attrName>style.opacity</p:attrName>
                                        </p:attrNameLst>
                                      </p:cBhvr>
                                      <p:to>
                                        <p:strVal val="0.5"/>
                                      </p:to>
                                    </p:set>
                                    <p:animEffect filter="image" prLst="opacity: 0.5">
                                      <p:cBhvr rctx="IE">
                                        <p:cTn id="34" dur="indefinite"/>
                                        <p:tgtEl>
                                          <p:spTgt spid="106"/>
                                        </p:tgtEl>
                                      </p:cBhvr>
                                    </p:animEffect>
                                  </p:childTnLst>
                                </p:cTn>
                              </p:par>
                              <p:par>
                                <p:cTn id="35" presetID="9" presetClass="emph" presetSubtype="0" nodeType="withEffect">
                                  <p:stCondLst>
                                    <p:cond delay="0"/>
                                  </p:stCondLst>
                                  <p:childTnLst>
                                    <p:set>
                                      <p:cBhvr rctx="PPT">
                                        <p:cTn id="36" dur="indefinite"/>
                                        <p:tgtEl>
                                          <p:spTgt spid="107"/>
                                        </p:tgtEl>
                                        <p:attrNameLst>
                                          <p:attrName>style.opacity</p:attrName>
                                        </p:attrNameLst>
                                      </p:cBhvr>
                                      <p:to>
                                        <p:strVal val="0.5"/>
                                      </p:to>
                                    </p:set>
                                    <p:animEffect filter="image" prLst="opacity: 0.5">
                                      <p:cBhvr rctx="IE">
                                        <p:cTn id="37" dur="indefinite"/>
                                        <p:tgtEl>
                                          <p:spTgt spid="107"/>
                                        </p:tgtEl>
                                      </p:cBhvr>
                                    </p:animEffect>
                                  </p:childTnLst>
                                </p:cTn>
                              </p:par>
                              <p:par>
                                <p:cTn id="38" presetID="9" presetClass="emph" presetSubtype="0" grpId="0" nodeType="withEffect">
                                  <p:stCondLst>
                                    <p:cond delay="0"/>
                                  </p:stCondLst>
                                  <p:childTnLst>
                                    <p:set>
                                      <p:cBhvr rctx="PPT">
                                        <p:cTn id="39" dur="indefinite"/>
                                        <p:tgtEl>
                                          <p:spTgt spid="108"/>
                                        </p:tgtEl>
                                        <p:attrNameLst>
                                          <p:attrName>style.opacity</p:attrName>
                                        </p:attrNameLst>
                                      </p:cBhvr>
                                      <p:to>
                                        <p:strVal val="0.5"/>
                                      </p:to>
                                    </p:set>
                                    <p:animEffect filter="image" prLst="opacity: 0.5">
                                      <p:cBhvr rctx="IE">
                                        <p:cTn id="40" dur="indefinite"/>
                                        <p:tgtEl>
                                          <p:spTgt spid="108"/>
                                        </p:tgtEl>
                                      </p:cBhvr>
                                    </p:animEffect>
                                  </p:childTnLst>
                                </p:cTn>
                              </p:par>
                              <p:par>
                                <p:cTn id="41" presetID="9" presetClass="emph" presetSubtype="0" grpId="0" nodeType="withEffect">
                                  <p:stCondLst>
                                    <p:cond delay="0"/>
                                  </p:stCondLst>
                                  <p:childTnLst>
                                    <p:set>
                                      <p:cBhvr rctx="PPT">
                                        <p:cTn id="42" dur="indefinite"/>
                                        <p:tgtEl>
                                          <p:spTgt spid="109"/>
                                        </p:tgtEl>
                                        <p:attrNameLst>
                                          <p:attrName>style.opacity</p:attrName>
                                        </p:attrNameLst>
                                      </p:cBhvr>
                                      <p:to>
                                        <p:strVal val="0.5"/>
                                      </p:to>
                                    </p:set>
                                    <p:animEffect filter="image" prLst="opacity: 0.5">
                                      <p:cBhvr rctx="IE">
                                        <p:cTn id="43" dur="indefinite"/>
                                        <p:tgtEl>
                                          <p:spTgt spid="109"/>
                                        </p:tgtEl>
                                      </p:cBhvr>
                                    </p:animEffect>
                                  </p:childTnLst>
                                </p:cTn>
                              </p:par>
                              <p:par>
                                <p:cTn id="44" presetID="9" presetClass="emph" presetSubtype="0" grpId="0" nodeType="withEffect">
                                  <p:stCondLst>
                                    <p:cond delay="0"/>
                                  </p:stCondLst>
                                  <p:childTnLst>
                                    <p:set>
                                      <p:cBhvr rctx="PPT">
                                        <p:cTn id="45" dur="indefinite"/>
                                        <p:tgtEl>
                                          <p:spTgt spid="110"/>
                                        </p:tgtEl>
                                        <p:attrNameLst>
                                          <p:attrName>style.opacity</p:attrName>
                                        </p:attrNameLst>
                                      </p:cBhvr>
                                      <p:to>
                                        <p:strVal val="0.5"/>
                                      </p:to>
                                    </p:set>
                                    <p:animEffect filter="image" prLst="opacity: 0.5">
                                      <p:cBhvr rctx="IE">
                                        <p:cTn id="46" dur="indefinite"/>
                                        <p:tgtEl>
                                          <p:spTgt spid="110"/>
                                        </p:tgtEl>
                                      </p:cBhvr>
                                    </p:animEffect>
                                  </p:childTnLst>
                                </p:cTn>
                              </p:par>
                              <p:par>
                                <p:cTn id="47" presetID="9" presetClass="emph" presetSubtype="0" nodeType="withEffect">
                                  <p:stCondLst>
                                    <p:cond delay="0"/>
                                  </p:stCondLst>
                                  <p:childTnLst>
                                    <p:set>
                                      <p:cBhvr rctx="PPT">
                                        <p:cTn id="48" dur="indefinite"/>
                                        <p:tgtEl>
                                          <p:spTgt spid="111"/>
                                        </p:tgtEl>
                                        <p:attrNameLst>
                                          <p:attrName>style.opacity</p:attrName>
                                        </p:attrNameLst>
                                      </p:cBhvr>
                                      <p:to>
                                        <p:strVal val="0.5"/>
                                      </p:to>
                                    </p:set>
                                    <p:animEffect filter="image" prLst="opacity: 0.5">
                                      <p:cBhvr rctx="IE">
                                        <p:cTn id="49" dur="indefinite"/>
                                        <p:tgtEl>
                                          <p:spTgt spid="111"/>
                                        </p:tgtEl>
                                      </p:cBhvr>
                                    </p:animEffect>
                                  </p:childTnLst>
                                </p:cTn>
                              </p:par>
                              <p:par>
                                <p:cTn id="50" presetID="9" presetClass="emph" presetSubtype="0" grpId="0" nodeType="withEffect">
                                  <p:stCondLst>
                                    <p:cond delay="0"/>
                                  </p:stCondLst>
                                  <p:childTnLst>
                                    <p:set>
                                      <p:cBhvr rctx="PPT">
                                        <p:cTn id="51" dur="indefinite"/>
                                        <p:tgtEl>
                                          <p:spTgt spid="112"/>
                                        </p:tgtEl>
                                        <p:attrNameLst>
                                          <p:attrName>style.opacity</p:attrName>
                                        </p:attrNameLst>
                                      </p:cBhvr>
                                      <p:to>
                                        <p:strVal val="0.5"/>
                                      </p:to>
                                    </p:set>
                                    <p:animEffect filter="image" prLst="opacity: 0.5">
                                      <p:cBhvr rctx="IE">
                                        <p:cTn id="52" dur="indefinite"/>
                                        <p:tgtEl>
                                          <p:spTgt spid="112"/>
                                        </p:tgtEl>
                                      </p:cBhvr>
                                    </p:animEffect>
                                  </p:childTnLst>
                                </p:cTn>
                              </p:par>
                              <p:par>
                                <p:cTn id="53" presetID="9" presetClass="emph" presetSubtype="0" grpId="0" nodeType="withEffect">
                                  <p:stCondLst>
                                    <p:cond delay="0"/>
                                  </p:stCondLst>
                                  <p:childTnLst>
                                    <p:set>
                                      <p:cBhvr rctx="PPT">
                                        <p:cTn id="54" dur="indefinite"/>
                                        <p:tgtEl>
                                          <p:spTgt spid="113"/>
                                        </p:tgtEl>
                                        <p:attrNameLst>
                                          <p:attrName>style.opacity</p:attrName>
                                        </p:attrNameLst>
                                      </p:cBhvr>
                                      <p:to>
                                        <p:strVal val="0.5"/>
                                      </p:to>
                                    </p:set>
                                    <p:animEffect filter="image" prLst="opacity: 0.5">
                                      <p:cBhvr rctx="IE">
                                        <p:cTn id="55" dur="indefinite"/>
                                        <p:tgtEl>
                                          <p:spTgt spid="113"/>
                                        </p:tgtEl>
                                      </p:cBhvr>
                                    </p:animEffect>
                                  </p:childTnLst>
                                </p:cTn>
                              </p:par>
                              <p:par>
                                <p:cTn id="56" presetID="9" presetClass="emph" presetSubtype="0" grpId="0" nodeType="withEffect">
                                  <p:stCondLst>
                                    <p:cond delay="0"/>
                                  </p:stCondLst>
                                  <p:childTnLst>
                                    <p:set>
                                      <p:cBhvr rctx="PPT">
                                        <p:cTn id="57" dur="indefinite"/>
                                        <p:tgtEl>
                                          <p:spTgt spid="114"/>
                                        </p:tgtEl>
                                        <p:attrNameLst>
                                          <p:attrName>style.opacity</p:attrName>
                                        </p:attrNameLst>
                                      </p:cBhvr>
                                      <p:to>
                                        <p:strVal val="0.5"/>
                                      </p:to>
                                    </p:set>
                                    <p:animEffect filter="image" prLst="opacity: 0.5">
                                      <p:cBhvr rctx="IE">
                                        <p:cTn id="58" dur="indefinite"/>
                                        <p:tgtEl>
                                          <p:spTgt spid="114"/>
                                        </p:tgtEl>
                                      </p:cBhvr>
                                    </p:animEffect>
                                  </p:childTnLst>
                                </p:cTn>
                              </p:par>
                              <p:par>
                                <p:cTn id="59" presetID="9" presetClass="emph" presetSubtype="0" grpId="0" nodeType="withEffect">
                                  <p:stCondLst>
                                    <p:cond delay="0"/>
                                  </p:stCondLst>
                                  <p:childTnLst>
                                    <p:set>
                                      <p:cBhvr rctx="PPT">
                                        <p:cTn id="60" dur="indefinite"/>
                                        <p:tgtEl>
                                          <p:spTgt spid="115"/>
                                        </p:tgtEl>
                                        <p:attrNameLst>
                                          <p:attrName>style.opacity</p:attrName>
                                        </p:attrNameLst>
                                      </p:cBhvr>
                                      <p:to>
                                        <p:strVal val="0.5"/>
                                      </p:to>
                                    </p:set>
                                    <p:animEffect filter="image" prLst="opacity: 0.5">
                                      <p:cBhvr rctx="IE">
                                        <p:cTn id="61" dur="indefinite"/>
                                        <p:tgtEl>
                                          <p:spTgt spid="115"/>
                                        </p:tgtEl>
                                      </p:cBhvr>
                                    </p:animEffect>
                                  </p:childTnLst>
                                </p:cTn>
                              </p:par>
                              <p:par>
                                <p:cTn id="62" presetID="9" presetClass="emph" presetSubtype="0" grpId="0" nodeType="withEffect">
                                  <p:stCondLst>
                                    <p:cond delay="0"/>
                                  </p:stCondLst>
                                  <p:childTnLst>
                                    <p:set>
                                      <p:cBhvr rctx="PPT">
                                        <p:cTn id="63" dur="indefinite"/>
                                        <p:tgtEl>
                                          <p:spTgt spid="116"/>
                                        </p:tgtEl>
                                        <p:attrNameLst>
                                          <p:attrName>style.opacity</p:attrName>
                                        </p:attrNameLst>
                                      </p:cBhvr>
                                      <p:to>
                                        <p:strVal val="0.5"/>
                                      </p:to>
                                    </p:set>
                                    <p:animEffect filter="image" prLst="opacity: 0.5">
                                      <p:cBhvr rctx="IE">
                                        <p:cTn id="64" dur="indefinite"/>
                                        <p:tgtEl>
                                          <p:spTgt spid="116"/>
                                        </p:tgtEl>
                                      </p:cBhvr>
                                    </p:animEffect>
                                  </p:childTnLst>
                                </p:cTn>
                              </p:par>
                              <p:par>
                                <p:cTn id="65" presetID="9" presetClass="emph" presetSubtype="0" grpId="0" nodeType="withEffect">
                                  <p:stCondLst>
                                    <p:cond delay="0"/>
                                  </p:stCondLst>
                                  <p:childTnLst>
                                    <p:set>
                                      <p:cBhvr rctx="PPT">
                                        <p:cTn id="66" dur="indefinite"/>
                                        <p:tgtEl>
                                          <p:spTgt spid="117"/>
                                        </p:tgtEl>
                                        <p:attrNameLst>
                                          <p:attrName>style.opacity</p:attrName>
                                        </p:attrNameLst>
                                      </p:cBhvr>
                                      <p:to>
                                        <p:strVal val="0.5"/>
                                      </p:to>
                                    </p:set>
                                    <p:animEffect filter="image" prLst="opacity: 0.5">
                                      <p:cBhvr rctx="IE">
                                        <p:cTn id="67" dur="indefinite"/>
                                        <p:tgtEl>
                                          <p:spTgt spid="117"/>
                                        </p:tgtEl>
                                      </p:cBhvr>
                                    </p:animEffect>
                                  </p:childTnLst>
                                </p:cTn>
                              </p:par>
                              <p:par>
                                <p:cTn id="68" presetID="9" presetClass="emph" presetSubtype="0" grpId="0" nodeType="withEffect">
                                  <p:stCondLst>
                                    <p:cond delay="0"/>
                                  </p:stCondLst>
                                  <p:childTnLst>
                                    <p:set>
                                      <p:cBhvr rctx="PPT">
                                        <p:cTn id="69" dur="indefinite"/>
                                        <p:tgtEl>
                                          <p:spTgt spid="118"/>
                                        </p:tgtEl>
                                        <p:attrNameLst>
                                          <p:attrName>style.opacity</p:attrName>
                                        </p:attrNameLst>
                                      </p:cBhvr>
                                      <p:to>
                                        <p:strVal val="0.5"/>
                                      </p:to>
                                    </p:set>
                                    <p:animEffect filter="image" prLst="opacity: 0.5">
                                      <p:cBhvr rctx="IE">
                                        <p:cTn id="70" dur="indefinite"/>
                                        <p:tgtEl>
                                          <p:spTgt spid="118"/>
                                        </p:tgtEl>
                                      </p:cBhvr>
                                    </p:animEffect>
                                  </p:childTnLst>
                                </p:cTn>
                              </p:par>
                              <p:par>
                                <p:cTn id="71" presetID="9" presetClass="emph" presetSubtype="0" grpId="0" nodeType="withEffect">
                                  <p:stCondLst>
                                    <p:cond delay="0"/>
                                  </p:stCondLst>
                                  <p:childTnLst>
                                    <p:set>
                                      <p:cBhvr rctx="PPT">
                                        <p:cTn id="72" dur="indefinite"/>
                                        <p:tgtEl>
                                          <p:spTgt spid="119"/>
                                        </p:tgtEl>
                                        <p:attrNameLst>
                                          <p:attrName>style.opacity</p:attrName>
                                        </p:attrNameLst>
                                      </p:cBhvr>
                                      <p:to>
                                        <p:strVal val="0.5"/>
                                      </p:to>
                                    </p:set>
                                    <p:animEffect filter="image" prLst="opacity: 0.5">
                                      <p:cBhvr rctx="IE">
                                        <p:cTn id="73" dur="indefinite"/>
                                        <p:tgtEl>
                                          <p:spTgt spid="119"/>
                                        </p:tgtEl>
                                      </p:cBhvr>
                                    </p:animEffect>
                                  </p:childTnLst>
                                </p:cTn>
                              </p:par>
                              <p:par>
                                <p:cTn id="74" presetID="9" presetClass="emph" presetSubtype="0" grpId="0" nodeType="withEffect">
                                  <p:stCondLst>
                                    <p:cond delay="0"/>
                                  </p:stCondLst>
                                  <p:childTnLst>
                                    <p:set>
                                      <p:cBhvr rctx="PPT">
                                        <p:cTn id="75" dur="indefinite"/>
                                        <p:tgtEl>
                                          <p:spTgt spid="120"/>
                                        </p:tgtEl>
                                        <p:attrNameLst>
                                          <p:attrName>style.opacity</p:attrName>
                                        </p:attrNameLst>
                                      </p:cBhvr>
                                      <p:to>
                                        <p:strVal val="0.5"/>
                                      </p:to>
                                    </p:set>
                                    <p:animEffect filter="image" prLst="opacity: 0.5">
                                      <p:cBhvr rctx="IE">
                                        <p:cTn id="76" dur="indefinite"/>
                                        <p:tgtEl>
                                          <p:spTgt spid="120"/>
                                        </p:tgtEl>
                                      </p:cBhvr>
                                    </p:animEffect>
                                  </p:childTnLst>
                                </p:cTn>
                              </p:par>
                              <p:par>
                                <p:cTn id="77" presetID="9" presetClass="emph" presetSubtype="0" nodeType="withEffect">
                                  <p:stCondLst>
                                    <p:cond delay="0"/>
                                  </p:stCondLst>
                                  <p:childTnLst>
                                    <p:set>
                                      <p:cBhvr rctx="PPT">
                                        <p:cTn id="78" dur="indefinite"/>
                                        <p:tgtEl>
                                          <p:spTgt spid="121"/>
                                        </p:tgtEl>
                                        <p:attrNameLst>
                                          <p:attrName>style.opacity</p:attrName>
                                        </p:attrNameLst>
                                      </p:cBhvr>
                                      <p:to>
                                        <p:strVal val="0.5"/>
                                      </p:to>
                                    </p:set>
                                    <p:animEffect filter="image" prLst="opacity: 0.5">
                                      <p:cBhvr rctx="IE">
                                        <p:cTn id="79" dur="indefinite"/>
                                        <p:tgtEl>
                                          <p:spTgt spid="121"/>
                                        </p:tgtEl>
                                      </p:cBhvr>
                                    </p:animEffect>
                                  </p:childTnLst>
                                </p:cTn>
                              </p:par>
                              <p:par>
                                <p:cTn id="80" presetID="9" presetClass="emph" presetSubtype="0" nodeType="withEffect">
                                  <p:stCondLst>
                                    <p:cond delay="0"/>
                                  </p:stCondLst>
                                  <p:childTnLst>
                                    <p:set>
                                      <p:cBhvr rctx="PPT">
                                        <p:cTn id="81" dur="indefinite"/>
                                        <p:tgtEl>
                                          <p:spTgt spid="122"/>
                                        </p:tgtEl>
                                        <p:attrNameLst>
                                          <p:attrName>style.opacity</p:attrName>
                                        </p:attrNameLst>
                                      </p:cBhvr>
                                      <p:to>
                                        <p:strVal val="0.5"/>
                                      </p:to>
                                    </p:set>
                                    <p:animEffect filter="image" prLst="opacity: 0.5">
                                      <p:cBhvr rctx="IE">
                                        <p:cTn id="82" dur="indefinite"/>
                                        <p:tgtEl>
                                          <p:spTgt spid="122"/>
                                        </p:tgtEl>
                                      </p:cBhvr>
                                    </p:animEffect>
                                  </p:childTnLst>
                                </p:cTn>
                              </p:par>
                              <p:par>
                                <p:cTn id="83" presetID="9" presetClass="emph" presetSubtype="0" grpId="0" nodeType="withEffect">
                                  <p:stCondLst>
                                    <p:cond delay="0"/>
                                  </p:stCondLst>
                                  <p:childTnLst>
                                    <p:set>
                                      <p:cBhvr rctx="PPT">
                                        <p:cTn id="84" dur="indefinite"/>
                                        <p:tgtEl>
                                          <p:spTgt spid="124"/>
                                        </p:tgtEl>
                                        <p:attrNameLst>
                                          <p:attrName>style.opacity</p:attrName>
                                        </p:attrNameLst>
                                      </p:cBhvr>
                                      <p:to>
                                        <p:strVal val="0.5"/>
                                      </p:to>
                                    </p:set>
                                    <p:animEffect filter="image" prLst="opacity: 0.5">
                                      <p:cBhvr rctx="IE">
                                        <p:cTn id="85" dur="indefinite"/>
                                        <p:tgtEl>
                                          <p:spTgt spid="124"/>
                                        </p:tgtEl>
                                      </p:cBhvr>
                                    </p:animEffect>
                                  </p:childTnLst>
                                </p:cTn>
                              </p:par>
                              <p:par>
                                <p:cTn id="86" presetID="9" presetClass="emph" presetSubtype="0" grpId="0" nodeType="withEffect">
                                  <p:stCondLst>
                                    <p:cond delay="0"/>
                                  </p:stCondLst>
                                  <p:childTnLst>
                                    <p:set>
                                      <p:cBhvr rctx="PPT">
                                        <p:cTn id="87" dur="indefinite"/>
                                        <p:tgtEl>
                                          <p:spTgt spid="128"/>
                                        </p:tgtEl>
                                        <p:attrNameLst>
                                          <p:attrName>style.opacity</p:attrName>
                                        </p:attrNameLst>
                                      </p:cBhvr>
                                      <p:to>
                                        <p:strVal val="0.5"/>
                                      </p:to>
                                    </p:set>
                                    <p:animEffect filter="image" prLst="opacity: 0.5">
                                      <p:cBhvr rctx="IE">
                                        <p:cTn id="88" dur="indefinite"/>
                                        <p:tgtEl>
                                          <p:spTgt spid="128"/>
                                        </p:tgtEl>
                                      </p:cBhvr>
                                    </p:animEffect>
                                  </p:childTnLst>
                                </p:cTn>
                              </p:par>
                              <p:par>
                                <p:cTn id="89" presetID="9" presetClass="emph" presetSubtype="0" grpId="0" nodeType="withEffect">
                                  <p:stCondLst>
                                    <p:cond delay="0"/>
                                  </p:stCondLst>
                                  <p:childTnLst>
                                    <p:set>
                                      <p:cBhvr rctx="PPT">
                                        <p:cTn id="90" dur="indefinite"/>
                                        <p:tgtEl>
                                          <p:spTgt spid="130"/>
                                        </p:tgtEl>
                                        <p:attrNameLst>
                                          <p:attrName>style.opacity</p:attrName>
                                        </p:attrNameLst>
                                      </p:cBhvr>
                                      <p:to>
                                        <p:strVal val="0.5"/>
                                      </p:to>
                                    </p:set>
                                    <p:animEffect filter="image" prLst="opacity: 0.5">
                                      <p:cBhvr rctx="IE">
                                        <p:cTn id="91" dur="indefinite"/>
                                        <p:tgtEl>
                                          <p:spTgt spid="130"/>
                                        </p:tgtEl>
                                      </p:cBhvr>
                                    </p:animEffect>
                                  </p:childTnLst>
                                </p:cTn>
                              </p:par>
                              <p:par>
                                <p:cTn id="92" presetID="9" presetClass="emph" presetSubtype="0" nodeType="withEffect">
                                  <p:stCondLst>
                                    <p:cond delay="0"/>
                                  </p:stCondLst>
                                  <p:childTnLst>
                                    <p:set>
                                      <p:cBhvr rctx="PPT">
                                        <p:cTn id="93" dur="indefinite"/>
                                        <p:tgtEl>
                                          <p:spTgt spid="133"/>
                                        </p:tgtEl>
                                        <p:attrNameLst>
                                          <p:attrName>style.opacity</p:attrName>
                                        </p:attrNameLst>
                                      </p:cBhvr>
                                      <p:to>
                                        <p:strVal val="0.5"/>
                                      </p:to>
                                    </p:set>
                                    <p:animEffect filter="image" prLst="opacity: 0.5">
                                      <p:cBhvr rctx="IE">
                                        <p:cTn id="94" dur="indefinite"/>
                                        <p:tgtEl>
                                          <p:spTgt spid="133"/>
                                        </p:tgtEl>
                                      </p:cBhvr>
                                    </p:animEffect>
                                  </p:childTnLst>
                                </p:cTn>
                              </p:par>
                              <p:par>
                                <p:cTn id="95" presetID="9" presetClass="emph" presetSubtype="0" nodeType="withEffect">
                                  <p:stCondLst>
                                    <p:cond delay="0"/>
                                  </p:stCondLst>
                                  <p:childTnLst>
                                    <p:set>
                                      <p:cBhvr rctx="PPT">
                                        <p:cTn id="96" dur="indefinite"/>
                                        <p:tgtEl>
                                          <p:spTgt spid="135"/>
                                        </p:tgtEl>
                                        <p:attrNameLst>
                                          <p:attrName>style.opacity</p:attrName>
                                        </p:attrNameLst>
                                      </p:cBhvr>
                                      <p:to>
                                        <p:strVal val="0.5"/>
                                      </p:to>
                                    </p:set>
                                    <p:animEffect filter="image" prLst="opacity: 0.5">
                                      <p:cBhvr rctx="IE">
                                        <p:cTn id="97" dur="indefinite"/>
                                        <p:tgtEl>
                                          <p:spTgt spid="135"/>
                                        </p:tgtEl>
                                      </p:cBhvr>
                                    </p:animEffect>
                                  </p:childTnLst>
                                </p:cTn>
                              </p:par>
                              <p:par>
                                <p:cTn id="98" presetID="9" presetClass="emph" presetSubtype="0" nodeType="withEffect">
                                  <p:stCondLst>
                                    <p:cond delay="0"/>
                                  </p:stCondLst>
                                  <p:childTnLst>
                                    <p:set>
                                      <p:cBhvr rctx="PPT">
                                        <p:cTn id="99" dur="indefinite"/>
                                        <p:tgtEl>
                                          <p:spTgt spid="136"/>
                                        </p:tgtEl>
                                        <p:attrNameLst>
                                          <p:attrName>style.opacity</p:attrName>
                                        </p:attrNameLst>
                                      </p:cBhvr>
                                      <p:to>
                                        <p:strVal val="0.5"/>
                                      </p:to>
                                    </p:set>
                                    <p:animEffect filter="image" prLst="opacity: 0.5">
                                      <p:cBhvr rctx="IE">
                                        <p:cTn id="100" dur="indefinite"/>
                                        <p:tgtEl>
                                          <p:spTgt spid="136"/>
                                        </p:tgtEl>
                                      </p:cBhvr>
                                    </p:animEffect>
                                  </p:childTnLst>
                                </p:cTn>
                              </p:par>
                              <p:par>
                                <p:cTn id="101" presetID="9" presetClass="emph" presetSubtype="0" nodeType="withEffect">
                                  <p:stCondLst>
                                    <p:cond delay="0"/>
                                  </p:stCondLst>
                                  <p:childTnLst>
                                    <p:set>
                                      <p:cBhvr rctx="PPT">
                                        <p:cTn id="102" dur="indefinite"/>
                                        <p:tgtEl>
                                          <p:spTgt spid="140"/>
                                        </p:tgtEl>
                                        <p:attrNameLst>
                                          <p:attrName>style.opacity</p:attrName>
                                        </p:attrNameLst>
                                      </p:cBhvr>
                                      <p:to>
                                        <p:strVal val="0.5"/>
                                      </p:to>
                                    </p:set>
                                    <p:animEffect filter="image" prLst="opacity: 0.5">
                                      <p:cBhvr rctx="IE">
                                        <p:cTn id="103" dur="indefinite"/>
                                        <p:tgtEl>
                                          <p:spTgt spid="140"/>
                                        </p:tgtEl>
                                      </p:cBhvr>
                                    </p:animEffect>
                                  </p:childTnLst>
                                </p:cTn>
                              </p:par>
                              <p:par>
                                <p:cTn id="104" presetID="9" presetClass="emph" presetSubtype="0" nodeType="withEffect">
                                  <p:stCondLst>
                                    <p:cond delay="0"/>
                                  </p:stCondLst>
                                  <p:childTnLst>
                                    <p:set>
                                      <p:cBhvr rctx="PPT">
                                        <p:cTn id="105" dur="indefinite"/>
                                        <p:tgtEl>
                                          <p:spTgt spid="142"/>
                                        </p:tgtEl>
                                        <p:attrNameLst>
                                          <p:attrName>style.opacity</p:attrName>
                                        </p:attrNameLst>
                                      </p:cBhvr>
                                      <p:to>
                                        <p:strVal val="0.5"/>
                                      </p:to>
                                    </p:set>
                                    <p:animEffect filter="image" prLst="opacity: 0.5">
                                      <p:cBhvr rctx="IE">
                                        <p:cTn id="106" dur="indefinite"/>
                                        <p:tgtEl>
                                          <p:spTgt spid="142"/>
                                        </p:tgtEl>
                                      </p:cBhvr>
                                    </p:animEffect>
                                  </p:childTnLst>
                                </p:cTn>
                              </p:par>
                              <p:par>
                                <p:cTn id="107" presetID="9" presetClass="emph" presetSubtype="0" nodeType="withEffect">
                                  <p:stCondLst>
                                    <p:cond delay="0"/>
                                  </p:stCondLst>
                                  <p:childTnLst>
                                    <p:set>
                                      <p:cBhvr rctx="PPT">
                                        <p:cTn id="108" dur="indefinite"/>
                                        <p:tgtEl>
                                          <p:spTgt spid="145"/>
                                        </p:tgtEl>
                                        <p:attrNameLst>
                                          <p:attrName>style.opacity</p:attrName>
                                        </p:attrNameLst>
                                      </p:cBhvr>
                                      <p:to>
                                        <p:strVal val="0.5"/>
                                      </p:to>
                                    </p:set>
                                    <p:animEffect filter="image" prLst="opacity: 0.5">
                                      <p:cBhvr rctx="IE">
                                        <p:cTn id="109" dur="indefinite"/>
                                        <p:tgtEl>
                                          <p:spTgt spid="145"/>
                                        </p:tgtEl>
                                      </p:cBhvr>
                                    </p:animEffect>
                                  </p:childTnLst>
                                </p:cTn>
                              </p:par>
                              <p:par>
                                <p:cTn id="110" presetID="9" presetClass="emph" presetSubtype="0" nodeType="withEffect">
                                  <p:stCondLst>
                                    <p:cond delay="0"/>
                                  </p:stCondLst>
                                  <p:childTnLst>
                                    <p:set>
                                      <p:cBhvr rctx="PPT">
                                        <p:cTn id="111" dur="indefinite"/>
                                        <p:tgtEl>
                                          <p:spTgt spid="148"/>
                                        </p:tgtEl>
                                        <p:attrNameLst>
                                          <p:attrName>style.opacity</p:attrName>
                                        </p:attrNameLst>
                                      </p:cBhvr>
                                      <p:to>
                                        <p:strVal val="0.5"/>
                                      </p:to>
                                    </p:set>
                                    <p:animEffect filter="image" prLst="opacity: 0.5">
                                      <p:cBhvr rctx="IE">
                                        <p:cTn id="112" dur="indefinite"/>
                                        <p:tgtEl>
                                          <p:spTgt spid="148"/>
                                        </p:tgtEl>
                                      </p:cBhvr>
                                    </p:animEffect>
                                  </p:childTnLst>
                                </p:cTn>
                              </p:par>
                              <p:par>
                                <p:cTn id="113" presetID="9" presetClass="emph" presetSubtype="0" nodeType="withEffect">
                                  <p:stCondLst>
                                    <p:cond delay="0"/>
                                  </p:stCondLst>
                                  <p:childTnLst>
                                    <p:set>
                                      <p:cBhvr rctx="PPT">
                                        <p:cTn id="114" dur="indefinite"/>
                                        <p:tgtEl>
                                          <p:spTgt spid="151"/>
                                        </p:tgtEl>
                                        <p:attrNameLst>
                                          <p:attrName>style.opacity</p:attrName>
                                        </p:attrNameLst>
                                      </p:cBhvr>
                                      <p:to>
                                        <p:strVal val="0.5"/>
                                      </p:to>
                                    </p:set>
                                    <p:animEffect filter="image" prLst="opacity: 0.5">
                                      <p:cBhvr rctx="IE">
                                        <p:cTn id="115" dur="indefinite"/>
                                        <p:tgtEl>
                                          <p:spTgt spid="151"/>
                                        </p:tgtEl>
                                      </p:cBhvr>
                                    </p:animEffect>
                                  </p:childTnLst>
                                </p:cTn>
                              </p:par>
                              <p:par>
                                <p:cTn id="116" presetID="9" presetClass="emph" presetSubtype="0" grpId="0" nodeType="withEffect">
                                  <p:stCondLst>
                                    <p:cond delay="0"/>
                                  </p:stCondLst>
                                  <p:childTnLst>
                                    <p:set>
                                      <p:cBhvr rctx="PPT">
                                        <p:cTn id="117" dur="indefinite"/>
                                        <p:tgtEl>
                                          <p:spTgt spid="157"/>
                                        </p:tgtEl>
                                        <p:attrNameLst>
                                          <p:attrName>style.opacity</p:attrName>
                                        </p:attrNameLst>
                                      </p:cBhvr>
                                      <p:to>
                                        <p:strVal val="0.5"/>
                                      </p:to>
                                    </p:set>
                                    <p:animEffect filter="image" prLst="opacity: 0.5">
                                      <p:cBhvr rctx="IE">
                                        <p:cTn id="118" dur="indefinite"/>
                                        <p:tgtEl>
                                          <p:spTgt spid="157"/>
                                        </p:tgtEl>
                                      </p:cBhvr>
                                    </p:animEffect>
                                  </p:childTnLst>
                                </p:cTn>
                              </p:par>
                              <p:par>
                                <p:cTn id="119" presetID="9" presetClass="emph" presetSubtype="0" nodeType="withEffect">
                                  <p:stCondLst>
                                    <p:cond delay="0"/>
                                  </p:stCondLst>
                                  <p:childTnLst>
                                    <p:set>
                                      <p:cBhvr rctx="PPT">
                                        <p:cTn id="120" dur="indefinite"/>
                                        <p:tgtEl>
                                          <p:spTgt spid="158"/>
                                        </p:tgtEl>
                                        <p:attrNameLst>
                                          <p:attrName>style.opacity</p:attrName>
                                        </p:attrNameLst>
                                      </p:cBhvr>
                                      <p:to>
                                        <p:strVal val="0.5"/>
                                      </p:to>
                                    </p:set>
                                    <p:animEffect filter="image" prLst="opacity: 0.5">
                                      <p:cBhvr rctx="IE">
                                        <p:cTn id="121" dur="indefinite"/>
                                        <p:tgtEl>
                                          <p:spTgt spid="158"/>
                                        </p:tgtEl>
                                      </p:cBhvr>
                                    </p:animEffect>
                                  </p:childTnLst>
                                </p:cTn>
                              </p:par>
                              <p:par>
                                <p:cTn id="122" presetID="9" presetClass="emph" presetSubtype="0" nodeType="withEffect">
                                  <p:stCondLst>
                                    <p:cond delay="0"/>
                                  </p:stCondLst>
                                  <p:childTnLst>
                                    <p:set>
                                      <p:cBhvr rctx="PPT">
                                        <p:cTn id="123" dur="indefinite"/>
                                        <p:tgtEl>
                                          <p:spTgt spid="159"/>
                                        </p:tgtEl>
                                        <p:attrNameLst>
                                          <p:attrName>style.opacity</p:attrName>
                                        </p:attrNameLst>
                                      </p:cBhvr>
                                      <p:to>
                                        <p:strVal val="0.5"/>
                                      </p:to>
                                    </p:set>
                                    <p:animEffect filter="image" prLst="opacity: 0.5">
                                      <p:cBhvr rctx="IE">
                                        <p:cTn id="124" dur="indefinite"/>
                                        <p:tgtEl>
                                          <p:spTgt spid="159"/>
                                        </p:tgtEl>
                                      </p:cBhvr>
                                    </p:animEffect>
                                  </p:childTnLst>
                                </p:cTn>
                              </p:par>
                              <p:par>
                                <p:cTn id="125" presetID="9" presetClass="emph" presetSubtype="0" nodeType="withEffect">
                                  <p:stCondLst>
                                    <p:cond delay="0"/>
                                  </p:stCondLst>
                                  <p:childTnLst>
                                    <p:set>
                                      <p:cBhvr rctx="PPT">
                                        <p:cTn id="126" dur="indefinite"/>
                                        <p:tgtEl>
                                          <p:spTgt spid="162"/>
                                        </p:tgtEl>
                                        <p:attrNameLst>
                                          <p:attrName>style.opacity</p:attrName>
                                        </p:attrNameLst>
                                      </p:cBhvr>
                                      <p:to>
                                        <p:strVal val="0.5"/>
                                      </p:to>
                                    </p:set>
                                    <p:animEffect filter="image" prLst="opacity: 0.5">
                                      <p:cBhvr rctx="IE">
                                        <p:cTn id="127" dur="indefinite"/>
                                        <p:tgtEl>
                                          <p:spTgt spid="162"/>
                                        </p:tgtEl>
                                      </p:cBhvr>
                                    </p:animEffect>
                                  </p:childTnLst>
                                </p:cTn>
                              </p:par>
                              <p:par>
                                <p:cTn id="128" presetID="9" presetClass="emph" presetSubtype="0" nodeType="withEffect">
                                  <p:stCondLst>
                                    <p:cond delay="0"/>
                                  </p:stCondLst>
                                  <p:childTnLst>
                                    <p:set>
                                      <p:cBhvr rctx="PPT">
                                        <p:cTn id="129" dur="indefinite"/>
                                        <p:tgtEl>
                                          <p:spTgt spid="165"/>
                                        </p:tgtEl>
                                        <p:attrNameLst>
                                          <p:attrName>style.opacity</p:attrName>
                                        </p:attrNameLst>
                                      </p:cBhvr>
                                      <p:to>
                                        <p:strVal val="0.5"/>
                                      </p:to>
                                    </p:set>
                                    <p:animEffect filter="image" prLst="opacity: 0.5">
                                      <p:cBhvr rctx="IE">
                                        <p:cTn id="130" dur="indefinite"/>
                                        <p:tgtEl>
                                          <p:spTgt spid="165"/>
                                        </p:tgtEl>
                                      </p:cBhvr>
                                    </p:animEffect>
                                  </p:childTnLst>
                                </p:cTn>
                              </p:par>
                              <p:par>
                                <p:cTn id="131" presetID="9" presetClass="emph" presetSubtype="0" grpId="0" nodeType="withEffect">
                                  <p:stCondLst>
                                    <p:cond delay="0"/>
                                  </p:stCondLst>
                                  <p:childTnLst>
                                    <p:set>
                                      <p:cBhvr rctx="PPT">
                                        <p:cTn id="132" dur="indefinite"/>
                                        <p:tgtEl>
                                          <p:spTgt spid="168"/>
                                        </p:tgtEl>
                                        <p:attrNameLst>
                                          <p:attrName>style.opacity</p:attrName>
                                        </p:attrNameLst>
                                      </p:cBhvr>
                                      <p:to>
                                        <p:strVal val="0.5"/>
                                      </p:to>
                                    </p:set>
                                    <p:animEffect filter="image" prLst="opacity: 0.5">
                                      <p:cBhvr rctx="IE">
                                        <p:cTn id="133" dur="indefinite"/>
                                        <p:tgtEl>
                                          <p:spTgt spid="168"/>
                                        </p:tgtEl>
                                      </p:cBhvr>
                                    </p:animEffect>
                                  </p:childTnLst>
                                </p:cTn>
                              </p:par>
                              <p:par>
                                <p:cTn id="134" presetID="9" presetClass="emph" presetSubtype="0" grpId="0" nodeType="withEffect">
                                  <p:stCondLst>
                                    <p:cond delay="0"/>
                                  </p:stCondLst>
                                  <p:childTnLst>
                                    <p:set>
                                      <p:cBhvr rctx="PPT">
                                        <p:cTn id="135" dur="indefinite"/>
                                        <p:tgtEl>
                                          <p:spTgt spid="169"/>
                                        </p:tgtEl>
                                        <p:attrNameLst>
                                          <p:attrName>style.opacity</p:attrName>
                                        </p:attrNameLst>
                                      </p:cBhvr>
                                      <p:to>
                                        <p:strVal val="0.5"/>
                                      </p:to>
                                    </p:set>
                                    <p:animEffect filter="image" prLst="opacity: 0.5">
                                      <p:cBhvr rctx="IE">
                                        <p:cTn id="136" dur="indefinite"/>
                                        <p:tgtEl>
                                          <p:spTgt spid="169"/>
                                        </p:tgtEl>
                                      </p:cBhvr>
                                    </p:animEffect>
                                  </p:childTnLst>
                                </p:cTn>
                              </p:par>
                              <p:par>
                                <p:cTn id="137" presetID="9" presetClass="emph" presetSubtype="0" nodeType="withEffect">
                                  <p:stCondLst>
                                    <p:cond delay="0"/>
                                  </p:stCondLst>
                                  <p:childTnLst>
                                    <p:set>
                                      <p:cBhvr rctx="PPT">
                                        <p:cTn id="138" dur="indefinite"/>
                                        <p:tgtEl>
                                          <p:spTgt spid="172"/>
                                        </p:tgtEl>
                                        <p:attrNameLst>
                                          <p:attrName>style.opacity</p:attrName>
                                        </p:attrNameLst>
                                      </p:cBhvr>
                                      <p:to>
                                        <p:strVal val="0.5"/>
                                      </p:to>
                                    </p:set>
                                    <p:animEffect filter="image" prLst="opacity: 0.5">
                                      <p:cBhvr rctx="IE">
                                        <p:cTn id="139" dur="indefinite"/>
                                        <p:tgtEl>
                                          <p:spTgt spid="172"/>
                                        </p:tgtEl>
                                      </p:cBhvr>
                                    </p:animEffect>
                                  </p:childTnLst>
                                </p:cTn>
                              </p:par>
                              <p:par>
                                <p:cTn id="140" presetID="9" presetClass="emph" presetSubtype="0" nodeType="withEffect">
                                  <p:stCondLst>
                                    <p:cond delay="0"/>
                                  </p:stCondLst>
                                  <p:childTnLst>
                                    <p:set>
                                      <p:cBhvr rctx="PPT">
                                        <p:cTn id="141" dur="indefinite"/>
                                        <p:tgtEl>
                                          <p:spTgt spid="176"/>
                                        </p:tgtEl>
                                        <p:attrNameLst>
                                          <p:attrName>style.opacity</p:attrName>
                                        </p:attrNameLst>
                                      </p:cBhvr>
                                      <p:to>
                                        <p:strVal val="0.5"/>
                                      </p:to>
                                    </p:set>
                                    <p:animEffect filter="image" prLst="opacity: 0.5">
                                      <p:cBhvr rctx="IE">
                                        <p:cTn id="142" dur="indefinite"/>
                                        <p:tgtEl>
                                          <p:spTgt spid="176"/>
                                        </p:tgtEl>
                                      </p:cBhvr>
                                    </p:animEffect>
                                  </p:childTnLst>
                                </p:cTn>
                              </p:par>
                              <p:par>
                                <p:cTn id="143" presetID="9" presetClass="emph" presetSubtype="0" nodeType="withEffect">
                                  <p:stCondLst>
                                    <p:cond delay="0"/>
                                  </p:stCondLst>
                                  <p:childTnLst>
                                    <p:set>
                                      <p:cBhvr rctx="PPT">
                                        <p:cTn id="144" dur="indefinite"/>
                                        <p:tgtEl>
                                          <p:spTgt spid="184"/>
                                        </p:tgtEl>
                                        <p:attrNameLst>
                                          <p:attrName>style.opacity</p:attrName>
                                        </p:attrNameLst>
                                      </p:cBhvr>
                                      <p:to>
                                        <p:strVal val="0.5"/>
                                      </p:to>
                                    </p:set>
                                    <p:animEffect filter="image" prLst="opacity: 0.5">
                                      <p:cBhvr rctx="IE">
                                        <p:cTn id="145" dur="indefinite"/>
                                        <p:tgtEl>
                                          <p:spTgt spid="184"/>
                                        </p:tgtEl>
                                      </p:cBhvr>
                                    </p:animEffect>
                                  </p:childTnLst>
                                </p:cTn>
                              </p:par>
                              <p:par>
                                <p:cTn id="146" presetID="9" presetClass="emph" presetSubtype="0" grpId="0" nodeType="withEffect">
                                  <p:stCondLst>
                                    <p:cond delay="0"/>
                                  </p:stCondLst>
                                  <p:childTnLst>
                                    <p:set>
                                      <p:cBhvr rctx="PPT">
                                        <p:cTn id="147" dur="indefinite"/>
                                        <p:tgtEl>
                                          <p:spTgt spid="185"/>
                                        </p:tgtEl>
                                        <p:attrNameLst>
                                          <p:attrName>style.opacity</p:attrName>
                                        </p:attrNameLst>
                                      </p:cBhvr>
                                      <p:to>
                                        <p:strVal val="0.5"/>
                                      </p:to>
                                    </p:set>
                                    <p:animEffect filter="image" prLst="opacity: 0.5">
                                      <p:cBhvr rctx="IE">
                                        <p:cTn id="148" dur="indefinite"/>
                                        <p:tgtEl>
                                          <p:spTgt spid="185"/>
                                        </p:tgtEl>
                                      </p:cBhvr>
                                    </p:animEffect>
                                  </p:childTnLst>
                                </p:cTn>
                              </p:par>
                              <p:par>
                                <p:cTn id="149" presetID="9" presetClass="emph" presetSubtype="0" nodeType="withEffect">
                                  <p:stCondLst>
                                    <p:cond delay="0"/>
                                  </p:stCondLst>
                                  <p:childTnLst>
                                    <p:set>
                                      <p:cBhvr rctx="PPT">
                                        <p:cTn id="150" dur="indefinite"/>
                                        <p:tgtEl>
                                          <p:spTgt spid="188"/>
                                        </p:tgtEl>
                                        <p:attrNameLst>
                                          <p:attrName>style.opacity</p:attrName>
                                        </p:attrNameLst>
                                      </p:cBhvr>
                                      <p:to>
                                        <p:strVal val="0.5"/>
                                      </p:to>
                                    </p:set>
                                    <p:animEffect filter="image" prLst="opacity: 0.5">
                                      <p:cBhvr rctx="IE">
                                        <p:cTn id="151" dur="indefinite"/>
                                        <p:tgtEl>
                                          <p:spTgt spid="188"/>
                                        </p:tgtEl>
                                      </p:cBhvr>
                                    </p:animEffect>
                                  </p:childTnLst>
                                </p:cTn>
                              </p:par>
                              <p:par>
                                <p:cTn id="152" presetID="9" presetClass="emph" presetSubtype="0" nodeType="withEffect">
                                  <p:stCondLst>
                                    <p:cond delay="0"/>
                                  </p:stCondLst>
                                  <p:childTnLst>
                                    <p:set>
                                      <p:cBhvr rctx="PPT">
                                        <p:cTn id="153" dur="indefinite"/>
                                        <p:tgtEl>
                                          <p:spTgt spid="189"/>
                                        </p:tgtEl>
                                        <p:attrNameLst>
                                          <p:attrName>style.opacity</p:attrName>
                                        </p:attrNameLst>
                                      </p:cBhvr>
                                      <p:to>
                                        <p:strVal val="0.5"/>
                                      </p:to>
                                    </p:set>
                                    <p:animEffect filter="image" prLst="opacity: 0.5">
                                      <p:cBhvr rctx="IE">
                                        <p:cTn id="154" dur="indefinite"/>
                                        <p:tgtEl>
                                          <p:spTgt spid="189"/>
                                        </p:tgtEl>
                                      </p:cBhvr>
                                    </p:animEffect>
                                  </p:childTnLst>
                                </p:cTn>
                              </p:par>
                              <p:par>
                                <p:cTn id="155" presetID="9" presetClass="emph" presetSubtype="0" nodeType="withEffect">
                                  <p:stCondLst>
                                    <p:cond delay="0"/>
                                  </p:stCondLst>
                                  <p:childTnLst>
                                    <p:set>
                                      <p:cBhvr rctx="PPT">
                                        <p:cTn id="156" dur="indefinite"/>
                                        <p:tgtEl>
                                          <p:spTgt spid="192"/>
                                        </p:tgtEl>
                                        <p:attrNameLst>
                                          <p:attrName>style.opacity</p:attrName>
                                        </p:attrNameLst>
                                      </p:cBhvr>
                                      <p:to>
                                        <p:strVal val="0.5"/>
                                      </p:to>
                                    </p:set>
                                    <p:animEffect filter="image" prLst="opacity: 0.5">
                                      <p:cBhvr rctx="IE">
                                        <p:cTn id="157" dur="indefinite"/>
                                        <p:tgtEl>
                                          <p:spTgt spid="192"/>
                                        </p:tgtEl>
                                      </p:cBhvr>
                                    </p:animEffect>
                                  </p:childTnLst>
                                </p:cTn>
                              </p:par>
                              <p:par>
                                <p:cTn id="158" presetID="9" presetClass="emph" presetSubtype="0" grpId="0" nodeType="withEffect">
                                  <p:stCondLst>
                                    <p:cond delay="0"/>
                                  </p:stCondLst>
                                  <p:childTnLst>
                                    <p:set>
                                      <p:cBhvr rctx="PPT">
                                        <p:cTn id="159" dur="indefinite"/>
                                        <p:tgtEl>
                                          <p:spTgt spid="195"/>
                                        </p:tgtEl>
                                        <p:attrNameLst>
                                          <p:attrName>style.opacity</p:attrName>
                                        </p:attrNameLst>
                                      </p:cBhvr>
                                      <p:to>
                                        <p:strVal val="0.5"/>
                                      </p:to>
                                    </p:set>
                                    <p:animEffect filter="image" prLst="opacity: 0.5">
                                      <p:cBhvr rctx="IE">
                                        <p:cTn id="160" dur="indefinite"/>
                                        <p:tgtEl>
                                          <p:spTgt spid="195"/>
                                        </p:tgtEl>
                                      </p:cBhvr>
                                    </p:animEffect>
                                  </p:childTnLst>
                                </p:cTn>
                              </p:par>
                              <p:par>
                                <p:cTn id="161" presetID="9" presetClass="emph" presetSubtype="0" nodeType="withEffect">
                                  <p:stCondLst>
                                    <p:cond delay="0"/>
                                  </p:stCondLst>
                                  <p:childTnLst>
                                    <p:set>
                                      <p:cBhvr rctx="PPT">
                                        <p:cTn id="162" dur="indefinite"/>
                                        <p:tgtEl>
                                          <p:spTgt spid="198"/>
                                        </p:tgtEl>
                                        <p:attrNameLst>
                                          <p:attrName>style.opacity</p:attrName>
                                        </p:attrNameLst>
                                      </p:cBhvr>
                                      <p:to>
                                        <p:strVal val="0.5"/>
                                      </p:to>
                                    </p:set>
                                    <p:animEffect filter="image" prLst="opacity: 0.5">
                                      <p:cBhvr rctx="IE">
                                        <p:cTn id="163" dur="indefinite"/>
                                        <p:tgtEl>
                                          <p:spTgt spid="198"/>
                                        </p:tgtEl>
                                      </p:cBhvr>
                                    </p:animEffect>
                                  </p:childTnLst>
                                </p:cTn>
                              </p:par>
                              <p:par>
                                <p:cTn id="164" presetID="9" presetClass="emph" presetSubtype="0" grpId="0" nodeType="withEffect">
                                  <p:stCondLst>
                                    <p:cond delay="0"/>
                                  </p:stCondLst>
                                  <p:childTnLst>
                                    <p:set>
                                      <p:cBhvr rctx="PPT">
                                        <p:cTn id="165" dur="indefinite"/>
                                        <p:tgtEl>
                                          <p:spTgt spid="200"/>
                                        </p:tgtEl>
                                        <p:attrNameLst>
                                          <p:attrName>style.opacity</p:attrName>
                                        </p:attrNameLst>
                                      </p:cBhvr>
                                      <p:to>
                                        <p:strVal val="0.5"/>
                                      </p:to>
                                    </p:set>
                                    <p:animEffect filter="image" prLst="opacity: 0.5">
                                      <p:cBhvr rctx="IE">
                                        <p:cTn id="166" dur="indefinite"/>
                                        <p:tgtEl>
                                          <p:spTgt spid="200"/>
                                        </p:tgtEl>
                                      </p:cBhvr>
                                    </p:animEffect>
                                  </p:childTnLst>
                                </p:cTn>
                              </p:par>
                              <p:par>
                                <p:cTn id="167" presetID="9" presetClass="emph" presetSubtype="0" nodeType="withEffect">
                                  <p:stCondLst>
                                    <p:cond delay="0"/>
                                  </p:stCondLst>
                                  <p:childTnLst>
                                    <p:set>
                                      <p:cBhvr rctx="PPT">
                                        <p:cTn id="168" dur="indefinite"/>
                                        <p:tgtEl>
                                          <p:spTgt spid="223"/>
                                        </p:tgtEl>
                                        <p:attrNameLst>
                                          <p:attrName>style.opacity</p:attrName>
                                        </p:attrNameLst>
                                      </p:cBhvr>
                                      <p:to>
                                        <p:strVal val="0.5"/>
                                      </p:to>
                                    </p:set>
                                    <p:animEffect filter="image" prLst="opacity: 0.5">
                                      <p:cBhvr rctx="IE">
                                        <p:cTn id="169" dur="indefinite"/>
                                        <p:tgtEl>
                                          <p:spTgt spid="223"/>
                                        </p:tgtEl>
                                      </p:cBhvr>
                                    </p:animEffect>
                                  </p:childTnLst>
                                </p:cTn>
                              </p:par>
                              <p:par>
                                <p:cTn id="170" presetID="9" presetClass="emph" presetSubtype="0" nodeType="withEffect">
                                  <p:stCondLst>
                                    <p:cond delay="0"/>
                                  </p:stCondLst>
                                  <p:childTnLst>
                                    <p:set>
                                      <p:cBhvr rctx="PPT">
                                        <p:cTn id="171" dur="indefinite"/>
                                        <p:tgtEl>
                                          <p:spTgt spid="224"/>
                                        </p:tgtEl>
                                        <p:attrNameLst>
                                          <p:attrName>style.opacity</p:attrName>
                                        </p:attrNameLst>
                                      </p:cBhvr>
                                      <p:to>
                                        <p:strVal val="0.5"/>
                                      </p:to>
                                    </p:set>
                                    <p:animEffect filter="image" prLst="opacity: 0.5">
                                      <p:cBhvr rctx="IE">
                                        <p:cTn id="172" dur="indefinite"/>
                                        <p:tgtEl>
                                          <p:spTgt spid="224"/>
                                        </p:tgtEl>
                                      </p:cBhvr>
                                    </p:animEffect>
                                  </p:childTnLst>
                                </p:cTn>
                              </p:par>
                              <p:par>
                                <p:cTn id="173" presetID="9" presetClass="emph" presetSubtype="0" nodeType="withEffect">
                                  <p:stCondLst>
                                    <p:cond delay="0"/>
                                  </p:stCondLst>
                                  <p:childTnLst>
                                    <p:set>
                                      <p:cBhvr rctx="PPT">
                                        <p:cTn id="174" dur="indefinite"/>
                                        <p:tgtEl>
                                          <p:spTgt spid="225"/>
                                        </p:tgtEl>
                                        <p:attrNameLst>
                                          <p:attrName>style.opacity</p:attrName>
                                        </p:attrNameLst>
                                      </p:cBhvr>
                                      <p:to>
                                        <p:strVal val="0.5"/>
                                      </p:to>
                                    </p:set>
                                    <p:animEffect filter="image" prLst="opacity: 0.5">
                                      <p:cBhvr rctx="IE">
                                        <p:cTn id="175" dur="indefinite"/>
                                        <p:tgtEl>
                                          <p:spTgt spid="225"/>
                                        </p:tgtEl>
                                      </p:cBhvr>
                                    </p:animEffect>
                                  </p:childTnLst>
                                </p:cTn>
                              </p:par>
                              <p:par>
                                <p:cTn id="176" presetID="9" presetClass="emph" presetSubtype="0" grpId="0" nodeType="withEffect">
                                  <p:stCondLst>
                                    <p:cond delay="0"/>
                                  </p:stCondLst>
                                  <p:childTnLst>
                                    <p:set>
                                      <p:cBhvr rctx="PPT">
                                        <p:cTn id="177" dur="indefinite"/>
                                        <p:tgtEl>
                                          <p:spTgt spid="227"/>
                                        </p:tgtEl>
                                        <p:attrNameLst>
                                          <p:attrName>style.opacity</p:attrName>
                                        </p:attrNameLst>
                                      </p:cBhvr>
                                      <p:to>
                                        <p:strVal val="0.5"/>
                                      </p:to>
                                    </p:set>
                                    <p:animEffect filter="image" prLst="opacity: 0.5">
                                      <p:cBhvr rctx="IE">
                                        <p:cTn id="178" dur="indefinite"/>
                                        <p:tgtEl>
                                          <p:spTgt spid="227"/>
                                        </p:tgtEl>
                                      </p:cBhvr>
                                    </p:animEffect>
                                  </p:childTnLst>
                                </p:cTn>
                              </p:par>
                              <p:par>
                                <p:cTn id="179" presetID="9" presetClass="emph" presetSubtype="0" nodeType="withEffect">
                                  <p:stCondLst>
                                    <p:cond delay="0"/>
                                  </p:stCondLst>
                                  <p:childTnLst>
                                    <p:set>
                                      <p:cBhvr rctx="PPT">
                                        <p:cTn id="180" dur="indefinite"/>
                                        <p:tgtEl>
                                          <p:spTgt spid="234"/>
                                        </p:tgtEl>
                                        <p:attrNameLst>
                                          <p:attrName>style.opacity</p:attrName>
                                        </p:attrNameLst>
                                      </p:cBhvr>
                                      <p:to>
                                        <p:strVal val="0.5"/>
                                      </p:to>
                                    </p:set>
                                    <p:animEffect filter="image" prLst="opacity: 0.5">
                                      <p:cBhvr rctx="IE">
                                        <p:cTn id="181" dur="indefinite"/>
                                        <p:tgtEl>
                                          <p:spTgt spid="234"/>
                                        </p:tgtEl>
                                      </p:cBhvr>
                                    </p:animEffect>
                                  </p:childTnLst>
                                </p:cTn>
                              </p:par>
                              <p:par>
                                <p:cTn id="182" presetID="9" presetClass="emph" presetSubtype="0" nodeType="withEffect">
                                  <p:stCondLst>
                                    <p:cond delay="0"/>
                                  </p:stCondLst>
                                  <p:childTnLst>
                                    <p:set>
                                      <p:cBhvr rctx="PPT">
                                        <p:cTn id="183" dur="indefinite"/>
                                        <p:tgtEl>
                                          <p:spTgt spid="237"/>
                                        </p:tgtEl>
                                        <p:attrNameLst>
                                          <p:attrName>style.opacity</p:attrName>
                                        </p:attrNameLst>
                                      </p:cBhvr>
                                      <p:to>
                                        <p:strVal val="0.5"/>
                                      </p:to>
                                    </p:set>
                                    <p:animEffect filter="image" prLst="opacity: 0.5">
                                      <p:cBhvr rctx="IE">
                                        <p:cTn id="184" dur="indefinite"/>
                                        <p:tgtEl>
                                          <p:spTgt spid="237"/>
                                        </p:tgtEl>
                                      </p:cBhvr>
                                    </p:animEffect>
                                  </p:childTnLst>
                                </p:cTn>
                              </p:par>
                              <p:par>
                                <p:cTn id="185" presetID="9" presetClass="emph" presetSubtype="0" nodeType="withEffect">
                                  <p:stCondLst>
                                    <p:cond delay="0"/>
                                  </p:stCondLst>
                                  <p:childTnLst>
                                    <p:set>
                                      <p:cBhvr rctx="PPT">
                                        <p:cTn id="186" dur="indefinite"/>
                                        <p:tgtEl>
                                          <p:spTgt spid="249"/>
                                        </p:tgtEl>
                                        <p:attrNameLst>
                                          <p:attrName>style.opacity</p:attrName>
                                        </p:attrNameLst>
                                      </p:cBhvr>
                                      <p:to>
                                        <p:strVal val="0.5"/>
                                      </p:to>
                                    </p:set>
                                    <p:animEffect filter="image" prLst="opacity: 0.5">
                                      <p:cBhvr rctx="IE">
                                        <p:cTn id="187" dur="indefinite"/>
                                        <p:tgtEl>
                                          <p:spTgt spid="249"/>
                                        </p:tgtEl>
                                      </p:cBhvr>
                                    </p:animEffect>
                                  </p:childTnLst>
                                </p:cTn>
                              </p:par>
                              <p:par>
                                <p:cTn id="188" presetID="9" presetClass="emph" presetSubtype="0" nodeType="withEffect">
                                  <p:stCondLst>
                                    <p:cond delay="0"/>
                                  </p:stCondLst>
                                  <p:childTnLst>
                                    <p:set>
                                      <p:cBhvr rctx="PPT">
                                        <p:cTn id="189" dur="indefinite"/>
                                        <p:tgtEl>
                                          <p:spTgt spid="250"/>
                                        </p:tgtEl>
                                        <p:attrNameLst>
                                          <p:attrName>style.opacity</p:attrName>
                                        </p:attrNameLst>
                                      </p:cBhvr>
                                      <p:to>
                                        <p:strVal val="0.5"/>
                                      </p:to>
                                    </p:set>
                                    <p:animEffect filter="image" prLst="opacity: 0.5">
                                      <p:cBhvr rctx="IE">
                                        <p:cTn id="190" dur="indefinite"/>
                                        <p:tgtEl>
                                          <p:spTgt spid="250"/>
                                        </p:tgtEl>
                                      </p:cBhvr>
                                    </p:animEffect>
                                  </p:childTnLst>
                                </p:cTn>
                              </p:par>
                              <p:par>
                                <p:cTn id="191" presetID="9" presetClass="emph" presetSubtype="0" grpId="0" nodeType="withEffect">
                                  <p:stCondLst>
                                    <p:cond delay="0"/>
                                  </p:stCondLst>
                                  <p:childTnLst>
                                    <p:set>
                                      <p:cBhvr rctx="PPT">
                                        <p:cTn id="192" dur="indefinite"/>
                                        <p:tgtEl>
                                          <p:spTgt spid="253"/>
                                        </p:tgtEl>
                                        <p:attrNameLst>
                                          <p:attrName>style.opacity</p:attrName>
                                        </p:attrNameLst>
                                      </p:cBhvr>
                                      <p:to>
                                        <p:strVal val="0.5"/>
                                      </p:to>
                                    </p:set>
                                    <p:animEffect filter="image" prLst="opacity: 0.5">
                                      <p:cBhvr rctx="IE">
                                        <p:cTn id="193" dur="indefinite"/>
                                        <p:tgtEl>
                                          <p:spTgt spid="253"/>
                                        </p:tgtEl>
                                      </p:cBhvr>
                                    </p:animEffect>
                                  </p:childTnLst>
                                </p:cTn>
                              </p:par>
                              <p:par>
                                <p:cTn id="194" presetID="9" presetClass="emph" presetSubtype="0" nodeType="withEffect">
                                  <p:stCondLst>
                                    <p:cond delay="0"/>
                                  </p:stCondLst>
                                  <p:childTnLst>
                                    <p:set>
                                      <p:cBhvr rctx="PPT">
                                        <p:cTn id="195" dur="indefinite"/>
                                        <p:tgtEl>
                                          <p:spTgt spid="255"/>
                                        </p:tgtEl>
                                        <p:attrNameLst>
                                          <p:attrName>style.opacity</p:attrName>
                                        </p:attrNameLst>
                                      </p:cBhvr>
                                      <p:to>
                                        <p:strVal val="0.5"/>
                                      </p:to>
                                    </p:set>
                                    <p:animEffect filter="image" prLst="opacity: 0.5">
                                      <p:cBhvr rctx="IE">
                                        <p:cTn id="196" dur="indefinite"/>
                                        <p:tgtEl>
                                          <p:spTgt spid="255"/>
                                        </p:tgtEl>
                                      </p:cBhvr>
                                    </p:animEffect>
                                  </p:childTnLst>
                                </p:cTn>
                              </p:par>
                              <p:par>
                                <p:cTn id="197" presetID="9" presetClass="emph" presetSubtype="0" nodeType="withEffect">
                                  <p:stCondLst>
                                    <p:cond delay="0"/>
                                  </p:stCondLst>
                                  <p:childTnLst>
                                    <p:set>
                                      <p:cBhvr rctx="PPT">
                                        <p:cTn id="198" dur="indefinite"/>
                                        <p:tgtEl>
                                          <p:spTgt spid="256"/>
                                        </p:tgtEl>
                                        <p:attrNameLst>
                                          <p:attrName>style.opacity</p:attrName>
                                        </p:attrNameLst>
                                      </p:cBhvr>
                                      <p:to>
                                        <p:strVal val="0.5"/>
                                      </p:to>
                                    </p:set>
                                    <p:animEffect filter="image" prLst="opacity: 0.5">
                                      <p:cBhvr rctx="IE">
                                        <p:cTn id="199" dur="indefinite"/>
                                        <p:tgtEl>
                                          <p:spTgt spid="256"/>
                                        </p:tgtEl>
                                      </p:cBhvr>
                                    </p:animEffect>
                                  </p:childTnLst>
                                </p:cTn>
                              </p:par>
                              <p:par>
                                <p:cTn id="200" presetID="9" presetClass="emph" presetSubtype="0" grpId="0" nodeType="withEffect">
                                  <p:stCondLst>
                                    <p:cond delay="0"/>
                                  </p:stCondLst>
                                  <p:childTnLst>
                                    <p:set>
                                      <p:cBhvr rctx="PPT">
                                        <p:cTn id="201" dur="indefinite"/>
                                        <p:tgtEl>
                                          <p:spTgt spid="257"/>
                                        </p:tgtEl>
                                        <p:attrNameLst>
                                          <p:attrName>style.opacity</p:attrName>
                                        </p:attrNameLst>
                                      </p:cBhvr>
                                      <p:to>
                                        <p:strVal val="0.5"/>
                                      </p:to>
                                    </p:set>
                                    <p:animEffect filter="image" prLst="opacity: 0.5">
                                      <p:cBhvr rctx="IE">
                                        <p:cTn id="202" dur="indefinite"/>
                                        <p:tgtEl>
                                          <p:spTgt spid="257"/>
                                        </p:tgtEl>
                                      </p:cBhvr>
                                    </p:animEffect>
                                  </p:childTnLst>
                                </p:cTn>
                              </p:par>
                              <p:par>
                                <p:cTn id="203" presetID="9" presetClass="emph" presetSubtype="0" nodeType="withEffect">
                                  <p:stCondLst>
                                    <p:cond delay="0"/>
                                  </p:stCondLst>
                                  <p:childTnLst>
                                    <p:set>
                                      <p:cBhvr rctx="PPT">
                                        <p:cTn id="204" dur="indefinite"/>
                                        <p:tgtEl>
                                          <p:spTgt spid="258"/>
                                        </p:tgtEl>
                                        <p:attrNameLst>
                                          <p:attrName>style.opacity</p:attrName>
                                        </p:attrNameLst>
                                      </p:cBhvr>
                                      <p:to>
                                        <p:strVal val="0.5"/>
                                      </p:to>
                                    </p:set>
                                    <p:animEffect filter="image" prLst="opacity: 0.5">
                                      <p:cBhvr rctx="IE">
                                        <p:cTn id="205" dur="indefinite"/>
                                        <p:tgtEl>
                                          <p:spTgt spid="258"/>
                                        </p:tgtEl>
                                      </p:cBhvr>
                                    </p:animEffect>
                                  </p:childTnLst>
                                </p:cTn>
                              </p:par>
                              <p:par>
                                <p:cTn id="206" presetID="9" presetClass="emph" presetSubtype="0" nodeType="withEffect">
                                  <p:stCondLst>
                                    <p:cond delay="0"/>
                                  </p:stCondLst>
                                  <p:childTnLst>
                                    <p:set>
                                      <p:cBhvr rctx="PPT">
                                        <p:cTn id="207" dur="indefinite"/>
                                        <p:tgtEl>
                                          <p:spTgt spid="259"/>
                                        </p:tgtEl>
                                        <p:attrNameLst>
                                          <p:attrName>style.opacity</p:attrName>
                                        </p:attrNameLst>
                                      </p:cBhvr>
                                      <p:to>
                                        <p:strVal val="0.5"/>
                                      </p:to>
                                    </p:set>
                                    <p:animEffect filter="image" prLst="opacity: 0.5">
                                      <p:cBhvr rctx="IE">
                                        <p:cTn id="208" dur="indefinite"/>
                                        <p:tgtEl>
                                          <p:spTgt spid="259"/>
                                        </p:tgtEl>
                                      </p:cBhvr>
                                    </p:animEffect>
                                  </p:childTnLst>
                                </p:cTn>
                              </p:par>
                              <p:par>
                                <p:cTn id="209" presetID="9" presetClass="emph" presetSubtype="0" grpId="0" nodeType="withEffect">
                                  <p:stCondLst>
                                    <p:cond delay="0"/>
                                  </p:stCondLst>
                                  <p:childTnLst>
                                    <p:set>
                                      <p:cBhvr rctx="PPT">
                                        <p:cTn id="210" dur="indefinite"/>
                                        <p:tgtEl>
                                          <p:spTgt spid="260"/>
                                        </p:tgtEl>
                                        <p:attrNameLst>
                                          <p:attrName>style.opacity</p:attrName>
                                        </p:attrNameLst>
                                      </p:cBhvr>
                                      <p:to>
                                        <p:strVal val="0.5"/>
                                      </p:to>
                                    </p:set>
                                    <p:animEffect filter="image" prLst="opacity: 0.5">
                                      <p:cBhvr rctx="IE">
                                        <p:cTn id="211" dur="indefinite"/>
                                        <p:tgtEl>
                                          <p:spTgt spid="260"/>
                                        </p:tgtEl>
                                      </p:cBhvr>
                                    </p:animEffect>
                                  </p:childTnLst>
                                </p:cTn>
                              </p:par>
                              <p:par>
                                <p:cTn id="212" presetID="9" presetClass="emph" presetSubtype="0" nodeType="withEffect">
                                  <p:stCondLst>
                                    <p:cond delay="0"/>
                                  </p:stCondLst>
                                  <p:childTnLst>
                                    <p:set>
                                      <p:cBhvr rctx="PPT">
                                        <p:cTn id="213" dur="indefinite"/>
                                        <p:tgtEl>
                                          <p:spTgt spid="261"/>
                                        </p:tgtEl>
                                        <p:attrNameLst>
                                          <p:attrName>style.opacity</p:attrName>
                                        </p:attrNameLst>
                                      </p:cBhvr>
                                      <p:to>
                                        <p:strVal val="0.5"/>
                                      </p:to>
                                    </p:set>
                                    <p:animEffect filter="image" prLst="opacity: 0.5">
                                      <p:cBhvr rctx="IE">
                                        <p:cTn id="214" dur="indefinite"/>
                                        <p:tgtEl>
                                          <p:spTgt spid="261"/>
                                        </p:tgtEl>
                                      </p:cBhvr>
                                    </p:animEffect>
                                  </p:childTnLst>
                                </p:cTn>
                              </p:par>
                              <p:par>
                                <p:cTn id="215" presetID="9" presetClass="emph" presetSubtype="0" nodeType="withEffect">
                                  <p:stCondLst>
                                    <p:cond delay="0"/>
                                  </p:stCondLst>
                                  <p:childTnLst>
                                    <p:set>
                                      <p:cBhvr rctx="PPT">
                                        <p:cTn id="216" dur="indefinite"/>
                                        <p:tgtEl>
                                          <p:spTgt spid="262"/>
                                        </p:tgtEl>
                                        <p:attrNameLst>
                                          <p:attrName>style.opacity</p:attrName>
                                        </p:attrNameLst>
                                      </p:cBhvr>
                                      <p:to>
                                        <p:strVal val="0.5"/>
                                      </p:to>
                                    </p:set>
                                    <p:animEffect filter="image" prLst="opacity: 0.5">
                                      <p:cBhvr rctx="IE">
                                        <p:cTn id="217" dur="indefinite"/>
                                        <p:tgtEl>
                                          <p:spTgt spid="262"/>
                                        </p:tgtEl>
                                      </p:cBhvr>
                                    </p:animEffect>
                                  </p:childTnLst>
                                </p:cTn>
                              </p:par>
                              <p:par>
                                <p:cTn id="218" presetID="9" presetClass="emph" presetSubtype="0" nodeType="withEffect">
                                  <p:stCondLst>
                                    <p:cond delay="0"/>
                                  </p:stCondLst>
                                  <p:childTnLst>
                                    <p:set>
                                      <p:cBhvr rctx="PPT">
                                        <p:cTn id="219" dur="indefinite"/>
                                        <p:tgtEl>
                                          <p:spTgt spid="263"/>
                                        </p:tgtEl>
                                        <p:attrNameLst>
                                          <p:attrName>style.opacity</p:attrName>
                                        </p:attrNameLst>
                                      </p:cBhvr>
                                      <p:to>
                                        <p:strVal val="0.5"/>
                                      </p:to>
                                    </p:set>
                                    <p:animEffect filter="image" prLst="opacity: 0.5">
                                      <p:cBhvr rctx="IE">
                                        <p:cTn id="220" dur="indefinite"/>
                                        <p:tgtEl>
                                          <p:spTgt spid="263"/>
                                        </p:tgtEl>
                                      </p:cBhvr>
                                    </p:animEffect>
                                  </p:childTnLst>
                                </p:cTn>
                              </p:par>
                              <p:par>
                                <p:cTn id="221" presetID="9" presetClass="emph" presetSubtype="0" grpId="0" nodeType="withEffect">
                                  <p:stCondLst>
                                    <p:cond delay="0"/>
                                  </p:stCondLst>
                                  <p:childTnLst>
                                    <p:set>
                                      <p:cBhvr rctx="PPT">
                                        <p:cTn id="222" dur="indefinite"/>
                                        <p:tgtEl>
                                          <p:spTgt spid="264"/>
                                        </p:tgtEl>
                                        <p:attrNameLst>
                                          <p:attrName>style.opacity</p:attrName>
                                        </p:attrNameLst>
                                      </p:cBhvr>
                                      <p:to>
                                        <p:strVal val="0.5"/>
                                      </p:to>
                                    </p:set>
                                    <p:animEffect filter="image" prLst="opacity: 0.5">
                                      <p:cBhvr rctx="IE">
                                        <p:cTn id="223" dur="indefinite"/>
                                        <p:tgtEl>
                                          <p:spTgt spid="264"/>
                                        </p:tgtEl>
                                      </p:cBhvr>
                                    </p:animEffect>
                                  </p:childTnLst>
                                </p:cTn>
                              </p:par>
                              <p:par>
                                <p:cTn id="224" presetID="9" presetClass="emph" presetSubtype="0" grpId="0" nodeType="withEffect">
                                  <p:stCondLst>
                                    <p:cond delay="0"/>
                                  </p:stCondLst>
                                  <p:childTnLst>
                                    <p:set>
                                      <p:cBhvr rctx="PPT">
                                        <p:cTn id="225" dur="indefinite"/>
                                        <p:tgtEl>
                                          <p:spTgt spid="265"/>
                                        </p:tgtEl>
                                        <p:attrNameLst>
                                          <p:attrName>style.opacity</p:attrName>
                                        </p:attrNameLst>
                                      </p:cBhvr>
                                      <p:to>
                                        <p:strVal val="0.5"/>
                                      </p:to>
                                    </p:set>
                                    <p:animEffect filter="image" prLst="opacity: 0.5">
                                      <p:cBhvr rctx="IE">
                                        <p:cTn id="226" dur="indefinite"/>
                                        <p:tgtEl>
                                          <p:spTgt spid="265"/>
                                        </p:tgtEl>
                                      </p:cBhvr>
                                    </p:animEffect>
                                  </p:childTnLst>
                                </p:cTn>
                              </p:par>
                              <p:par>
                                <p:cTn id="227" presetID="9" presetClass="emph" presetSubtype="0" nodeType="withEffect">
                                  <p:stCondLst>
                                    <p:cond delay="0"/>
                                  </p:stCondLst>
                                  <p:childTnLst>
                                    <p:set>
                                      <p:cBhvr rctx="PPT">
                                        <p:cTn id="228" dur="indefinite"/>
                                        <p:tgtEl>
                                          <p:spTgt spid="266"/>
                                        </p:tgtEl>
                                        <p:attrNameLst>
                                          <p:attrName>style.opacity</p:attrName>
                                        </p:attrNameLst>
                                      </p:cBhvr>
                                      <p:to>
                                        <p:strVal val="0.5"/>
                                      </p:to>
                                    </p:set>
                                    <p:animEffect filter="image" prLst="opacity: 0.5">
                                      <p:cBhvr rctx="IE">
                                        <p:cTn id="229" dur="indefinite"/>
                                        <p:tgtEl>
                                          <p:spTgt spid="266"/>
                                        </p:tgtEl>
                                      </p:cBhvr>
                                    </p:animEffect>
                                  </p:childTnLst>
                                </p:cTn>
                              </p:par>
                              <p:par>
                                <p:cTn id="230" presetID="9" presetClass="emph" presetSubtype="0" nodeType="withEffect">
                                  <p:stCondLst>
                                    <p:cond delay="0"/>
                                  </p:stCondLst>
                                  <p:childTnLst>
                                    <p:set>
                                      <p:cBhvr rctx="PPT">
                                        <p:cTn id="231" dur="indefinite"/>
                                        <p:tgtEl>
                                          <p:spTgt spid="267"/>
                                        </p:tgtEl>
                                        <p:attrNameLst>
                                          <p:attrName>style.opacity</p:attrName>
                                        </p:attrNameLst>
                                      </p:cBhvr>
                                      <p:to>
                                        <p:strVal val="0.5"/>
                                      </p:to>
                                    </p:set>
                                    <p:animEffect filter="image" prLst="opacity: 0.5">
                                      <p:cBhvr rctx="IE">
                                        <p:cTn id="232" dur="indefinite"/>
                                        <p:tgtEl>
                                          <p:spTgt spid="267"/>
                                        </p:tgtEl>
                                      </p:cBhvr>
                                    </p:animEffect>
                                  </p:childTnLst>
                                </p:cTn>
                              </p:par>
                              <p:par>
                                <p:cTn id="233" presetID="9" presetClass="emph" presetSubtype="0" nodeType="withEffect">
                                  <p:stCondLst>
                                    <p:cond delay="0"/>
                                  </p:stCondLst>
                                  <p:childTnLst>
                                    <p:set>
                                      <p:cBhvr rctx="PPT">
                                        <p:cTn id="234" dur="indefinite"/>
                                        <p:tgtEl>
                                          <p:spTgt spid="268"/>
                                        </p:tgtEl>
                                        <p:attrNameLst>
                                          <p:attrName>style.opacity</p:attrName>
                                        </p:attrNameLst>
                                      </p:cBhvr>
                                      <p:to>
                                        <p:strVal val="0.5"/>
                                      </p:to>
                                    </p:set>
                                    <p:animEffect filter="image" prLst="opacity: 0.5">
                                      <p:cBhvr rctx="IE">
                                        <p:cTn id="235" dur="indefinite"/>
                                        <p:tgtEl>
                                          <p:spTgt spid="268"/>
                                        </p:tgtEl>
                                      </p:cBhvr>
                                    </p:animEffect>
                                  </p:childTnLst>
                                </p:cTn>
                              </p:par>
                              <p:par>
                                <p:cTn id="236" presetID="9" presetClass="emph" presetSubtype="0" nodeType="withEffect">
                                  <p:stCondLst>
                                    <p:cond delay="0"/>
                                  </p:stCondLst>
                                  <p:childTnLst>
                                    <p:set>
                                      <p:cBhvr rctx="PPT">
                                        <p:cTn id="237" dur="indefinite"/>
                                        <p:tgtEl>
                                          <p:spTgt spid="269"/>
                                        </p:tgtEl>
                                        <p:attrNameLst>
                                          <p:attrName>style.opacity</p:attrName>
                                        </p:attrNameLst>
                                      </p:cBhvr>
                                      <p:to>
                                        <p:strVal val="0.5"/>
                                      </p:to>
                                    </p:set>
                                    <p:animEffect filter="image" prLst="opacity: 0.5">
                                      <p:cBhvr rctx="IE">
                                        <p:cTn id="238" dur="indefinite"/>
                                        <p:tgtEl>
                                          <p:spTgt spid="269"/>
                                        </p:tgtEl>
                                      </p:cBhvr>
                                    </p:animEffect>
                                  </p:childTnLst>
                                </p:cTn>
                              </p:par>
                              <p:par>
                                <p:cTn id="239" presetID="9" presetClass="emph" presetSubtype="0" grpId="0" nodeType="withEffect">
                                  <p:stCondLst>
                                    <p:cond delay="0"/>
                                  </p:stCondLst>
                                  <p:childTnLst>
                                    <p:set>
                                      <p:cBhvr rctx="PPT">
                                        <p:cTn id="240" dur="indefinite"/>
                                        <p:tgtEl>
                                          <p:spTgt spid="270"/>
                                        </p:tgtEl>
                                        <p:attrNameLst>
                                          <p:attrName>style.opacity</p:attrName>
                                        </p:attrNameLst>
                                      </p:cBhvr>
                                      <p:to>
                                        <p:strVal val="0.5"/>
                                      </p:to>
                                    </p:set>
                                    <p:animEffect filter="image" prLst="opacity: 0.5">
                                      <p:cBhvr rctx="IE">
                                        <p:cTn id="241" dur="indefinite"/>
                                        <p:tgtEl>
                                          <p:spTgt spid="270"/>
                                        </p:tgtEl>
                                      </p:cBhvr>
                                    </p:animEffect>
                                  </p:childTnLst>
                                </p:cTn>
                              </p:par>
                              <p:par>
                                <p:cTn id="242" presetID="9" presetClass="emph" presetSubtype="0" nodeType="withEffect">
                                  <p:stCondLst>
                                    <p:cond delay="0"/>
                                  </p:stCondLst>
                                  <p:childTnLst>
                                    <p:set>
                                      <p:cBhvr rctx="PPT">
                                        <p:cTn id="243" dur="indefinite"/>
                                        <p:tgtEl>
                                          <p:spTgt spid="271"/>
                                        </p:tgtEl>
                                        <p:attrNameLst>
                                          <p:attrName>style.opacity</p:attrName>
                                        </p:attrNameLst>
                                      </p:cBhvr>
                                      <p:to>
                                        <p:strVal val="0.5"/>
                                      </p:to>
                                    </p:set>
                                    <p:animEffect filter="image" prLst="opacity: 0.5">
                                      <p:cBhvr rctx="IE">
                                        <p:cTn id="244" dur="indefinite"/>
                                        <p:tgtEl>
                                          <p:spTgt spid="271"/>
                                        </p:tgtEl>
                                      </p:cBhvr>
                                    </p:animEffect>
                                  </p:childTnLst>
                                </p:cTn>
                              </p:par>
                              <p:par>
                                <p:cTn id="245" presetID="9" presetClass="emph" presetSubtype="0" grpId="0" nodeType="withEffect">
                                  <p:stCondLst>
                                    <p:cond delay="0"/>
                                  </p:stCondLst>
                                  <p:childTnLst>
                                    <p:set>
                                      <p:cBhvr rctx="PPT">
                                        <p:cTn id="246" dur="indefinite"/>
                                        <p:tgtEl>
                                          <p:spTgt spid="272"/>
                                        </p:tgtEl>
                                        <p:attrNameLst>
                                          <p:attrName>style.opacity</p:attrName>
                                        </p:attrNameLst>
                                      </p:cBhvr>
                                      <p:to>
                                        <p:strVal val="0.5"/>
                                      </p:to>
                                    </p:set>
                                    <p:animEffect filter="image" prLst="opacity: 0.5">
                                      <p:cBhvr rctx="IE">
                                        <p:cTn id="247" dur="indefinite"/>
                                        <p:tgtEl>
                                          <p:spTgt spid="272"/>
                                        </p:tgtEl>
                                      </p:cBhvr>
                                    </p:animEffect>
                                  </p:childTnLst>
                                </p:cTn>
                              </p:par>
                              <p:par>
                                <p:cTn id="248" presetID="9" presetClass="emph" presetSubtype="0" nodeType="withEffect">
                                  <p:stCondLst>
                                    <p:cond delay="0"/>
                                  </p:stCondLst>
                                  <p:childTnLst>
                                    <p:set>
                                      <p:cBhvr rctx="PPT">
                                        <p:cTn id="249" dur="indefinite"/>
                                        <p:tgtEl>
                                          <p:spTgt spid="273"/>
                                        </p:tgtEl>
                                        <p:attrNameLst>
                                          <p:attrName>style.opacity</p:attrName>
                                        </p:attrNameLst>
                                      </p:cBhvr>
                                      <p:to>
                                        <p:strVal val="0.5"/>
                                      </p:to>
                                    </p:set>
                                    <p:animEffect filter="image" prLst="opacity: 0.5">
                                      <p:cBhvr rctx="IE">
                                        <p:cTn id="250" dur="indefinite"/>
                                        <p:tgtEl>
                                          <p:spTgt spid="273"/>
                                        </p:tgtEl>
                                      </p:cBhvr>
                                    </p:animEffect>
                                  </p:childTnLst>
                                </p:cTn>
                              </p:par>
                              <p:par>
                                <p:cTn id="251" presetID="9" presetClass="emph" presetSubtype="0" nodeType="withEffect">
                                  <p:stCondLst>
                                    <p:cond delay="0"/>
                                  </p:stCondLst>
                                  <p:childTnLst>
                                    <p:set>
                                      <p:cBhvr rctx="PPT">
                                        <p:cTn id="252" dur="indefinite"/>
                                        <p:tgtEl>
                                          <p:spTgt spid="274"/>
                                        </p:tgtEl>
                                        <p:attrNameLst>
                                          <p:attrName>style.opacity</p:attrName>
                                        </p:attrNameLst>
                                      </p:cBhvr>
                                      <p:to>
                                        <p:strVal val="0.5"/>
                                      </p:to>
                                    </p:set>
                                    <p:animEffect filter="image" prLst="opacity: 0.5">
                                      <p:cBhvr rctx="IE">
                                        <p:cTn id="253" dur="indefinite"/>
                                        <p:tgtEl>
                                          <p:spTgt spid="274"/>
                                        </p:tgtEl>
                                      </p:cBhvr>
                                    </p:animEffect>
                                  </p:childTnLst>
                                </p:cTn>
                              </p:par>
                              <p:par>
                                <p:cTn id="254" presetID="9" presetClass="emph" presetSubtype="0" nodeType="withEffect">
                                  <p:stCondLst>
                                    <p:cond delay="0"/>
                                  </p:stCondLst>
                                  <p:childTnLst>
                                    <p:set>
                                      <p:cBhvr rctx="PPT">
                                        <p:cTn id="255" dur="indefinite"/>
                                        <p:tgtEl>
                                          <p:spTgt spid="275"/>
                                        </p:tgtEl>
                                        <p:attrNameLst>
                                          <p:attrName>style.opacity</p:attrName>
                                        </p:attrNameLst>
                                      </p:cBhvr>
                                      <p:to>
                                        <p:strVal val="0.5"/>
                                      </p:to>
                                    </p:set>
                                    <p:animEffect filter="image" prLst="opacity: 0.5">
                                      <p:cBhvr rctx="IE">
                                        <p:cTn id="256" dur="indefinite"/>
                                        <p:tgtEl>
                                          <p:spTgt spid="275"/>
                                        </p:tgtEl>
                                      </p:cBhvr>
                                    </p:animEffect>
                                  </p:childTnLst>
                                </p:cTn>
                              </p:par>
                              <p:par>
                                <p:cTn id="257" presetID="9" presetClass="emph" presetSubtype="0" nodeType="withEffect">
                                  <p:stCondLst>
                                    <p:cond delay="0"/>
                                  </p:stCondLst>
                                  <p:childTnLst>
                                    <p:set>
                                      <p:cBhvr rctx="PPT">
                                        <p:cTn id="258" dur="indefinite"/>
                                        <p:tgtEl>
                                          <p:spTgt spid="276"/>
                                        </p:tgtEl>
                                        <p:attrNameLst>
                                          <p:attrName>style.opacity</p:attrName>
                                        </p:attrNameLst>
                                      </p:cBhvr>
                                      <p:to>
                                        <p:strVal val="0.5"/>
                                      </p:to>
                                    </p:set>
                                    <p:animEffect filter="image" prLst="opacity: 0.5">
                                      <p:cBhvr rctx="IE">
                                        <p:cTn id="259" dur="indefinite"/>
                                        <p:tgtEl>
                                          <p:spTgt spid="276"/>
                                        </p:tgtEl>
                                      </p:cBhvr>
                                    </p:animEffect>
                                  </p:childTnLst>
                                </p:cTn>
                              </p:par>
                              <p:par>
                                <p:cTn id="260" presetID="9" presetClass="emph" presetSubtype="0" nodeType="withEffect">
                                  <p:stCondLst>
                                    <p:cond delay="0"/>
                                  </p:stCondLst>
                                  <p:childTnLst>
                                    <p:set>
                                      <p:cBhvr rctx="PPT">
                                        <p:cTn id="261" dur="indefinite"/>
                                        <p:tgtEl>
                                          <p:spTgt spid="277"/>
                                        </p:tgtEl>
                                        <p:attrNameLst>
                                          <p:attrName>style.opacity</p:attrName>
                                        </p:attrNameLst>
                                      </p:cBhvr>
                                      <p:to>
                                        <p:strVal val="0.5"/>
                                      </p:to>
                                    </p:set>
                                    <p:animEffect filter="image" prLst="opacity: 0.5">
                                      <p:cBhvr rctx="IE">
                                        <p:cTn id="262" dur="indefinite"/>
                                        <p:tgtEl>
                                          <p:spTgt spid="277"/>
                                        </p:tgtEl>
                                      </p:cBhvr>
                                    </p:animEffect>
                                  </p:childTnLst>
                                </p:cTn>
                              </p:par>
                              <p:par>
                                <p:cTn id="263" presetID="9" presetClass="emph" presetSubtype="0" nodeType="withEffect">
                                  <p:stCondLst>
                                    <p:cond delay="0"/>
                                  </p:stCondLst>
                                  <p:childTnLst>
                                    <p:set>
                                      <p:cBhvr rctx="PPT">
                                        <p:cTn id="264" dur="indefinite"/>
                                        <p:tgtEl>
                                          <p:spTgt spid="278"/>
                                        </p:tgtEl>
                                        <p:attrNameLst>
                                          <p:attrName>style.opacity</p:attrName>
                                        </p:attrNameLst>
                                      </p:cBhvr>
                                      <p:to>
                                        <p:strVal val="0.5"/>
                                      </p:to>
                                    </p:set>
                                    <p:animEffect filter="image" prLst="opacity: 0.5">
                                      <p:cBhvr rctx="IE">
                                        <p:cTn id="265" dur="indefinite"/>
                                        <p:tgtEl>
                                          <p:spTgt spid="278"/>
                                        </p:tgtEl>
                                      </p:cBhvr>
                                    </p:animEffect>
                                  </p:childTnLst>
                                </p:cTn>
                              </p:par>
                              <p:par>
                                <p:cTn id="266" presetID="9" presetClass="emph" presetSubtype="0" nodeType="withEffect">
                                  <p:stCondLst>
                                    <p:cond delay="0"/>
                                  </p:stCondLst>
                                  <p:childTnLst>
                                    <p:set>
                                      <p:cBhvr rctx="PPT">
                                        <p:cTn id="267" dur="indefinite"/>
                                        <p:tgtEl>
                                          <p:spTgt spid="279"/>
                                        </p:tgtEl>
                                        <p:attrNameLst>
                                          <p:attrName>style.opacity</p:attrName>
                                        </p:attrNameLst>
                                      </p:cBhvr>
                                      <p:to>
                                        <p:strVal val="0.5"/>
                                      </p:to>
                                    </p:set>
                                    <p:animEffect filter="image" prLst="opacity: 0.5">
                                      <p:cBhvr rctx="IE">
                                        <p:cTn id="268" dur="indefinite"/>
                                        <p:tgtEl>
                                          <p:spTgt spid="279"/>
                                        </p:tgtEl>
                                      </p:cBhvr>
                                    </p:animEffect>
                                  </p:childTnLst>
                                </p:cTn>
                              </p:par>
                              <p:par>
                                <p:cTn id="269" presetID="1" presetClass="entr" presetSubtype="0" fill="hold" grpId="0" nodeType="withEffect">
                                  <p:stCondLst>
                                    <p:cond delay="0"/>
                                  </p:stCondLst>
                                  <p:childTnLst>
                                    <p:set>
                                      <p:cBhvr>
                                        <p:cTn id="27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100" grpId="0" animBg="1"/>
      <p:bldP spid="101" grpId="0" animBg="1"/>
      <p:bldP spid="106" grpId="0" animBg="1"/>
      <p:bldP spid="108" grpId="0" animBg="1"/>
      <p:bldP spid="109" grpId="0" animBg="1"/>
      <p:bldP spid="110"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4" grpId="0" animBg="1"/>
      <p:bldP spid="128" grpId="0" animBg="1"/>
      <p:bldP spid="130" grpId="0" animBg="1"/>
      <p:bldP spid="157" grpId="0" animBg="1"/>
      <p:bldP spid="168" grpId="0" animBg="1"/>
      <p:bldP spid="169" grpId="0" animBg="1"/>
      <p:bldP spid="185" grpId="0" animBg="1"/>
      <p:bldP spid="195" grpId="0" animBg="1"/>
      <p:bldP spid="200" grpId="0" animBg="1"/>
      <p:bldP spid="227" grpId="0" animBg="1"/>
      <p:bldP spid="253" grpId="0" animBg="1"/>
      <p:bldP spid="257" grpId="0" animBg="1"/>
      <p:bldP spid="260" grpId="0" animBg="1"/>
      <p:bldP spid="264" grpId="0" animBg="1"/>
      <p:bldP spid="265" grpId="0" animBg="1"/>
      <p:bldP spid="270" grpId="0" animBg="1"/>
      <p:bldP spid="272" grpId="0" animBg="1"/>
      <p:bldP spid="12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8025445"/>
          </a:xfrm>
        </p:spPr>
        <p:txBody>
          <a:bodyPr/>
          <a:lstStyle/>
          <a:p>
            <a:pPr marL="0" indent="0">
              <a:spcBef>
                <a:spcPts val="0"/>
              </a:spcBef>
              <a:buNone/>
            </a:pPr>
            <a:r>
              <a:rPr lang="en-US" sz="3200" b="1" u="sng" dirty="0" smtClean="0">
                <a:solidFill>
                  <a:schemeClr val="accent2"/>
                </a:solidFill>
              </a:rPr>
              <a:t>Target Analyzer:</a:t>
            </a:r>
            <a:r>
              <a:rPr lang="en-US" sz="3200" b="1" dirty="0" smtClean="0">
                <a:solidFill>
                  <a:schemeClr val="accent2"/>
                </a:solidFill>
              </a:rPr>
              <a:t> </a:t>
            </a:r>
            <a:r>
              <a:rPr lang="en-US" sz="2800" dirty="0" smtClean="0">
                <a:solidFill>
                  <a:schemeClr val="accent2"/>
                </a:solidFill>
              </a:rPr>
              <a:t>Provides </a:t>
            </a:r>
            <a:r>
              <a:rPr lang="en-US" sz="2800" dirty="0">
                <a:solidFill>
                  <a:schemeClr val="accent2"/>
                </a:solidFill>
              </a:rPr>
              <a:t>useful information about the </a:t>
            </a:r>
            <a:r>
              <a:rPr lang="en-US" sz="2800" dirty="0" smtClean="0">
                <a:solidFill>
                  <a:schemeClr val="accent2"/>
                </a:solidFill>
              </a:rPr>
              <a:t>target schema</a:t>
            </a:r>
          </a:p>
          <a:p>
            <a:pPr marL="0" indent="0">
              <a:spcBef>
                <a:spcPts val="0"/>
              </a:spcBef>
              <a:buNone/>
            </a:pPr>
            <a:endParaRPr lang="en-US" sz="2200" dirty="0" smtClean="0"/>
          </a:p>
          <a:p>
            <a:pPr>
              <a:spcBef>
                <a:spcPts val="0"/>
              </a:spcBef>
              <a:buFont typeface="Wingdings" panose="05000000000000000000" pitchFamily="2" charset="2"/>
              <a:buChar char="v"/>
            </a:pPr>
            <a:r>
              <a:rPr lang="en-US" sz="2200" b="1" i="1" dirty="0" err="1"/>
              <a:t>getValueList</a:t>
            </a:r>
            <a:r>
              <a:rPr lang="en-US" sz="2200" b="1" i="1" dirty="0"/>
              <a:t>()</a:t>
            </a:r>
            <a:endParaRPr lang="en-US" sz="2200" i="1" dirty="0"/>
          </a:p>
          <a:p>
            <a:pPr lvl="1" algn="just">
              <a:spcBef>
                <a:spcPts val="0"/>
              </a:spcBef>
              <a:buFont typeface="Wingdings" panose="05000000000000000000" pitchFamily="2" charset="2"/>
              <a:buChar char="Ø"/>
            </a:pPr>
            <a:r>
              <a:rPr lang="en-US" sz="2200" b="1" u="sng" dirty="0"/>
              <a:t>Functionality Description</a:t>
            </a:r>
            <a:r>
              <a:rPr lang="en-US" sz="2200" i="1" u="sng" dirty="0"/>
              <a:t>:</a:t>
            </a:r>
            <a:r>
              <a:rPr lang="en-US" sz="2200" dirty="0"/>
              <a:t> Return a number of values for a specific field. </a:t>
            </a:r>
            <a:endParaRPr lang="en-US" sz="2200" dirty="0" smtClean="0"/>
          </a:p>
          <a:p>
            <a:pPr lvl="1" algn="just">
              <a:spcBef>
                <a:spcPts val="0"/>
              </a:spcBef>
              <a:buFont typeface="Wingdings" panose="05000000000000000000" pitchFamily="2" charset="2"/>
              <a:buChar char="Ø"/>
            </a:pPr>
            <a:r>
              <a:rPr lang="en-US" sz="2200" b="1" u="sng" dirty="0" smtClean="0"/>
              <a:t>Function </a:t>
            </a:r>
            <a:r>
              <a:rPr lang="en-US" sz="2200" b="1" u="sng" dirty="0"/>
              <a:t>Signature</a:t>
            </a:r>
            <a:r>
              <a:rPr lang="en-US" sz="2200" i="1" u="sng" dirty="0"/>
              <a:t>:</a:t>
            </a:r>
            <a:r>
              <a:rPr lang="en-US" sz="2200" dirty="0"/>
              <a:t> </a:t>
            </a:r>
            <a:r>
              <a:rPr lang="en-US" sz="2200" dirty="0" err="1" smtClean="0"/>
              <a:t>getValueList</a:t>
            </a:r>
            <a:r>
              <a:rPr lang="en-US" sz="2200" dirty="0" smtClean="0"/>
              <a:t>(target_ </a:t>
            </a:r>
            <a:r>
              <a:rPr lang="en-US" sz="2200" dirty="0"/>
              <a:t>schema, </a:t>
            </a:r>
            <a:r>
              <a:rPr lang="en-US" sz="2200" dirty="0" err="1" smtClean="0"/>
              <a:t>aggregator_format_records</a:t>
            </a:r>
            <a:r>
              <a:rPr lang="en-US" sz="2200" dirty="0" smtClean="0"/>
              <a:t>, field, </a:t>
            </a:r>
            <a:r>
              <a:rPr lang="en-US" sz="2200" dirty="0" err="1" smtClean="0"/>
              <a:t>limit_num</a:t>
            </a:r>
            <a:r>
              <a:rPr lang="en-US" sz="2200" dirty="0" smtClean="0"/>
              <a:t>, mode)</a:t>
            </a:r>
            <a:endParaRPr lang="en-US" sz="2200" dirty="0"/>
          </a:p>
          <a:p>
            <a:pPr marL="1280088" lvl="2" indent="0">
              <a:spcBef>
                <a:spcPts val="0"/>
              </a:spcBef>
              <a:buNone/>
            </a:pPr>
            <a:r>
              <a:rPr lang="en-US" sz="2200" i="1" dirty="0"/>
              <a:t>Input Parameters: </a:t>
            </a:r>
            <a:endParaRPr lang="en-US" sz="2200" dirty="0"/>
          </a:p>
          <a:p>
            <a:pPr lvl="2">
              <a:spcBef>
                <a:spcPts val="0"/>
              </a:spcBef>
            </a:pPr>
            <a:r>
              <a:rPr lang="en-US" sz="2200" dirty="0" smtClean="0"/>
              <a:t>target_ </a:t>
            </a:r>
            <a:r>
              <a:rPr lang="en-US" sz="2200" dirty="0"/>
              <a:t>schema: </a:t>
            </a:r>
            <a:r>
              <a:rPr lang="en-US" sz="2200" dirty="0" smtClean="0"/>
              <a:t>A file </a:t>
            </a:r>
            <a:r>
              <a:rPr lang="en-US" sz="2200" dirty="0"/>
              <a:t>describing the </a:t>
            </a:r>
            <a:r>
              <a:rPr lang="en-US" sz="2200" dirty="0" smtClean="0"/>
              <a:t>target schema</a:t>
            </a:r>
            <a:endParaRPr lang="en-US" sz="2200" dirty="0"/>
          </a:p>
          <a:p>
            <a:pPr lvl="2">
              <a:spcBef>
                <a:spcPts val="0"/>
              </a:spcBef>
            </a:pPr>
            <a:r>
              <a:rPr lang="en-US" sz="2200" dirty="0" err="1" smtClean="0"/>
              <a:t>aggregator_format_records</a:t>
            </a:r>
            <a:r>
              <a:rPr lang="en-US" sz="2200" dirty="0" smtClean="0"/>
              <a:t> : </a:t>
            </a:r>
            <a:r>
              <a:rPr lang="en-US" sz="2200" dirty="0"/>
              <a:t>The file with the  aggregator format </a:t>
            </a:r>
            <a:r>
              <a:rPr lang="en-US" sz="2200" dirty="0" smtClean="0"/>
              <a:t>records</a:t>
            </a:r>
          </a:p>
          <a:p>
            <a:pPr lvl="2">
              <a:spcBef>
                <a:spcPts val="0"/>
              </a:spcBef>
            </a:pPr>
            <a:r>
              <a:rPr lang="en-US" sz="2200" dirty="0" smtClean="0"/>
              <a:t>field</a:t>
            </a:r>
            <a:r>
              <a:rPr lang="en-US" sz="2200" dirty="0"/>
              <a:t>: The current field we are processing</a:t>
            </a:r>
          </a:p>
          <a:p>
            <a:pPr lvl="2">
              <a:spcBef>
                <a:spcPts val="0"/>
              </a:spcBef>
            </a:pPr>
            <a:r>
              <a:rPr lang="en-US" sz="2200" dirty="0" err="1" smtClean="0"/>
              <a:t>limit_num</a:t>
            </a:r>
            <a:r>
              <a:rPr lang="en-US" sz="2200" dirty="0" smtClean="0"/>
              <a:t>: </a:t>
            </a:r>
            <a:r>
              <a:rPr lang="en-US" sz="2200" dirty="0"/>
              <a:t>The number of </a:t>
            </a:r>
            <a:r>
              <a:rPr lang="en-US" sz="2200" dirty="0" smtClean="0"/>
              <a:t>data </a:t>
            </a:r>
            <a:r>
              <a:rPr lang="en-US" sz="2200" dirty="0"/>
              <a:t>we need to return. In case </a:t>
            </a:r>
            <a:r>
              <a:rPr lang="en-US" sz="2200" dirty="0" err="1" smtClean="0"/>
              <a:t>limit_num</a:t>
            </a:r>
            <a:r>
              <a:rPr lang="en-US" sz="2200" dirty="0" smtClean="0"/>
              <a:t> </a:t>
            </a:r>
            <a:r>
              <a:rPr lang="en-US" sz="2200" dirty="0"/>
              <a:t>has the value zero, we return all the </a:t>
            </a:r>
            <a:r>
              <a:rPr lang="en-US" sz="2200" dirty="0" smtClean="0"/>
              <a:t>values</a:t>
            </a:r>
          </a:p>
          <a:p>
            <a:pPr lvl="2">
              <a:spcBef>
                <a:spcPts val="0"/>
              </a:spcBef>
            </a:pPr>
            <a:r>
              <a:rPr lang="en-US" sz="2200" dirty="0"/>
              <a:t>m</a:t>
            </a:r>
            <a:r>
              <a:rPr lang="en-US" sz="2200" dirty="0" smtClean="0"/>
              <a:t>ode: Sample (random, alphabetic, most frequent, etc.)  </a:t>
            </a:r>
            <a:endParaRPr lang="en-US" sz="2200" dirty="0"/>
          </a:p>
          <a:p>
            <a:pPr marL="1280088" lvl="2" indent="0">
              <a:spcBef>
                <a:spcPts val="0"/>
              </a:spcBef>
              <a:buNone/>
            </a:pPr>
            <a:r>
              <a:rPr lang="en-US" sz="2200" i="1" dirty="0"/>
              <a:t>Return Value: </a:t>
            </a:r>
            <a:r>
              <a:rPr lang="en-US" sz="2200" dirty="0"/>
              <a:t>A list which contains the </a:t>
            </a:r>
            <a:r>
              <a:rPr lang="en-US" sz="2200" dirty="0" smtClean="0"/>
              <a:t>values and frequencies </a:t>
            </a:r>
            <a:r>
              <a:rPr lang="en-US" sz="2200" dirty="0"/>
              <a:t>of the specific </a:t>
            </a:r>
            <a:r>
              <a:rPr lang="en-US" sz="2200" dirty="0" smtClean="0"/>
              <a:t>field</a:t>
            </a:r>
          </a:p>
          <a:p>
            <a:pPr>
              <a:spcBef>
                <a:spcPts val="0"/>
              </a:spcBef>
              <a:buFont typeface="Wingdings" panose="05000000000000000000" pitchFamily="2" charset="2"/>
              <a:buChar char="v"/>
            </a:pPr>
            <a:r>
              <a:rPr lang="en-US" sz="2200" b="1" i="1" dirty="0" err="1"/>
              <a:t>getStatistics</a:t>
            </a:r>
            <a:r>
              <a:rPr lang="en-US" sz="2200" b="1" i="1" dirty="0"/>
              <a:t>()</a:t>
            </a:r>
            <a:endParaRPr lang="en-US" sz="2200" i="1" dirty="0"/>
          </a:p>
          <a:p>
            <a:pPr lvl="1" algn="just">
              <a:spcBef>
                <a:spcPts val="0"/>
              </a:spcBef>
              <a:buFont typeface="Wingdings" panose="05000000000000000000" pitchFamily="2" charset="2"/>
              <a:buChar char="Ø"/>
            </a:pPr>
            <a:r>
              <a:rPr lang="en-US" sz="2200" b="1" u="sng" dirty="0"/>
              <a:t>Functionality Description</a:t>
            </a:r>
            <a:r>
              <a:rPr lang="en-US" sz="2200" i="1" u="sng" dirty="0"/>
              <a:t>:</a:t>
            </a:r>
            <a:r>
              <a:rPr lang="en-US" sz="2200" dirty="0"/>
              <a:t> Provide statistics for each field. </a:t>
            </a:r>
          </a:p>
          <a:p>
            <a:pPr marL="1017237" lvl="1" indent="-457200">
              <a:spcBef>
                <a:spcPts val="0"/>
              </a:spcBef>
              <a:buFont typeface="Wingdings" panose="05000000000000000000" pitchFamily="2" charset="2"/>
              <a:buChar char="Ø"/>
            </a:pPr>
            <a:r>
              <a:rPr lang="en-US" sz="2200" b="1" u="sng" dirty="0"/>
              <a:t>Function Signature</a:t>
            </a:r>
            <a:r>
              <a:rPr lang="en-US" sz="2200" i="1" u="sng" dirty="0"/>
              <a:t>:</a:t>
            </a:r>
            <a:r>
              <a:rPr lang="en-US" sz="2200" dirty="0"/>
              <a:t> </a:t>
            </a:r>
            <a:r>
              <a:rPr lang="en-US" sz="2200" b="1" i="1" dirty="0" err="1" smtClean="0"/>
              <a:t>getStatistics</a:t>
            </a:r>
            <a:r>
              <a:rPr lang="en-US" sz="2200" dirty="0" smtClean="0"/>
              <a:t>(</a:t>
            </a:r>
            <a:r>
              <a:rPr lang="en-US" sz="2200" dirty="0" err="1"/>
              <a:t>getValueList</a:t>
            </a:r>
            <a:r>
              <a:rPr lang="en-US" sz="2200" dirty="0"/>
              <a:t>(target_ schema, </a:t>
            </a:r>
            <a:r>
              <a:rPr lang="en-US" sz="2200" dirty="0" err="1"/>
              <a:t>aggregator_format_records</a:t>
            </a:r>
            <a:r>
              <a:rPr lang="en-US" sz="2200" dirty="0" smtClean="0"/>
              <a:t>)</a:t>
            </a:r>
            <a:endParaRPr lang="en-US" sz="2200" dirty="0"/>
          </a:p>
          <a:p>
            <a:pPr marL="1280088" lvl="2" indent="0">
              <a:spcBef>
                <a:spcPts val="0"/>
              </a:spcBef>
              <a:buNone/>
            </a:pPr>
            <a:r>
              <a:rPr lang="en-US" sz="2200" i="1" dirty="0"/>
              <a:t>Input Parameters: </a:t>
            </a:r>
            <a:endParaRPr lang="en-US" sz="2200" dirty="0"/>
          </a:p>
          <a:p>
            <a:pPr lvl="2">
              <a:spcBef>
                <a:spcPts val="0"/>
              </a:spcBef>
            </a:pPr>
            <a:r>
              <a:rPr lang="en-US" sz="2200" dirty="0"/>
              <a:t>target_ schema: A file describing the target schema</a:t>
            </a:r>
          </a:p>
          <a:p>
            <a:pPr lvl="2">
              <a:spcBef>
                <a:spcPts val="0"/>
              </a:spcBef>
            </a:pPr>
            <a:r>
              <a:rPr lang="en-US" sz="2200" dirty="0" err="1"/>
              <a:t>aggregator_format_records</a:t>
            </a:r>
            <a:r>
              <a:rPr lang="en-US" sz="2200" dirty="0"/>
              <a:t> : The file with the  aggregator format records</a:t>
            </a:r>
          </a:p>
          <a:p>
            <a:pPr marL="1280088" lvl="2" indent="0">
              <a:spcBef>
                <a:spcPts val="0"/>
              </a:spcBef>
              <a:buNone/>
            </a:pPr>
            <a:r>
              <a:rPr lang="en-US" sz="2200" i="1" dirty="0" smtClean="0"/>
              <a:t>Return </a:t>
            </a:r>
            <a:r>
              <a:rPr lang="en-US" sz="2200" i="1" dirty="0"/>
              <a:t>Value: </a:t>
            </a:r>
            <a:r>
              <a:rPr lang="en-US" sz="2200" dirty="0"/>
              <a:t>An </a:t>
            </a:r>
            <a:r>
              <a:rPr lang="en-US" sz="2200" dirty="0" smtClean="0"/>
              <a:t>XML </a:t>
            </a:r>
            <a:r>
              <a:rPr lang="en-US" sz="2200" dirty="0"/>
              <a:t>file containing  the statistics of the </a:t>
            </a:r>
            <a:r>
              <a:rPr lang="en-US" sz="2200" dirty="0" smtClean="0"/>
              <a:t>target schema</a:t>
            </a:r>
            <a:endParaRPr lang="en-US" sz="2200" b="1" u="sng" dirty="0"/>
          </a:p>
          <a:p>
            <a:pPr marL="1280088" lvl="2" indent="0">
              <a:spcBef>
                <a:spcPts val="0"/>
              </a:spcBef>
              <a:buNone/>
            </a:pPr>
            <a:endParaRPr lang="en-US" sz="2200" i="1" dirty="0"/>
          </a:p>
          <a:p>
            <a:pPr lvl="2">
              <a:spcBef>
                <a:spcPts val="0"/>
              </a:spcBef>
            </a:pPr>
            <a:endParaRPr lang="en-US" sz="2800" dirty="0"/>
          </a:p>
          <a:p>
            <a:pPr lvl="2">
              <a:spcBef>
                <a:spcPts val="0"/>
              </a:spcBef>
            </a:pPr>
            <a:endParaRPr lang="en-US" sz="2800" dirty="0"/>
          </a:p>
          <a:p>
            <a:pPr lvl="2">
              <a:spcBef>
                <a:spcPts val="0"/>
              </a:spcBef>
            </a:pPr>
            <a:endParaRPr lang="en-US" sz="2800" dirty="0"/>
          </a:p>
          <a:p>
            <a:pPr lvl="2">
              <a:spcBef>
                <a:spcPts val="0"/>
              </a:spcBef>
            </a:pPr>
            <a:endParaRPr lang="en-US" sz="2800" dirty="0"/>
          </a:p>
          <a:p>
            <a:pPr lvl="2">
              <a:spcBef>
                <a:spcPts val="0"/>
              </a:spcBef>
            </a:pPr>
            <a:endParaRPr lang="en-US" sz="2800" dirty="0" smtClean="0"/>
          </a:p>
          <a:p>
            <a:pPr marL="1280088" lvl="2" indent="0">
              <a:buNone/>
            </a:pPr>
            <a:endParaRPr lang="en-US" sz="2800" dirty="0"/>
          </a:p>
          <a:p>
            <a:pPr marL="0" indent="0">
              <a:buNone/>
            </a:pPr>
            <a:endParaRPr lang="en-US" sz="3600"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79</a:t>
            </a:fld>
            <a:endParaRPr lang="el-GR">
              <a:solidFill>
                <a:srgbClr val="FFFFFF"/>
              </a:solidFill>
            </a:endParaRPr>
          </a:p>
        </p:txBody>
      </p:sp>
    </p:spTree>
    <p:extLst>
      <p:ext uri="{BB962C8B-B14F-4D97-AF65-F5344CB8AC3E}">
        <p14:creationId xmlns:p14="http://schemas.microsoft.com/office/powerpoint/2010/main" xmlns="" val="3141090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ctrTitle"/>
          </p:nvPr>
        </p:nvSpPr>
        <p:spPr>
          <a:xfrm>
            <a:off x="-51117" y="2280322"/>
            <a:ext cx="11290855" cy="1814601"/>
          </a:xfrm>
          <a:ln>
            <a:solidFill>
              <a:srgbClr val="4BACC6"/>
            </a:solidFill>
          </a:ln>
        </p:spPr>
        <p:txBody>
          <a:bodyPr/>
          <a:lstStyle/>
          <a:p>
            <a:pPr eaLnBrk="1" hangingPunct="1"/>
            <a:r>
              <a:rPr lang="en-US" sz="5600" b="1" dirty="0">
                <a:solidFill>
                  <a:srgbClr val="000000"/>
                </a:solidFill>
              </a:rPr>
              <a:t>  </a:t>
            </a:r>
            <a:r>
              <a:rPr lang="en-US" sz="6200" b="1" dirty="0">
                <a:solidFill>
                  <a:srgbClr val="000000"/>
                </a:solidFill>
              </a:rPr>
              <a:t>Process Model</a:t>
            </a:r>
            <a:endParaRPr lang="el-GR" sz="3900" spc="420" dirty="0">
              <a:solidFill>
                <a:srgbClr val="000000"/>
              </a:solidFill>
            </a:endParaRPr>
          </a:p>
        </p:txBody>
      </p:sp>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8</a:t>
            </a:fld>
            <a:endParaRPr lang="el-GR">
              <a:solidFill>
                <a:srgbClr val="FFFFFF"/>
              </a:solidFill>
            </a:endParaRPr>
          </a:p>
        </p:txBody>
      </p:sp>
      <p:sp>
        <p:nvSpPr>
          <p:cNvPr id="4" name="Title 1"/>
          <p:cNvSpPr txBox="1">
            <a:spLocks/>
          </p:cNvSpPr>
          <p:nvPr/>
        </p:nvSpPr>
        <p:spPr bwMode="auto">
          <a:xfrm>
            <a:off x="1965110" y="4094923"/>
            <a:ext cx="10887609" cy="1713791"/>
          </a:xfrm>
          <a:prstGeom prst="rect">
            <a:avLst/>
          </a:prstGeom>
          <a:solidFill>
            <a:srgbClr val="FFFFEB"/>
          </a:solidFill>
          <a:ln w="9525">
            <a:solidFill>
              <a:srgbClr val="4BACC6"/>
            </a:solidFill>
            <a:miter lim="800000"/>
            <a:headEnd/>
            <a:tailEnd/>
          </a:ln>
        </p:spPr>
        <p:txBody>
          <a:bodyPr vert="horz" wrap="square" lIns="128009" tIns="64004" rIns="128009" bIns="64004"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5600" b="1" kern="0" dirty="0">
                <a:solidFill>
                  <a:srgbClr val="000000"/>
                </a:solidFill>
              </a:rPr>
              <a:t>		User Roles</a:t>
            </a:r>
            <a:endParaRPr lang="el-GR" sz="3900" kern="0" spc="420" dirty="0">
              <a:solidFill>
                <a:srgbClr val="000000"/>
              </a:solidFill>
            </a:endParaRPr>
          </a:p>
        </p:txBody>
      </p:sp>
    </p:spTree>
    <p:extLst>
      <p:ext uri="{BB962C8B-B14F-4D97-AF65-F5344CB8AC3E}">
        <p14:creationId xmlns:p14="http://schemas.microsoft.com/office/powerpoint/2010/main" xmlns="" val="13078583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Signatures</a:t>
            </a:r>
            <a:endParaRPr lang="en-US" dirty="0"/>
          </a:p>
        </p:txBody>
      </p:sp>
      <p:sp>
        <p:nvSpPr>
          <p:cNvPr id="3" name="Content Placeholder 2"/>
          <p:cNvSpPr>
            <a:spLocks noGrp="1"/>
          </p:cNvSpPr>
          <p:nvPr>
            <p:ph idx="1"/>
          </p:nvPr>
        </p:nvSpPr>
        <p:spPr>
          <a:xfrm>
            <a:off x="251148" y="1575755"/>
            <a:ext cx="12299315" cy="8025445"/>
          </a:xfrm>
        </p:spPr>
        <p:txBody>
          <a:bodyPr/>
          <a:lstStyle/>
          <a:p>
            <a:pPr marL="0" indent="0">
              <a:spcBef>
                <a:spcPts val="0"/>
              </a:spcBef>
              <a:buNone/>
            </a:pPr>
            <a:r>
              <a:rPr lang="en-US" sz="3200" b="1" u="sng" dirty="0" smtClean="0">
                <a:solidFill>
                  <a:schemeClr val="accent2"/>
                </a:solidFill>
              </a:rPr>
              <a:t>Target Analyzer</a:t>
            </a:r>
            <a:endParaRPr lang="en-US" sz="3200" b="1" u="sng" dirty="0">
              <a:solidFill>
                <a:schemeClr val="accent2"/>
              </a:solidFill>
            </a:endParaRPr>
          </a:p>
          <a:p>
            <a:pPr marL="0" indent="0">
              <a:spcBef>
                <a:spcPts val="0"/>
              </a:spcBef>
              <a:buNone/>
            </a:pPr>
            <a:endParaRPr lang="en-US" sz="2800" dirty="0" smtClean="0">
              <a:solidFill>
                <a:schemeClr val="accent2"/>
              </a:solidFill>
            </a:endParaRPr>
          </a:p>
          <a:p>
            <a:pPr>
              <a:spcBef>
                <a:spcPts val="0"/>
              </a:spcBef>
              <a:buFont typeface="Wingdings" panose="05000000000000000000" pitchFamily="2" charset="2"/>
              <a:buChar char="v"/>
            </a:pPr>
            <a:r>
              <a:rPr lang="en-US" sz="2200" b="1" i="1" dirty="0" err="1"/>
              <a:t>getTerminologies</a:t>
            </a:r>
            <a:r>
              <a:rPr lang="en-US" sz="2200" b="1" i="1" dirty="0"/>
              <a:t>()</a:t>
            </a:r>
            <a:endParaRPr lang="en-US" sz="2200" i="1" dirty="0"/>
          </a:p>
          <a:p>
            <a:pPr lvl="1" algn="just">
              <a:spcBef>
                <a:spcPts val="0"/>
              </a:spcBef>
              <a:buFont typeface="Wingdings" panose="05000000000000000000" pitchFamily="2" charset="2"/>
              <a:buChar char="Ø"/>
            </a:pPr>
            <a:r>
              <a:rPr lang="en-US" sz="2200" b="1" u="sng" dirty="0"/>
              <a:t>Functionality Description</a:t>
            </a:r>
            <a:r>
              <a:rPr lang="en-US" sz="2200" i="1" u="sng" dirty="0"/>
              <a:t>:</a:t>
            </a:r>
            <a:r>
              <a:rPr lang="en-US" sz="2200" dirty="0"/>
              <a:t> Return an </a:t>
            </a:r>
            <a:r>
              <a:rPr lang="en-US" sz="2200" dirty="0" smtClean="0"/>
              <a:t>XML </a:t>
            </a:r>
            <a:r>
              <a:rPr lang="en-US" sz="2200" dirty="0"/>
              <a:t>file containing the terminologies of the </a:t>
            </a:r>
            <a:r>
              <a:rPr lang="en-US" sz="2200" dirty="0" smtClean="0"/>
              <a:t>aggregator</a:t>
            </a:r>
            <a:endParaRPr lang="en-US" sz="2200" dirty="0"/>
          </a:p>
          <a:p>
            <a:pPr lvl="1" algn="just">
              <a:spcBef>
                <a:spcPts val="0"/>
              </a:spcBef>
              <a:buFont typeface="Wingdings" panose="05000000000000000000" pitchFamily="2" charset="2"/>
              <a:buChar char="Ø"/>
            </a:pPr>
            <a:r>
              <a:rPr lang="en-US" sz="2200" b="1" u="sng" dirty="0"/>
              <a:t>Function Signature</a:t>
            </a:r>
            <a:r>
              <a:rPr lang="en-US" sz="2200" i="1" u="sng" dirty="0"/>
              <a:t>:</a:t>
            </a:r>
            <a:r>
              <a:rPr lang="en-US" sz="2200" dirty="0"/>
              <a:t> </a:t>
            </a:r>
            <a:r>
              <a:rPr lang="en-US" sz="2200" dirty="0" err="1"/>
              <a:t>getTerminologies</a:t>
            </a:r>
            <a:r>
              <a:rPr lang="en-US" sz="2200" dirty="0"/>
              <a:t> </a:t>
            </a:r>
            <a:r>
              <a:rPr lang="en-US" sz="2200" dirty="0" smtClean="0"/>
              <a:t>(</a:t>
            </a:r>
            <a:r>
              <a:rPr lang="en-US" sz="2200" dirty="0" err="1" smtClean="0"/>
              <a:t>target_schema</a:t>
            </a:r>
            <a:r>
              <a:rPr lang="en-US" sz="2200" dirty="0"/>
              <a:t>, </a:t>
            </a:r>
            <a:r>
              <a:rPr lang="en-US" sz="2200" dirty="0" err="1" smtClean="0"/>
              <a:t>aggregator_records</a:t>
            </a:r>
            <a:r>
              <a:rPr lang="en-US" sz="2200" dirty="0" smtClean="0"/>
              <a:t>)</a:t>
            </a:r>
            <a:endParaRPr lang="en-US" sz="2200" dirty="0"/>
          </a:p>
          <a:p>
            <a:pPr marL="1280088" lvl="2" indent="0">
              <a:spcBef>
                <a:spcPts val="0"/>
              </a:spcBef>
              <a:buNone/>
            </a:pPr>
            <a:r>
              <a:rPr lang="en-US" sz="2200" i="1" dirty="0"/>
              <a:t>Input Parameters: </a:t>
            </a:r>
            <a:endParaRPr lang="en-US" sz="2200" dirty="0"/>
          </a:p>
          <a:p>
            <a:pPr lvl="2">
              <a:spcBef>
                <a:spcPts val="0"/>
              </a:spcBef>
            </a:pPr>
            <a:r>
              <a:rPr lang="en-US" sz="2200" dirty="0" err="1"/>
              <a:t>target_schema</a:t>
            </a:r>
            <a:r>
              <a:rPr lang="en-US" sz="2200" dirty="0"/>
              <a:t> </a:t>
            </a:r>
            <a:r>
              <a:rPr lang="en-US" sz="2200" dirty="0" smtClean="0"/>
              <a:t>: </a:t>
            </a:r>
            <a:r>
              <a:rPr lang="en-US" sz="2200" dirty="0"/>
              <a:t>A file describing the </a:t>
            </a:r>
            <a:r>
              <a:rPr lang="en-US" sz="2200" dirty="0" smtClean="0"/>
              <a:t>aggregator schema</a:t>
            </a:r>
            <a:endParaRPr lang="en-US" sz="2200" dirty="0"/>
          </a:p>
          <a:p>
            <a:pPr lvl="2">
              <a:spcBef>
                <a:spcPts val="0"/>
              </a:spcBef>
            </a:pPr>
            <a:r>
              <a:rPr lang="en-US" sz="2200" dirty="0" err="1"/>
              <a:t>aggregator_records</a:t>
            </a:r>
            <a:r>
              <a:rPr lang="en-US" sz="2200" dirty="0"/>
              <a:t> </a:t>
            </a:r>
            <a:r>
              <a:rPr lang="en-US" sz="2200" dirty="0" smtClean="0"/>
              <a:t>: </a:t>
            </a:r>
            <a:r>
              <a:rPr lang="en-US" sz="2200" dirty="0"/>
              <a:t>The file with the </a:t>
            </a:r>
            <a:r>
              <a:rPr lang="en-US" sz="2200" dirty="0" smtClean="0"/>
              <a:t>aggregator records</a:t>
            </a:r>
            <a:endParaRPr lang="en-US" sz="2200" dirty="0"/>
          </a:p>
          <a:p>
            <a:pPr lvl="2">
              <a:spcBef>
                <a:spcPts val="0"/>
              </a:spcBef>
            </a:pPr>
            <a:r>
              <a:rPr lang="en-US" sz="2200" i="1" dirty="0"/>
              <a:t>Return Value:</a:t>
            </a:r>
            <a:r>
              <a:rPr lang="en-US" sz="2200" dirty="0"/>
              <a:t> An </a:t>
            </a:r>
            <a:r>
              <a:rPr lang="en-US" sz="2200" dirty="0" smtClean="0"/>
              <a:t>XML </a:t>
            </a:r>
            <a:r>
              <a:rPr lang="en-US" sz="2200" dirty="0"/>
              <a:t>file containing the terminologies of the </a:t>
            </a:r>
            <a:r>
              <a:rPr lang="en-US" sz="2200" dirty="0" smtClean="0"/>
              <a:t>aggregator</a:t>
            </a:r>
            <a:endParaRPr lang="en-US" sz="2400" dirty="0"/>
          </a:p>
          <a:p>
            <a:pPr marL="1280088" lvl="2" indent="0">
              <a:spcBef>
                <a:spcPts val="0"/>
              </a:spcBef>
              <a:buNone/>
            </a:pPr>
            <a:endParaRPr lang="en-US" sz="2200" i="1" dirty="0"/>
          </a:p>
          <a:p>
            <a:pPr lvl="2">
              <a:spcBef>
                <a:spcPts val="0"/>
              </a:spcBef>
            </a:pPr>
            <a:endParaRPr lang="en-US" sz="2800" dirty="0"/>
          </a:p>
          <a:p>
            <a:pPr lvl="2">
              <a:spcBef>
                <a:spcPts val="0"/>
              </a:spcBef>
            </a:pPr>
            <a:endParaRPr lang="en-US" sz="2800" dirty="0"/>
          </a:p>
          <a:p>
            <a:pPr lvl="2">
              <a:spcBef>
                <a:spcPts val="0"/>
              </a:spcBef>
            </a:pPr>
            <a:endParaRPr lang="en-US" sz="2800" dirty="0"/>
          </a:p>
          <a:p>
            <a:pPr lvl="2">
              <a:spcBef>
                <a:spcPts val="0"/>
              </a:spcBef>
            </a:pPr>
            <a:endParaRPr lang="en-US" sz="2800" dirty="0"/>
          </a:p>
          <a:p>
            <a:pPr lvl="2">
              <a:spcBef>
                <a:spcPts val="0"/>
              </a:spcBef>
            </a:pPr>
            <a:endParaRPr lang="en-US" sz="2800" dirty="0" smtClean="0"/>
          </a:p>
          <a:p>
            <a:pPr marL="1280088" lvl="2" indent="0">
              <a:buNone/>
            </a:pPr>
            <a:endParaRPr lang="en-US" sz="2800" dirty="0"/>
          </a:p>
          <a:p>
            <a:pPr marL="0" indent="0">
              <a:buNone/>
            </a:pPr>
            <a:endParaRPr lang="en-US" sz="3600"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80</a:t>
            </a:fld>
            <a:endParaRPr lang="el-GR">
              <a:solidFill>
                <a:srgbClr val="FFFFFF"/>
              </a:solidFill>
            </a:endParaRPr>
          </a:p>
        </p:txBody>
      </p:sp>
    </p:spTree>
    <p:extLst>
      <p:ext uri="{BB962C8B-B14F-4D97-AF65-F5344CB8AC3E}">
        <p14:creationId xmlns:p14="http://schemas.microsoft.com/office/powerpoint/2010/main" xmlns="" val="41465501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81</a:t>
            </a:fld>
            <a:endParaRPr lang="el-GR">
              <a:solidFill>
                <a:srgbClr val="FFFFFF"/>
              </a:solidFill>
            </a:endParaRPr>
          </a:p>
        </p:txBody>
      </p:sp>
      <p:pic>
        <p:nvPicPr>
          <p:cNvPr id="3075" name="Picture 3" descr="C:\Users\konsolak\Desktop\question-mark-noth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76465" y="2078700"/>
            <a:ext cx="5544616" cy="5544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83178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68" y="99980"/>
            <a:ext cx="12488272" cy="1200159"/>
          </a:xfrm>
        </p:spPr>
        <p:txBody>
          <a:bodyPr/>
          <a:lstStyle/>
          <a:p>
            <a:r>
              <a:rPr lang="en-US" dirty="0" smtClean="0"/>
              <a:t>User Roles (1/6)</a:t>
            </a:r>
            <a:endParaRPr lang="el-GR" dirty="0"/>
          </a:p>
        </p:txBody>
      </p:sp>
      <p:sp>
        <p:nvSpPr>
          <p:cNvPr id="4" name="Slide Number Placeholder 3"/>
          <p:cNvSpPr>
            <a:spLocks noGrp="1"/>
          </p:cNvSpPr>
          <p:nvPr>
            <p:ph type="sldNum" sz="quarter" idx="11"/>
          </p:nvPr>
        </p:nvSpPr>
        <p:spPr>
          <a:xfrm>
            <a:off x="11792689" y="9174484"/>
            <a:ext cx="1008912" cy="453764"/>
          </a:xfrm>
        </p:spPr>
        <p:txBody>
          <a:bodyPr/>
          <a:lstStyle/>
          <a:p>
            <a:pPr>
              <a:defRPr/>
            </a:pPr>
            <a:fld id="{498DE284-958A-49DE-BD85-06B07B72B9C4}" type="slidenum">
              <a:rPr lang="el-GR" smtClean="0">
                <a:solidFill>
                  <a:srgbClr val="FFFFFF"/>
                </a:solidFill>
              </a:rPr>
              <a:pPr>
                <a:defRPr/>
              </a:pPr>
              <a:t>9</a:t>
            </a:fld>
            <a:endParaRPr lang="el-GR">
              <a:solidFill>
                <a:srgbClr val="FFFFFF"/>
              </a:solidFill>
            </a:endParaRPr>
          </a:p>
        </p:txBody>
      </p:sp>
      <p:grpSp>
        <p:nvGrpSpPr>
          <p:cNvPr id="35" name="Group 34"/>
          <p:cNvGrpSpPr/>
          <p:nvPr/>
        </p:nvGrpSpPr>
        <p:grpSpPr>
          <a:xfrm>
            <a:off x="2029063" y="1812268"/>
            <a:ext cx="9361040" cy="6840760"/>
            <a:chOff x="2029063" y="1812268"/>
            <a:chExt cx="9361040" cy="6840760"/>
          </a:xfrm>
        </p:grpSpPr>
        <p:sp>
          <p:nvSpPr>
            <p:cNvPr id="6" name="Rectangle 5"/>
            <p:cNvSpPr/>
            <p:nvPr/>
          </p:nvSpPr>
          <p:spPr>
            <a:xfrm>
              <a:off x="2029063" y="1812268"/>
              <a:ext cx="9361040" cy="6840760"/>
            </a:xfrm>
            <a:prstGeom prst="rect">
              <a:avLst/>
            </a:prstGeom>
            <a:ln w="50800">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26" name="Picture 2" descr="C:\Users\konsolak\Desktop\Capture.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72" t="2793" b="847"/>
            <a:stretch/>
          </p:blipFill>
          <p:spPr bwMode="auto">
            <a:xfrm>
              <a:off x="2440360" y="1967023"/>
              <a:ext cx="8604251" cy="657799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2029063" y="3648472"/>
              <a:ext cx="936104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1"/>
              <a:endCxn id="6" idx="3"/>
            </p:cNvCxnSpPr>
            <p:nvPr/>
          </p:nvCxnSpPr>
          <p:spPr>
            <a:xfrm>
              <a:off x="2029063" y="5232648"/>
              <a:ext cx="936104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5400000">
              <a:off x="9990457" y="2563706"/>
              <a:ext cx="1800200" cy="369332"/>
            </a:xfrm>
            <a:prstGeom prst="rect">
              <a:avLst/>
            </a:prstGeom>
            <a:noFill/>
          </p:spPr>
          <p:txBody>
            <a:bodyPr wrap="square" rtlCol="0">
              <a:spAutoFit/>
            </a:bodyPr>
            <a:lstStyle/>
            <a:p>
              <a:r>
                <a:rPr lang="en-US" sz="1800" b="1" dirty="0" smtClean="0"/>
                <a:t>Organizations</a:t>
              </a:r>
              <a:endParaRPr lang="en-US" sz="1600" b="1" dirty="0"/>
            </a:p>
          </p:txBody>
        </p:sp>
        <p:sp>
          <p:nvSpPr>
            <p:cNvPr id="18" name="TextBox 17"/>
            <p:cNvSpPr txBox="1"/>
            <p:nvPr/>
          </p:nvSpPr>
          <p:spPr>
            <a:xfrm rot="5400000">
              <a:off x="10095504" y="4309547"/>
              <a:ext cx="1476869" cy="369332"/>
            </a:xfrm>
            <a:prstGeom prst="rect">
              <a:avLst/>
            </a:prstGeom>
            <a:noFill/>
          </p:spPr>
          <p:txBody>
            <a:bodyPr wrap="square" rtlCol="0">
              <a:spAutoFit/>
            </a:bodyPr>
            <a:lstStyle/>
            <a:p>
              <a:r>
                <a:rPr lang="en-US" sz="1800" b="1" dirty="0" smtClean="0"/>
                <a:t>Performers</a:t>
              </a:r>
              <a:endParaRPr lang="en-US" sz="1800" b="1" dirty="0"/>
            </a:p>
          </p:txBody>
        </p:sp>
        <p:sp>
          <p:nvSpPr>
            <p:cNvPr id="19" name="TextBox 18"/>
            <p:cNvSpPr txBox="1"/>
            <p:nvPr/>
          </p:nvSpPr>
          <p:spPr>
            <a:xfrm rot="5400000">
              <a:off x="10242195" y="5752383"/>
              <a:ext cx="1183486" cy="369332"/>
            </a:xfrm>
            <a:prstGeom prst="rect">
              <a:avLst/>
            </a:prstGeom>
            <a:noFill/>
          </p:spPr>
          <p:txBody>
            <a:bodyPr wrap="square" rtlCol="0">
              <a:spAutoFit/>
            </a:bodyPr>
            <a:lstStyle/>
            <a:p>
              <a:r>
                <a:rPr lang="en-US" sz="1800" b="1" dirty="0" smtClean="0"/>
                <a:t>Roles</a:t>
              </a:r>
              <a:endParaRPr lang="en-US" sz="1800" b="1" dirty="0"/>
            </a:p>
          </p:txBody>
        </p:sp>
      </p:grpSp>
    </p:spTree>
    <p:extLst>
      <p:ext uri="{BB962C8B-B14F-4D97-AF65-F5344CB8AC3E}">
        <p14:creationId xmlns:p14="http://schemas.microsoft.com/office/powerpoint/2010/main" xmlns="" val="120736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12949</TotalTime>
  <Words>6750</Words>
  <Application>Microsoft Office PowerPoint</Application>
  <PresentationFormat>A3 Paper (297x420 mm)</PresentationFormat>
  <Paragraphs>1625</Paragraphs>
  <Slides>81</Slides>
  <Notes>21</Notes>
  <HiddenSlides>0</HiddenSlides>
  <MMClips>0</MMClips>
  <ScaleCrop>false</ScaleCrop>
  <HeadingPairs>
    <vt:vector size="4" baseType="variant">
      <vt:variant>
        <vt:lpstr>Theme</vt:lpstr>
      </vt:variant>
      <vt:variant>
        <vt:i4>3</vt:i4>
      </vt:variant>
      <vt:variant>
        <vt:lpstr>Slide Titles</vt:lpstr>
      </vt:variant>
      <vt:variant>
        <vt:i4>81</vt:i4>
      </vt:variant>
    </vt:vector>
  </HeadingPairs>
  <TitlesOfParts>
    <vt:vector size="84" baseType="lpstr">
      <vt:lpstr>Default Design</vt:lpstr>
      <vt:lpstr>Office Theme</vt:lpstr>
      <vt:lpstr>1_Office Theme</vt:lpstr>
      <vt:lpstr>The SYNERGY Reference Model of Data Provision and Aggregation </vt:lpstr>
      <vt:lpstr>Outline</vt:lpstr>
      <vt:lpstr>  Introduction</vt:lpstr>
      <vt:lpstr>Introduction (1/3)</vt:lpstr>
      <vt:lpstr>Introduction (2/3) </vt:lpstr>
      <vt:lpstr>Introduction (3/3)</vt:lpstr>
      <vt:lpstr>Introduction (4/4)</vt:lpstr>
      <vt:lpstr>  Process Model</vt:lpstr>
      <vt:lpstr>User Roles (1/6)</vt:lpstr>
      <vt:lpstr>User Roles (2/6)</vt:lpstr>
      <vt:lpstr>User Roles (3/6)</vt:lpstr>
      <vt:lpstr>User Roles (4/6)</vt:lpstr>
      <vt:lpstr>User Roles (5/6)</vt:lpstr>
      <vt:lpstr>User Roles (6/6)</vt:lpstr>
      <vt:lpstr>  Process Model</vt:lpstr>
      <vt:lpstr>Process Hierarchy</vt:lpstr>
      <vt:lpstr>  Process Model</vt:lpstr>
      <vt:lpstr>Data Provisioning Process</vt:lpstr>
      <vt:lpstr>Initial Data Delivery Sub-Process</vt:lpstr>
      <vt:lpstr>Slide 20</vt:lpstr>
      <vt:lpstr>Syntax Normalization</vt:lpstr>
      <vt:lpstr>Mapping Definition</vt:lpstr>
      <vt:lpstr>Schema Matching</vt:lpstr>
      <vt:lpstr>Slide 24</vt:lpstr>
      <vt:lpstr>Terminology Mapping </vt:lpstr>
      <vt:lpstr>Slide 26</vt:lpstr>
      <vt:lpstr>Ingest and Storage</vt:lpstr>
      <vt:lpstr>Slide 28</vt:lpstr>
      <vt:lpstr>Slide 29</vt:lpstr>
      <vt:lpstr>Slide 30</vt:lpstr>
      <vt:lpstr>Slide 31</vt:lpstr>
      <vt:lpstr>Slide 32</vt:lpstr>
      <vt:lpstr>Slide 33</vt:lpstr>
      <vt:lpstr>Slide 34</vt:lpstr>
      <vt:lpstr>Slide 35</vt:lpstr>
      <vt:lpstr>Slide 36</vt:lpstr>
      <vt:lpstr>Slide 37</vt:lpstr>
      <vt:lpstr>  Process Model</vt:lpstr>
      <vt:lpstr>Data Objects (1/5)</vt:lpstr>
      <vt:lpstr>Data Objects (2/5)</vt:lpstr>
      <vt:lpstr>Data Objects (3/5)</vt:lpstr>
      <vt:lpstr>Data Objects (4/5)</vt:lpstr>
      <vt:lpstr>Data Objects (5/5)</vt:lpstr>
      <vt:lpstr>  Process Model</vt:lpstr>
      <vt:lpstr>Slide 45</vt:lpstr>
      <vt:lpstr>IT Objects</vt:lpstr>
      <vt:lpstr>3Meditor</vt:lpstr>
      <vt:lpstr>Slide 48</vt:lpstr>
      <vt:lpstr>Function Signatures</vt:lpstr>
      <vt:lpstr>Function Signatures</vt:lpstr>
      <vt:lpstr>Slide 51</vt:lpstr>
      <vt:lpstr>Function Signatures</vt:lpstr>
      <vt:lpstr>Function Signatures</vt:lpstr>
      <vt:lpstr>Function Signatures</vt:lpstr>
      <vt:lpstr>Slide 55</vt:lpstr>
      <vt:lpstr>Function Signatures</vt:lpstr>
      <vt:lpstr>Slide 57</vt:lpstr>
      <vt:lpstr>Function Signatures</vt:lpstr>
      <vt:lpstr>Function Signatures</vt:lpstr>
      <vt:lpstr>Slide 60</vt:lpstr>
      <vt:lpstr>Function Signatures</vt:lpstr>
      <vt:lpstr>Slide 62</vt:lpstr>
      <vt:lpstr>Function Signatures</vt:lpstr>
      <vt:lpstr>Slide 64</vt:lpstr>
      <vt:lpstr>Function Signatures</vt:lpstr>
      <vt:lpstr>Function Signatures</vt:lpstr>
      <vt:lpstr>Function Signatures</vt:lpstr>
      <vt:lpstr>Slide 68</vt:lpstr>
      <vt:lpstr>Function Signatures</vt:lpstr>
      <vt:lpstr>Slide 70</vt:lpstr>
      <vt:lpstr>Function Signatures</vt:lpstr>
      <vt:lpstr>Slide 72</vt:lpstr>
      <vt:lpstr>Function Signatures</vt:lpstr>
      <vt:lpstr>Slide 74</vt:lpstr>
      <vt:lpstr>Function Signatures</vt:lpstr>
      <vt:lpstr>Slide 76</vt:lpstr>
      <vt:lpstr>Function Signatures</vt:lpstr>
      <vt:lpstr>Slide 78</vt:lpstr>
      <vt:lpstr>Function Signatures</vt:lpstr>
      <vt:lpstr>Function Signatures</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Exploiting Available Memory and Disk for Scalable Instant Overview Search</dc:title>
  <dc:creator>Pavlos</dc:creator>
  <cp:lastModifiedBy>Maria Theodoridou</cp:lastModifiedBy>
  <cp:revision>4619</cp:revision>
  <cp:lastPrinted>2014-01-13T10:14:12Z</cp:lastPrinted>
  <dcterms:created xsi:type="dcterms:W3CDTF">2011-08-24T10:59:12Z</dcterms:created>
  <dcterms:modified xsi:type="dcterms:W3CDTF">2014-09-29T14:32:16Z</dcterms:modified>
</cp:coreProperties>
</file>