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30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02" r:id="rId29"/>
    <p:sldId id="284" r:id="rId30"/>
    <p:sldId id="285" r:id="rId31"/>
    <p:sldId id="286" r:id="rId32"/>
    <p:sldId id="295" r:id="rId33"/>
    <p:sldId id="299" r:id="rId34"/>
    <p:sldId id="289" r:id="rId35"/>
    <p:sldId id="290" r:id="rId36"/>
    <p:sldId id="293" r:id="rId37"/>
    <p:sldId id="294" r:id="rId38"/>
    <p:sldId id="297" r:id="rId39"/>
    <p:sldId id="298" r:id="rId40"/>
    <p:sldId id="288" r:id="rId41"/>
  </p:sldIdLst>
  <p:sldSz cx="13004800" cy="9753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ietro Liuzzo" initials="PL [7]" lastIdx="0" clrIdx="6">
    <p:extLst/>
  </p:cmAuthor>
  <p:cmAuthor id="1" name="Pietro Liuzzo" initials="PL" lastIdx="0" clrIdx="0">
    <p:extLst/>
  </p:cmAuthor>
  <p:cmAuthor id="2" name="Pietro Liuzzo" initials="PL [2]" lastIdx="0" clrIdx="1">
    <p:extLst/>
  </p:cmAuthor>
  <p:cmAuthor id="3" name="Pietro Liuzzo" initials="PL [3]" lastIdx="0" clrIdx="2">
    <p:extLst/>
  </p:cmAuthor>
  <p:cmAuthor id="4" name="Pietro Liuzzo" initials="PL [4]" lastIdx="0" clrIdx="3">
    <p:extLst/>
  </p:cmAuthor>
  <p:cmAuthor id="5" name="Pietro Liuzzo" initials="PL [5]" lastIdx="0" clrIdx="4">
    <p:extLst/>
  </p:cmAuthor>
  <p:cmAuthor id="6" name="Pietro Liuzzo" initials="PL [6]" lastIdx="0"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6"/>
    <p:restoredTop sz="93637"/>
  </p:normalViewPr>
  <p:slideViewPr>
    <p:cSldViewPr snapToGrid="0" snapToObjects="1">
      <p:cViewPr varScale="1">
        <p:scale>
          <a:sx n="54" d="100"/>
          <a:sy n="54" d="100"/>
        </p:scale>
        <p:origin x="16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Char char="●"/>
              <a:defRPr sz="2200" b="0" i="0" u="none" strike="noStrike" cap="none">
                <a:latin typeface="Helvetica Neue"/>
                <a:ea typeface="Helvetica Neue"/>
                <a:cs typeface="Helvetica Neue"/>
                <a:sym typeface="Helvetica Neue"/>
              </a:defRPr>
            </a:lvl1pPr>
            <a:lvl2pPr marL="457200" marR="0" lvl="1" indent="228600" algn="l" rtl="0">
              <a:lnSpc>
                <a:spcPct val="117999"/>
              </a:lnSpc>
              <a:spcBef>
                <a:spcPts val="0"/>
              </a:spcBef>
              <a:buChar char="○"/>
              <a:defRPr sz="2200" b="0" i="0" u="none" strike="noStrike" cap="none">
                <a:latin typeface="Helvetica Neue"/>
                <a:ea typeface="Helvetica Neue"/>
                <a:cs typeface="Helvetica Neue"/>
                <a:sym typeface="Helvetica Neue"/>
              </a:defRPr>
            </a:lvl2pPr>
            <a:lvl3pPr marL="914400" marR="0" lvl="2" indent="457200" algn="l" rtl="0">
              <a:lnSpc>
                <a:spcPct val="117999"/>
              </a:lnSpc>
              <a:spcBef>
                <a:spcPts val="0"/>
              </a:spcBef>
              <a:buChar char="■"/>
              <a:defRPr sz="2200" b="0" i="0" u="none" strike="noStrike" cap="none">
                <a:latin typeface="Helvetica Neue"/>
                <a:ea typeface="Helvetica Neue"/>
                <a:cs typeface="Helvetica Neue"/>
                <a:sym typeface="Helvetica Neue"/>
              </a:defRPr>
            </a:lvl3pPr>
            <a:lvl4pPr marL="1371600" marR="0" lvl="3" indent="685800" algn="l" rtl="0">
              <a:lnSpc>
                <a:spcPct val="117999"/>
              </a:lnSpc>
              <a:spcBef>
                <a:spcPts val="0"/>
              </a:spcBef>
              <a:buChar char="●"/>
              <a:defRPr sz="2200" b="0" i="0" u="none" strike="noStrike" cap="none">
                <a:latin typeface="Helvetica Neue"/>
                <a:ea typeface="Helvetica Neue"/>
                <a:cs typeface="Helvetica Neue"/>
                <a:sym typeface="Helvetica Neue"/>
              </a:defRPr>
            </a:lvl4pPr>
            <a:lvl5pPr marL="1828800" marR="0" lvl="4" indent="914400" algn="l" rtl="0">
              <a:lnSpc>
                <a:spcPct val="117999"/>
              </a:lnSpc>
              <a:spcBef>
                <a:spcPts val="0"/>
              </a:spcBef>
              <a:buChar char="○"/>
              <a:defRPr sz="2200" b="0" i="0" u="none" strike="noStrike" cap="none">
                <a:latin typeface="Helvetica Neue"/>
                <a:ea typeface="Helvetica Neue"/>
                <a:cs typeface="Helvetica Neue"/>
                <a:sym typeface="Helvetica Neue"/>
              </a:defRPr>
            </a:lvl5pPr>
            <a:lvl6pPr marL="2286000" marR="0" lvl="5" indent="1143000" algn="l" rtl="0">
              <a:lnSpc>
                <a:spcPct val="117999"/>
              </a:lnSpc>
              <a:spcBef>
                <a:spcPts val="0"/>
              </a:spcBef>
              <a:buChar char="■"/>
              <a:defRPr sz="2200" b="0" i="0" u="none" strike="noStrike" cap="none">
                <a:latin typeface="Helvetica Neue"/>
                <a:ea typeface="Helvetica Neue"/>
                <a:cs typeface="Helvetica Neue"/>
                <a:sym typeface="Helvetica Neue"/>
              </a:defRPr>
            </a:lvl6pPr>
            <a:lvl7pPr marL="2743200" marR="0" lvl="6" indent="1371600" algn="l" rtl="0">
              <a:lnSpc>
                <a:spcPct val="117999"/>
              </a:lnSpc>
              <a:spcBef>
                <a:spcPts val="0"/>
              </a:spcBef>
              <a:buChar char="●"/>
              <a:defRPr sz="2200" b="0" i="0" u="none" strike="noStrike" cap="none">
                <a:latin typeface="Helvetica Neue"/>
                <a:ea typeface="Helvetica Neue"/>
                <a:cs typeface="Helvetica Neue"/>
                <a:sym typeface="Helvetica Neue"/>
              </a:defRPr>
            </a:lvl7pPr>
            <a:lvl8pPr marL="3200400" marR="0" lvl="7" indent="1600200" algn="l" rtl="0">
              <a:lnSpc>
                <a:spcPct val="117999"/>
              </a:lnSpc>
              <a:spcBef>
                <a:spcPts val="0"/>
              </a:spcBef>
              <a:buChar char="○"/>
              <a:defRPr sz="2200" b="0" i="0" u="none" strike="noStrike" cap="none">
                <a:latin typeface="Helvetica Neue"/>
                <a:ea typeface="Helvetica Neue"/>
                <a:cs typeface="Helvetica Neue"/>
                <a:sym typeface="Helvetica Neue"/>
              </a:defRPr>
            </a:lvl8pPr>
            <a:lvl9pPr marL="3657600" marR="0" lvl="8" indent="1828800" algn="l" rtl="0">
              <a:lnSpc>
                <a:spcPct val="117999"/>
              </a:lnSpc>
              <a:spcBef>
                <a:spcPts val="0"/>
              </a:spcBef>
              <a:buChar char="■"/>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94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1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342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2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844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olo e sottotitolo">
    <p:spTree>
      <p:nvGrpSpPr>
        <p:cNvPr id="1" name="Shape 10"/>
        <p:cNvGrpSpPr/>
        <p:nvPr/>
      </p:nvGrpSpPr>
      <p:grpSpPr>
        <a:xfrm>
          <a:off x="0" y="0"/>
          <a:ext cx="0" cy="0"/>
          <a:chOff x="0" y="0"/>
          <a:chExt cx="0" cy="0"/>
        </a:xfrm>
      </p:grpSpPr>
      <p:cxnSp>
        <p:nvCxnSpPr>
          <p:cNvPr id="11" name="Shape 11"/>
          <p:cNvCxnSpPr/>
          <p:nvPr/>
        </p:nvCxnSpPr>
        <p:spPr>
          <a:xfrm>
            <a:off x="571500" y="4749800"/>
            <a:ext cx="11868093" cy="129"/>
          </a:xfrm>
          <a:prstGeom prst="straightConnector1">
            <a:avLst/>
          </a:prstGeom>
          <a:noFill/>
          <a:ln w="12700" cap="flat" cmpd="sng">
            <a:solidFill>
              <a:srgbClr val="9A9A9A"/>
            </a:solidFill>
            <a:prstDash val="solid"/>
            <a:miter lim="8000"/>
            <a:headEnd type="none" w="med" len="med"/>
            <a:tailEnd type="none" w="med" len="med"/>
          </a:ln>
        </p:spPr>
      </p:cxnSp>
      <p:sp>
        <p:nvSpPr>
          <p:cNvPr id="12" name="Shape 12"/>
          <p:cNvSpPr txBox="1">
            <a:spLocks noGrp="1"/>
          </p:cNvSpPr>
          <p:nvPr>
            <p:ph type="title"/>
          </p:nvPr>
        </p:nvSpPr>
        <p:spPr>
          <a:xfrm>
            <a:off x="571500" y="1320800"/>
            <a:ext cx="11861799" cy="31749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 name="Shape 13"/>
          <p:cNvSpPr txBox="1">
            <a:spLocks noGrp="1"/>
          </p:cNvSpPr>
          <p:nvPr>
            <p:ph type="body" idx="1"/>
          </p:nvPr>
        </p:nvSpPr>
        <p:spPr>
          <a:xfrm>
            <a:off x="571500" y="5016500"/>
            <a:ext cx="11861799" cy="1016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1pPr>
            <a:lvl2pPr marL="0" marR="0" lvl="1" indent="2286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2pPr>
            <a:lvl3pPr marL="0" marR="0" lvl="2" indent="4572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3pPr>
            <a:lvl4pPr marL="0" marR="0" lvl="3" indent="6858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4pPr>
            <a:lvl5pPr marL="0" marR="0" lvl="4" indent="9144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14" name="Shape 14"/>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Punti elenco">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889000" y="889000"/>
            <a:ext cx="11214099" cy="79628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53" name="Shape 53"/>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Foto - 3 per pagina">
    <p:spTree>
      <p:nvGrpSpPr>
        <p:cNvPr id="1" name="Shape 54"/>
        <p:cNvGrpSpPr/>
        <p:nvPr/>
      </p:nvGrpSpPr>
      <p:grpSpPr>
        <a:xfrm>
          <a:off x="0" y="0"/>
          <a:ext cx="0" cy="0"/>
          <a:chOff x="0" y="0"/>
          <a:chExt cx="0" cy="0"/>
        </a:xfrm>
      </p:grpSpPr>
      <p:cxnSp>
        <p:nvCxnSpPr>
          <p:cNvPr id="55" name="Shape 55"/>
          <p:cNvCxnSpPr/>
          <p:nvPr/>
        </p:nvCxnSpPr>
        <p:spPr>
          <a:xfrm flipH="1">
            <a:off x="9055097" y="508000"/>
            <a:ext cx="127" cy="7975630"/>
          </a:xfrm>
          <a:prstGeom prst="straightConnector1">
            <a:avLst/>
          </a:prstGeom>
          <a:noFill/>
          <a:ln w="12700" cap="flat" cmpd="sng">
            <a:solidFill>
              <a:srgbClr val="9A9A9A"/>
            </a:solidFill>
            <a:prstDash val="solid"/>
            <a:miter lim="8000"/>
            <a:headEnd type="none" w="med" len="med"/>
            <a:tailEnd type="none" w="med" len="med"/>
          </a:ln>
        </p:spPr>
      </p:cxnSp>
      <p:cxnSp>
        <p:nvCxnSpPr>
          <p:cNvPr id="56" name="Shape 56"/>
          <p:cNvCxnSpPr/>
          <p:nvPr/>
        </p:nvCxnSpPr>
        <p:spPr>
          <a:xfrm>
            <a:off x="9055096" y="4464050"/>
            <a:ext cx="3448502" cy="58"/>
          </a:xfrm>
          <a:prstGeom prst="straightConnector1">
            <a:avLst/>
          </a:prstGeom>
          <a:noFill/>
          <a:ln w="12700" cap="flat" cmpd="sng">
            <a:solidFill>
              <a:srgbClr val="9A9A9A"/>
            </a:solidFill>
            <a:prstDash val="solid"/>
            <a:miter lim="8000"/>
            <a:headEnd type="none" w="med" len="med"/>
            <a:tailEnd type="none" w="med" len="med"/>
          </a:ln>
        </p:spPr>
      </p:cxnSp>
      <p:sp>
        <p:nvSpPr>
          <p:cNvPr id="57" name="Shape 57"/>
          <p:cNvSpPr>
            <a:spLocks noGrp="1"/>
          </p:cNvSpPr>
          <p:nvPr>
            <p:ph type="pic" idx="2"/>
          </p:nvPr>
        </p:nvSpPr>
        <p:spPr>
          <a:xfrm>
            <a:off x="9220200" y="4622800"/>
            <a:ext cx="3276600" cy="38607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58" name="Shape 58"/>
          <p:cNvSpPr>
            <a:spLocks noGrp="1"/>
          </p:cNvSpPr>
          <p:nvPr>
            <p:ph type="pic" idx="3"/>
          </p:nvPr>
        </p:nvSpPr>
        <p:spPr>
          <a:xfrm>
            <a:off x="9220200" y="508000"/>
            <a:ext cx="3276600" cy="37972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59" name="Shape 59"/>
          <p:cNvSpPr>
            <a:spLocks noGrp="1"/>
          </p:cNvSpPr>
          <p:nvPr>
            <p:ph type="pic" idx="4"/>
          </p:nvPr>
        </p:nvSpPr>
        <p:spPr>
          <a:xfrm>
            <a:off x="520700" y="508000"/>
            <a:ext cx="8369299" cy="7975600"/>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0" name="Shape 60"/>
          <p:cNvSpPr txBox="1">
            <a:spLocks noGrp="1"/>
          </p:cNvSpPr>
          <p:nvPr>
            <p:ph type="body" idx="1"/>
          </p:nvPr>
        </p:nvSpPr>
        <p:spPr>
          <a:xfrm>
            <a:off x="520700" y="8661400"/>
            <a:ext cx="8369299" cy="939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1pPr>
            <a:lvl2pPr marL="0" marR="0" lvl="1" indent="2286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2pPr>
            <a:lvl3pPr marL="0" marR="0" lvl="2" indent="4572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3pPr>
            <a:lvl4pPr marL="0" marR="0" lvl="3" indent="6858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4pPr>
            <a:lvl5pPr marL="0" marR="0" lvl="4" indent="9144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1" name="Shape 61"/>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itazione">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1270000" y="6362700"/>
            <a:ext cx="10464800" cy="498421"/>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Helvetica Neue"/>
              <a:buNone/>
              <a:defRPr sz="2600" b="0" i="0" u="none" strike="noStrike" cap="none">
                <a:solidFill>
                  <a:srgbClr val="000000"/>
                </a:solidFill>
                <a:latin typeface="Helvetica Neue"/>
                <a:ea typeface="Helvetica Neue"/>
                <a:cs typeface="Helvetica Neue"/>
                <a:sym typeface="Helvetica Neue"/>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4" name="Shape 64"/>
          <p:cNvSpPr txBox="1">
            <a:spLocks noGrp="1"/>
          </p:cNvSpPr>
          <p:nvPr>
            <p:ph type="body" idx="2"/>
          </p:nvPr>
        </p:nvSpPr>
        <p:spPr>
          <a:xfrm>
            <a:off x="1270000" y="4292600"/>
            <a:ext cx="10464800" cy="711200"/>
          </a:xfrm>
          <a:prstGeom prst="rect">
            <a:avLst/>
          </a:prstGeom>
          <a:noFill/>
          <a:ln>
            <a:noFill/>
          </a:ln>
        </p:spPr>
        <p:txBody>
          <a:bodyPr lIns="91425" tIns="91425" rIns="91425" bIns="91425" anchor="ctr" anchorCtr="0"/>
          <a:lstStyle>
            <a:lvl1pPr marL="0" marR="0" lvl="0" indent="0" algn="ctr" rtl="0">
              <a:lnSpc>
                <a:spcPct val="100000"/>
              </a:lnSpc>
              <a:spcBef>
                <a:spcPts val="2400"/>
              </a:spcBef>
              <a:spcAft>
                <a:spcPts val="0"/>
              </a:spcAft>
              <a:buClr>
                <a:srgbClr val="747474"/>
              </a:buClr>
              <a:buFont typeface="Helvetica Neue"/>
              <a:buNone/>
              <a:defRPr sz="40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5" name="Shape 65"/>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Foto">
    <p:spTree>
      <p:nvGrpSpPr>
        <p:cNvPr id="1" name="Shape 66"/>
        <p:cNvGrpSpPr/>
        <p:nvPr/>
      </p:nvGrpSpPr>
      <p:grpSpPr>
        <a:xfrm>
          <a:off x="0" y="0"/>
          <a:ext cx="0" cy="0"/>
          <a:chOff x="0" y="0"/>
          <a:chExt cx="0" cy="0"/>
        </a:xfrm>
      </p:grpSpPr>
      <p:sp>
        <p:nvSpPr>
          <p:cNvPr id="67" name="Shape 67"/>
          <p:cNvSpPr>
            <a:spLocks noGrp="1"/>
          </p:cNvSpPr>
          <p:nvPr>
            <p:ph type="pic" idx="2"/>
          </p:nvPr>
        </p:nvSpPr>
        <p:spPr>
          <a:xfrm>
            <a:off x="0" y="0"/>
            <a:ext cx="13004799" cy="97535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8" name="Shape 68"/>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obj">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160867" y="0"/>
            <a:ext cx="2599266" cy="9753600"/>
            <a:chOff x="1320800" y="0"/>
            <a:chExt cx="2436813" cy="6858001"/>
          </a:xfrm>
        </p:grpSpPr>
        <p:sp>
          <p:nvSpPr>
            <p:cNvPr id="5" name="Freeform 6"/>
            <p:cNvSpPr>
              <a:spLocks/>
            </p:cNvSpPr>
            <p:nvPr/>
          </p:nvSpPr>
          <p:spPr bwMode="auto">
            <a:xfrm>
              <a:off x="1627188" y="0"/>
              <a:ext cx="1122363" cy="5329238"/>
            </a:xfrm>
            <a:custGeom>
              <a:avLst/>
              <a:gdLst>
                <a:gd name="T0" fmla="*/ 0 w 707"/>
                <a:gd name="T1" fmla="*/ 2147483647 h 3357"/>
                <a:gd name="T2" fmla="*/ 2147483647 w 707"/>
                <a:gd name="T3" fmla="*/ 2147483647 h 3357"/>
                <a:gd name="T4" fmla="*/ 2147483647 w 707"/>
                <a:gd name="T5" fmla="*/ 0 h 3357"/>
                <a:gd name="T6" fmla="*/ 2147483647 w 707"/>
                <a:gd name="T7" fmla="*/ 0 h 3357"/>
                <a:gd name="T8" fmla="*/ 0 w 707"/>
                <a:gd name="T9" fmla="*/ 2147483647 h 33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3357">
                  <a:moveTo>
                    <a:pt x="0" y="3330"/>
                  </a:moveTo>
                  <a:lnTo>
                    <a:pt x="156" y="3357"/>
                  </a:lnTo>
                  <a:lnTo>
                    <a:pt x="707" y="0"/>
                  </a:lnTo>
                  <a:lnTo>
                    <a:pt x="547" y="0"/>
                  </a:lnTo>
                  <a:lnTo>
                    <a:pt x="0" y="33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493"/>
            </a:p>
          </p:txBody>
        </p:sp>
        <p:sp>
          <p:nvSpPr>
            <p:cNvPr id="6" name="Freeform 7"/>
            <p:cNvSpPr/>
            <p:nvPr/>
          </p:nvSpPr>
          <p:spPr bwMode="auto">
            <a:xfrm>
              <a:off x="1320800" y="0"/>
              <a:ext cx="1117600" cy="5276851"/>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 name="Freeform 8"/>
            <p:cNvSpPr/>
            <p:nvPr/>
          </p:nvSpPr>
          <p:spPr bwMode="auto">
            <a:xfrm>
              <a:off x="1320800" y="5238751"/>
              <a:ext cx="1228726"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 name="Freeform 9"/>
            <p:cNvSpPr/>
            <p:nvPr/>
          </p:nvSpPr>
          <p:spPr bwMode="auto">
            <a:xfrm>
              <a:off x="1627187" y="5291139"/>
              <a:ext cx="1495426" cy="1566862"/>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 name="Freeform 10"/>
            <p:cNvSpPr/>
            <p:nvPr/>
          </p:nvSpPr>
          <p:spPr bwMode="auto">
            <a:xfrm>
              <a:off x="1627187" y="5286376"/>
              <a:ext cx="2130426"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 name="Freeform 11"/>
            <p:cNvSpPr/>
            <p:nvPr/>
          </p:nvSpPr>
          <p:spPr bwMode="auto">
            <a:xfrm>
              <a:off x="1320800" y="5238751"/>
              <a:ext cx="1695451"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11" name="Picture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28" y="8638259"/>
            <a:ext cx="822960" cy="1043093"/>
          </a:xfrm>
          <a:prstGeom prst="rect">
            <a:avLst/>
          </a:prstGeom>
          <a:noFill/>
          <a:ln>
            <a:noFill/>
          </a:ln>
          <a:effectLst>
            <a:outerShdw blurRad="63500" sx="102000" sy="102000" algn="ctr"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2468" y="8929512"/>
            <a:ext cx="2494279" cy="747324"/>
          </a:xfrm>
          <a:prstGeom prst="rect">
            <a:avLst/>
          </a:prstGeom>
          <a:noFill/>
          <a:ln>
            <a:noFill/>
          </a:ln>
          <a:effectLst>
            <a:outerShdw blurRad="50800" dist="127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1574" y="8947575"/>
            <a:ext cx="2368974" cy="733777"/>
          </a:xfrm>
          <a:prstGeom prst="rect">
            <a:avLst/>
          </a:prstGeom>
          <a:noFill/>
          <a:ln>
            <a:noFill/>
          </a:ln>
          <a:effectLst>
            <a:outerShdw blurRad="50800" dist="127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28" y="8638259"/>
            <a:ext cx="822960"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757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571500" y="330200"/>
            <a:ext cx="11861799" cy="1397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 name="Shape 17"/>
          <p:cNvSpPr txBox="1">
            <a:spLocks noGrp="1"/>
          </p:cNvSpPr>
          <p:nvPr>
            <p:ph type="body" idx="1"/>
          </p:nvPr>
        </p:nvSpPr>
        <p:spPr>
          <a:xfrm>
            <a:off x="571500" y="2222500"/>
            <a:ext cx="11861799" cy="6667500"/>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18" name="Shape 18"/>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Foto - Orizzontale">
    <p:spTree>
      <p:nvGrpSpPr>
        <p:cNvPr id="1" name="Shape 19"/>
        <p:cNvGrpSpPr/>
        <p:nvPr/>
      </p:nvGrpSpPr>
      <p:grpSpPr>
        <a:xfrm>
          <a:off x="0" y="0"/>
          <a:ext cx="0" cy="0"/>
          <a:chOff x="0" y="0"/>
          <a:chExt cx="0" cy="0"/>
        </a:xfrm>
      </p:grpSpPr>
      <p:cxnSp>
        <p:nvCxnSpPr>
          <p:cNvPr id="20" name="Shape 20"/>
          <p:cNvCxnSpPr/>
          <p:nvPr/>
        </p:nvCxnSpPr>
        <p:spPr>
          <a:xfrm>
            <a:off x="7543800" y="7975599"/>
            <a:ext cx="0" cy="1422529"/>
          </a:xfrm>
          <a:prstGeom prst="straightConnector1">
            <a:avLst/>
          </a:prstGeom>
          <a:noFill/>
          <a:ln w="12700" cap="flat" cmpd="sng">
            <a:solidFill>
              <a:srgbClr val="9A9A9A"/>
            </a:solidFill>
            <a:prstDash val="solid"/>
            <a:miter lim="8000"/>
            <a:headEnd type="none" w="med" len="med"/>
            <a:tailEnd type="none" w="med" len="med"/>
          </a:ln>
        </p:spPr>
      </p:cxnSp>
      <p:sp>
        <p:nvSpPr>
          <p:cNvPr id="21" name="Shape 21"/>
          <p:cNvSpPr>
            <a:spLocks noGrp="1"/>
          </p:cNvSpPr>
          <p:nvPr>
            <p:ph type="pic" idx="2"/>
          </p:nvPr>
        </p:nvSpPr>
        <p:spPr>
          <a:xfrm>
            <a:off x="0" y="0"/>
            <a:ext cx="13004799" cy="75945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2" name="Shape 22"/>
          <p:cNvSpPr txBox="1">
            <a:spLocks noGrp="1"/>
          </p:cNvSpPr>
          <p:nvPr>
            <p:ph type="title"/>
          </p:nvPr>
        </p:nvSpPr>
        <p:spPr>
          <a:xfrm>
            <a:off x="1409700" y="7785100"/>
            <a:ext cx="5791200" cy="1701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 name="Shape 23"/>
          <p:cNvSpPr txBox="1">
            <a:spLocks noGrp="1"/>
          </p:cNvSpPr>
          <p:nvPr>
            <p:ph type="body" idx="1"/>
          </p:nvPr>
        </p:nvSpPr>
        <p:spPr>
          <a:xfrm>
            <a:off x="7848600" y="8470900"/>
            <a:ext cx="4953000" cy="508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1pPr>
            <a:lvl2pPr marL="0" marR="0" lvl="1" indent="2286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2pPr>
            <a:lvl3pPr marL="0" marR="0" lvl="2" indent="4572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3pPr>
            <a:lvl4pPr marL="0" marR="0" lvl="3" indent="6858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4pPr>
            <a:lvl5pPr marL="0" marR="0" lvl="4" indent="9144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4" name="Shape 24"/>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Foto - Verticale">
    <p:spTree>
      <p:nvGrpSpPr>
        <p:cNvPr id="1" name="Shape 25"/>
        <p:cNvGrpSpPr/>
        <p:nvPr/>
      </p:nvGrpSpPr>
      <p:grpSpPr>
        <a:xfrm>
          <a:off x="0" y="0"/>
          <a:ext cx="0" cy="0"/>
          <a:chOff x="0" y="0"/>
          <a:chExt cx="0" cy="0"/>
        </a:xfrm>
      </p:grpSpPr>
      <p:cxnSp>
        <p:nvCxnSpPr>
          <p:cNvPr id="26" name="Shape 26"/>
          <p:cNvCxnSpPr/>
          <p:nvPr/>
        </p:nvCxnSpPr>
        <p:spPr>
          <a:xfrm>
            <a:off x="571500" y="4864100"/>
            <a:ext cx="5334475" cy="57"/>
          </a:xfrm>
          <a:prstGeom prst="straightConnector1">
            <a:avLst/>
          </a:prstGeom>
          <a:noFill/>
          <a:ln w="12700" cap="flat" cmpd="sng">
            <a:solidFill>
              <a:srgbClr val="9A9A9A"/>
            </a:solidFill>
            <a:prstDash val="solid"/>
            <a:miter lim="8000"/>
            <a:headEnd type="none" w="med" len="med"/>
            <a:tailEnd type="none" w="med" len="med"/>
          </a:ln>
        </p:spPr>
      </p:cxnSp>
      <p:sp>
        <p:nvSpPr>
          <p:cNvPr id="27" name="Shape 27"/>
          <p:cNvSpPr>
            <a:spLocks noGrp="1"/>
          </p:cNvSpPr>
          <p:nvPr>
            <p:ph type="pic" idx="2"/>
          </p:nvPr>
        </p:nvSpPr>
        <p:spPr>
          <a:xfrm>
            <a:off x="6502400" y="0"/>
            <a:ext cx="6502399" cy="97535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8" name="Shape 28"/>
          <p:cNvSpPr txBox="1">
            <a:spLocks noGrp="1"/>
          </p:cNvSpPr>
          <p:nvPr>
            <p:ph type="title"/>
          </p:nvPr>
        </p:nvSpPr>
        <p:spPr>
          <a:xfrm>
            <a:off x="571500" y="1435100"/>
            <a:ext cx="5333999" cy="31749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9" name="Shape 29"/>
          <p:cNvSpPr txBox="1">
            <a:spLocks noGrp="1"/>
          </p:cNvSpPr>
          <p:nvPr>
            <p:ph type="body" idx="1"/>
          </p:nvPr>
        </p:nvSpPr>
        <p:spPr>
          <a:xfrm>
            <a:off x="571500" y="5130800"/>
            <a:ext cx="5333999" cy="3174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1pPr>
            <a:lvl2pPr marL="0" marR="0" lvl="1" indent="2286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2pPr>
            <a:lvl3pPr marL="0" marR="0" lvl="2" indent="4572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3pPr>
            <a:lvl4pPr marL="0" marR="0" lvl="3" indent="6858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4pPr>
            <a:lvl5pPr marL="0" marR="0" lvl="4" indent="914400" algn="l" rtl="0">
              <a:lnSpc>
                <a:spcPct val="100000"/>
              </a:lnSpc>
              <a:spcBef>
                <a:spcPts val="0"/>
              </a:spcBef>
              <a:spcAft>
                <a:spcPts val="0"/>
              </a:spcAft>
              <a:buClr>
                <a:srgbClr val="747474"/>
              </a:buClr>
              <a:buFont typeface="Helvetica Neue"/>
              <a:buNone/>
              <a:defRPr sz="2600" b="0" i="0" u="none" strike="noStrike" cap="none">
                <a:solidFill>
                  <a:srgbClr val="747474"/>
                </a:solidFill>
                <a:latin typeface="Helvetica Neue"/>
                <a:ea typeface="Helvetica Neue"/>
                <a:cs typeface="Helvetica Neue"/>
                <a:sym typeface="Helvetica Neue"/>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30" name="Shape 30"/>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Vuoto">
    <p:spTree>
      <p:nvGrpSpPr>
        <p:cNvPr id="1" name="Shape 31"/>
        <p:cNvGrpSpPr/>
        <p:nvPr/>
      </p:nvGrpSpPr>
      <p:grpSpPr>
        <a:xfrm>
          <a:off x="0" y="0"/>
          <a:ext cx="0" cy="0"/>
          <a:chOff x="0" y="0"/>
          <a:chExt cx="0" cy="0"/>
        </a:xfrm>
      </p:grpSpPr>
      <p:sp>
        <p:nvSpPr>
          <p:cNvPr id="32" name="Shape 32"/>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9_Leerseite">
    <p:spTree>
      <p:nvGrpSpPr>
        <p:cNvPr id="1" name="Shape 33"/>
        <p:cNvGrpSpPr/>
        <p:nvPr/>
      </p:nvGrpSpPr>
      <p:grpSpPr>
        <a:xfrm>
          <a:off x="0" y="0"/>
          <a:ext cx="0" cy="0"/>
          <a:chOff x="0" y="0"/>
          <a:chExt cx="0" cy="0"/>
        </a:xfrm>
      </p:grpSpPr>
      <p:sp>
        <p:nvSpPr>
          <p:cNvPr id="34" name="Shape 34"/>
          <p:cNvSpPr/>
          <p:nvPr/>
        </p:nvSpPr>
        <p:spPr>
          <a:xfrm>
            <a:off x="3174400" y="2568"/>
            <a:ext cx="9830401" cy="994652"/>
          </a:xfrm>
          <a:prstGeom prst="rect">
            <a:avLst/>
          </a:prstGeom>
          <a:solidFill>
            <a:srgbClr val="E0E000"/>
          </a:solidFill>
          <a:ln w="38100" cap="flat" cmpd="sng">
            <a:solidFill>
              <a:srgbClr val="E0E000"/>
            </a:solidFill>
            <a:prstDash val="solid"/>
            <a:round/>
            <a:headEnd type="none" w="med" len="med"/>
            <a:tailEnd type="none" w="med" len="med"/>
          </a:ln>
        </p:spPr>
        <p:txBody>
          <a:bodyPr lIns="65000" tIns="65000" rIns="65000" bIns="65000" anchor="t" anchorCtr="0">
            <a:noAutofit/>
          </a:bodyPr>
          <a:lstStyle/>
          <a:p>
            <a:pPr marL="0" marR="0" lvl="0" indent="0" algn="l" rtl="0">
              <a:lnSpc>
                <a:spcPct val="100000"/>
              </a:lnSpc>
              <a:spcBef>
                <a:spcPts val="0"/>
              </a:spcBef>
              <a:spcAft>
                <a:spcPts val="0"/>
              </a:spcAft>
              <a:buClr>
                <a:srgbClr val="000000"/>
              </a:buClr>
              <a:buFont typeface="Calibri"/>
              <a:buNone/>
            </a:pPr>
            <a:endParaRPr sz="2400" b="0" i="0" u="none" strike="noStrike" cap="none">
              <a:solidFill>
                <a:srgbClr val="000000"/>
              </a:solidFill>
              <a:latin typeface="Calibri"/>
              <a:ea typeface="Calibri"/>
              <a:cs typeface="Calibri"/>
              <a:sym typeface="Calibri"/>
            </a:endParaRPr>
          </a:p>
        </p:txBody>
      </p:sp>
      <p:pic>
        <p:nvPicPr>
          <p:cNvPr id="35" name="Shape 35" descr="image1.tif"/>
          <p:cNvPicPr preferRelativeResize="0"/>
          <p:nvPr/>
        </p:nvPicPr>
        <p:blipFill rotWithShape="1">
          <a:blip r:embed="rId2">
            <a:alphaModFix/>
          </a:blip>
          <a:srcRect/>
          <a:stretch/>
        </p:blipFill>
        <p:spPr>
          <a:xfrm>
            <a:off x="-471039" y="-471039"/>
            <a:ext cx="3573758" cy="1934759"/>
          </a:xfrm>
          <a:prstGeom prst="rect">
            <a:avLst/>
          </a:prstGeom>
          <a:noFill/>
          <a:ln>
            <a:noFill/>
          </a:ln>
        </p:spPr>
      </p:pic>
      <p:cxnSp>
        <p:nvCxnSpPr>
          <p:cNvPr id="36" name="Shape 36"/>
          <p:cNvCxnSpPr/>
          <p:nvPr/>
        </p:nvCxnSpPr>
        <p:spPr>
          <a:xfrm>
            <a:off x="0" y="1024354"/>
            <a:ext cx="13004802" cy="3970"/>
          </a:xfrm>
          <a:prstGeom prst="straightConnector1">
            <a:avLst/>
          </a:prstGeom>
          <a:noFill/>
          <a:ln w="50800" cap="flat" cmpd="sng">
            <a:solidFill>
              <a:srgbClr val="E0E000"/>
            </a:solidFill>
            <a:prstDash val="solid"/>
            <a:round/>
            <a:headEnd type="none" w="med" len="med"/>
            <a:tailEnd type="none" w="med" len="med"/>
          </a:ln>
        </p:spPr>
      </p:cxnSp>
      <p:pic>
        <p:nvPicPr>
          <p:cNvPr id="37" name="Shape 37" descr="logo"/>
          <p:cNvPicPr preferRelativeResize="0"/>
          <p:nvPr/>
        </p:nvPicPr>
        <p:blipFill rotWithShape="1">
          <a:blip r:embed="rId3">
            <a:alphaModFix/>
          </a:blip>
          <a:srcRect l="41733" b="37357"/>
          <a:stretch/>
        </p:blipFill>
        <p:spPr>
          <a:xfrm>
            <a:off x="11340185" y="190614"/>
            <a:ext cx="1463796" cy="641694"/>
          </a:xfrm>
          <a:prstGeom prst="rect">
            <a:avLst/>
          </a:prstGeom>
          <a:noFill/>
          <a:ln>
            <a:noFill/>
          </a:ln>
        </p:spPr>
      </p:pic>
      <p:sp>
        <p:nvSpPr>
          <p:cNvPr id="38" name="Shape 38"/>
          <p:cNvSpPr txBox="1">
            <a:spLocks noGrp="1"/>
          </p:cNvSpPr>
          <p:nvPr>
            <p:ph type="sldNum" idx="12"/>
          </p:nvPr>
        </p:nvSpPr>
        <p:spPr>
          <a:xfrm>
            <a:off x="6285653" y="8779792"/>
            <a:ext cx="3034454" cy="520700"/>
          </a:xfrm>
          <a:prstGeom prst="rect">
            <a:avLst/>
          </a:prstGeom>
          <a:noFill/>
          <a:ln>
            <a:noFill/>
          </a:ln>
        </p:spPr>
        <p:txBody>
          <a:bodyPr lIns="65000" tIns="65000" rIns="65000" bIns="650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600" b="0" i="0" u="none" strike="noStrike" cap="none">
                <a:solidFill>
                  <a:srgbClr val="000000"/>
                </a:solidFill>
                <a:latin typeface="Calibri"/>
                <a:ea typeface="Calibri"/>
                <a:cs typeface="Calibri"/>
                <a:sym typeface="Calibri"/>
              </a:rPr>
              <a:t>‹#›</a:t>
            </a:fld>
            <a:endParaRPr lang="en-US" sz="16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olo - Centrato">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571500" y="3289300"/>
            <a:ext cx="11861799" cy="317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1" name="Shape 41"/>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Titolo, punti elenco e foto">
    <p:spTree>
      <p:nvGrpSpPr>
        <p:cNvPr id="1" name="Shape 42"/>
        <p:cNvGrpSpPr/>
        <p:nvPr/>
      </p:nvGrpSpPr>
      <p:grpSpPr>
        <a:xfrm>
          <a:off x="0" y="0"/>
          <a:ext cx="0" cy="0"/>
          <a:chOff x="0" y="0"/>
          <a:chExt cx="0" cy="0"/>
        </a:xfrm>
      </p:grpSpPr>
      <p:cxnSp>
        <p:nvCxnSpPr>
          <p:cNvPr id="43" name="Shape 43"/>
          <p:cNvCxnSpPr/>
          <p:nvPr/>
        </p:nvCxnSpPr>
        <p:spPr>
          <a:xfrm>
            <a:off x="571500" y="1968500"/>
            <a:ext cx="5073394" cy="133"/>
          </a:xfrm>
          <a:prstGeom prst="straightConnector1">
            <a:avLst/>
          </a:prstGeom>
          <a:noFill/>
          <a:ln w="12700" cap="flat" cmpd="sng">
            <a:solidFill>
              <a:srgbClr val="9A9A9A"/>
            </a:solidFill>
            <a:prstDash val="solid"/>
            <a:miter lim="8000"/>
            <a:headEnd type="none" w="med" len="med"/>
            <a:tailEnd type="none" w="med" len="med"/>
          </a:ln>
        </p:spPr>
      </p:cxnSp>
      <p:sp>
        <p:nvSpPr>
          <p:cNvPr id="44" name="Shape 44"/>
          <p:cNvSpPr>
            <a:spLocks noGrp="1"/>
          </p:cNvSpPr>
          <p:nvPr>
            <p:ph type="pic" idx="2"/>
          </p:nvPr>
        </p:nvSpPr>
        <p:spPr>
          <a:xfrm>
            <a:off x="6502400" y="0"/>
            <a:ext cx="6502399" cy="9753599"/>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45" name="Shape 45"/>
          <p:cNvSpPr txBox="1">
            <a:spLocks noGrp="1"/>
          </p:cNvSpPr>
          <p:nvPr>
            <p:ph type="title"/>
          </p:nvPr>
        </p:nvSpPr>
        <p:spPr>
          <a:xfrm>
            <a:off x="571500" y="330200"/>
            <a:ext cx="5080000" cy="1397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6" name="Shape 46"/>
          <p:cNvSpPr txBox="1">
            <a:spLocks noGrp="1"/>
          </p:cNvSpPr>
          <p:nvPr>
            <p:ph type="body" idx="1"/>
          </p:nvPr>
        </p:nvSpPr>
        <p:spPr>
          <a:xfrm>
            <a:off x="571500" y="2222500"/>
            <a:ext cx="5080000" cy="6667500"/>
          </a:xfrm>
          <a:prstGeom prst="rect">
            <a:avLst/>
          </a:prstGeom>
          <a:noFill/>
          <a:ln>
            <a:noFill/>
          </a:ln>
        </p:spPr>
        <p:txBody>
          <a:bodyPr lIns="91425" tIns="91425" rIns="91425" bIns="91425" anchor="t" anchorCtr="0"/>
          <a:lstStyle>
            <a:lvl1pPr marL="330200" marR="0" lvl="0" indent="-206375" algn="l" rtl="0">
              <a:lnSpc>
                <a:spcPct val="100000"/>
              </a:lnSpc>
              <a:spcBef>
                <a:spcPts val="3000"/>
              </a:spcBef>
              <a:spcAft>
                <a:spcPts val="0"/>
              </a:spcAft>
              <a:buClr>
                <a:srgbClr val="747474"/>
              </a:buClr>
              <a:buSzPct val="75000"/>
              <a:buFont typeface="Helvetica Neue"/>
              <a:buChar char="•"/>
              <a:defRPr sz="2600" b="0" i="0" u="none" strike="noStrike" cap="none">
                <a:solidFill>
                  <a:srgbClr val="747474"/>
                </a:solidFill>
                <a:latin typeface="Helvetica Neue"/>
                <a:ea typeface="Helvetica Neue"/>
                <a:cs typeface="Helvetica Neue"/>
                <a:sym typeface="Helvetica Neue"/>
              </a:defRPr>
            </a:lvl1pPr>
            <a:lvl2pPr marL="660400" marR="0" lvl="1" indent="-206375" algn="l" rtl="0">
              <a:lnSpc>
                <a:spcPct val="100000"/>
              </a:lnSpc>
              <a:spcBef>
                <a:spcPts val="3000"/>
              </a:spcBef>
              <a:spcAft>
                <a:spcPts val="0"/>
              </a:spcAft>
              <a:buClr>
                <a:srgbClr val="747474"/>
              </a:buClr>
              <a:buSzPct val="75000"/>
              <a:buFont typeface="Helvetica Neue"/>
              <a:buChar char="•"/>
              <a:defRPr sz="2600" b="0" i="0" u="none" strike="noStrike" cap="none">
                <a:solidFill>
                  <a:srgbClr val="747474"/>
                </a:solidFill>
                <a:latin typeface="Helvetica Neue"/>
                <a:ea typeface="Helvetica Neue"/>
                <a:cs typeface="Helvetica Neue"/>
                <a:sym typeface="Helvetica Neue"/>
              </a:defRPr>
            </a:lvl2pPr>
            <a:lvl3pPr marL="990600" marR="0" lvl="2" indent="-206375" algn="l" rtl="0">
              <a:lnSpc>
                <a:spcPct val="100000"/>
              </a:lnSpc>
              <a:spcBef>
                <a:spcPts val="3000"/>
              </a:spcBef>
              <a:spcAft>
                <a:spcPts val="0"/>
              </a:spcAft>
              <a:buClr>
                <a:srgbClr val="747474"/>
              </a:buClr>
              <a:buSzPct val="75000"/>
              <a:buFont typeface="Helvetica Neue"/>
              <a:buChar char="•"/>
              <a:defRPr sz="2600" b="0" i="0" u="none" strike="noStrike" cap="none">
                <a:solidFill>
                  <a:srgbClr val="747474"/>
                </a:solidFill>
                <a:latin typeface="Helvetica Neue"/>
                <a:ea typeface="Helvetica Neue"/>
                <a:cs typeface="Helvetica Neue"/>
                <a:sym typeface="Helvetica Neue"/>
              </a:defRPr>
            </a:lvl3pPr>
            <a:lvl4pPr marL="1320800" marR="0" lvl="3" indent="-206375" algn="l" rtl="0">
              <a:lnSpc>
                <a:spcPct val="100000"/>
              </a:lnSpc>
              <a:spcBef>
                <a:spcPts val="3000"/>
              </a:spcBef>
              <a:spcAft>
                <a:spcPts val="0"/>
              </a:spcAft>
              <a:buClr>
                <a:srgbClr val="747474"/>
              </a:buClr>
              <a:buSzPct val="75000"/>
              <a:buFont typeface="Helvetica Neue"/>
              <a:buChar char="•"/>
              <a:defRPr sz="2600" b="0" i="0" u="none" strike="noStrike" cap="none">
                <a:solidFill>
                  <a:srgbClr val="747474"/>
                </a:solidFill>
                <a:latin typeface="Helvetica Neue"/>
                <a:ea typeface="Helvetica Neue"/>
                <a:cs typeface="Helvetica Neue"/>
                <a:sym typeface="Helvetica Neue"/>
              </a:defRPr>
            </a:lvl4pPr>
            <a:lvl5pPr marL="1651000" marR="0" lvl="4" indent="-206375" algn="l" rtl="0">
              <a:lnSpc>
                <a:spcPct val="100000"/>
              </a:lnSpc>
              <a:spcBef>
                <a:spcPts val="3000"/>
              </a:spcBef>
              <a:spcAft>
                <a:spcPts val="0"/>
              </a:spcAft>
              <a:buClr>
                <a:srgbClr val="747474"/>
              </a:buClr>
              <a:buSzPct val="75000"/>
              <a:buFont typeface="Helvetica Neue"/>
              <a:buChar char="•"/>
              <a:defRPr sz="2600" b="0" i="0" u="none" strike="noStrike" cap="none">
                <a:solidFill>
                  <a:srgbClr val="747474"/>
                </a:solidFill>
                <a:latin typeface="Helvetica Neue"/>
                <a:ea typeface="Helvetica Neue"/>
                <a:cs typeface="Helvetica Neue"/>
                <a:sym typeface="Helvetica Neue"/>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47" name="Shape 47"/>
          <p:cNvSpPr txBox="1">
            <a:spLocks noGrp="1"/>
          </p:cNvSpPr>
          <p:nvPr>
            <p:ph type="sldNum" idx="12"/>
          </p:nvPr>
        </p:nvSpPr>
        <p:spPr>
          <a:xfrm>
            <a:off x="510743" y="9194800"/>
            <a:ext cx="312013" cy="299821"/>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olo - In alto">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571500" y="330200"/>
            <a:ext cx="11861799" cy="1397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0" name="Shape 50"/>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cxnSp>
        <p:nvCxnSpPr>
          <p:cNvPr id="6" name="Shape 6"/>
          <p:cNvCxnSpPr/>
          <p:nvPr/>
        </p:nvCxnSpPr>
        <p:spPr>
          <a:xfrm>
            <a:off x="571500" y="1968500"/>
            <a:ext cx="11868106" cy="129"/>
          </a:xfrm>
          <a:prstGeom prst="straightConnector1">
            <a:avLst/>
          </a:prstGeom>
          <a:noFill/>
          <a:ln w="12700" cap="flat" cmpd="sng">
            <a:solidFill>
              <a:srgbClr val="9A9A9A"/>
            </a:solidFill>
            <a:prstDash val="solid"/>
            <a:miter lim="8000"/>
            <a:headEnd type="none" w="med" len="med"/>
            <a:tailEnd type="none" w="med" len="med"/>
          </a:ln>
        </p:spPr>
      </p:cxnSp>
      <p:sp>
        <p:nvSpPr>
          <p:cNvPr id="7" name="Shape 7"/>
          <p:cNvSpPr txBox="1">
            <a:spLocks noGrp="1"/>
          </p:cNvSpPr>
          <p:nvPr>
            <p:ph type="title"/>
          </p:nvPr>
        </p:nvSpPr>
        <p:spPr>
          <a:xfrm>
            <a:off x="571500" y="330200"/>
            <a:ext cx="11861799" cy="1397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228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457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685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9144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11430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13716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16002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1828800" algn="l" rtl="0">
              <a:lnSpc>
                <a:spcPct val="100000"/>
              </a:lnSpc>
              <a:spcBef>
                <a:spcPts val="0"/>
              </a:spcBef>
              <a:spcAft>
                <a:spcPts val="0"/>
              </a:spcAft>
              <a:buClr>
                <a:srgbClr val="000000"/>
              </a:buClr>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Shape 8"/>
          <p:cNvSpPr txBox="1">
            <a:spLocks noGrp="1"/>
          </p:cNvSpPr>
          <p:nvPr>
            <p:ph type="body" idx="1"/>
          </p:nvPr>
        </p:nvSpPr>
        <p:spPr>
          <a:xfrm>
            <a:off x="571500" y="2222500"/>
            <a:ext cx="11861799" cy="6667500"/>
          </a:xfrm>
          <a:prstGeom prst="rect">
            <a:avLst/>
          </a:prstGeom>
          <a:noFill/>
          <a:ln>
            <a:noFill/>
          </a:ln>
        </p:spPr>
        <p:txBody>
          <a:bodyPr lIns="91425" tIns="91425" rIns="91425" bIns="91425" anchor="t" anchorCtr="0"/>
          <a:lstStyle>
            <a:lvl1pPr marL="457200" marR="0" lvl="0"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285750" algn="l" rtl="0">
              <a:lnSpc>
                <a:spcPct val="100000"/>
              </a:lnSpc>
              <a:spcBef>
                <a:spcPts val="4200"/>
              </a:spcBef>
              <a:spcAft>
                <a:spcPts val="0"/>
              </a:spcAft>
              <a:buClr>
                <a:srgbClr val="747474"/>
              </a:buClr>
              <a:buSzPct val="750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9" name="Shape 9"/>
          <p:cNvSpPr txBox="1">
            <a:spLocks noGrp="1"/>
          </p:cNvSpPr>
          <p:nvPr>
            <p:ph type="sldNum" idx="12"/>
          </p:nvPr>
        </p:nvSpPr>
        <p:spPr>
          <a:xfrm>
            <a:off x="12268199" y="9194800"/>
            <a:ext cx="312015" cy="29982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000000"/>
              </a:buClr>
              <a:buSzPct val="25000"/>
              <a:buFont typeface="Helvetica Neue"/>
              <a:buNone/>
            </a:pPr>
            <a:fld id="{00000000-1234-1234-1234-123412341234}" type="slidenum">
              <a:rPr lang="en-US" sz="1400" b="0" i="0" u="none" strike="noStrike" cap="none">
                <a:solidFill>
                  <a:srgbClr val="000000"/>
                </a:solidFill>
                <a:latin typeface="Helvetica Neue"/>
                <a:ea typeface="Helvetica Neue"/>
                <a:cs typeface="Helvetica Neue"/>
                <a:sym typeface="Helvetica Neue"/>
              </a:rPr>
              <a:t>‹#›</a:t>
            </a:fld>
            <a:endParaRPr lang="en-US" sz="1400" b="0" i="0" u="none" strike="noStrike" cap="none">
              <a:solidFill>
                <a:srgbClr val="000000"/>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pietro.liuzzo@uni-hamburg.de"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ctrTitle" idx="4294967295"/>
          </p:nvPr>
        </p:nvSpPr>
        <p:spPr>
          <a:xfrm>
            <a:off x="571500" y="3424516"/>
            <a:ext cx="8209500" cy="829445"/>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680" dirty="0" smtClean="0"/>
              <a:t>IDEA (EAGLE) &amp; CIDOC-CRM</a:t>
            </a:r>
            <a:endParaRPr dirty="0"/>
          </a:p>
        </p:txBody>
      </p:sp>
      <p:sp>
        <p:nvSpPr>
          <p:cNvPr id="74" name="Shape 74"/>
          <p:cNvSpPr txBox="1">
            <a:spLocks noGrp="1"/>
          </p:cNvSpPr>
          <p:nvPr>
            <p:ph type="subTitle" idx="4294967295"/>
          </p:nvPr>
        </p:nvSpPr>
        <p:spPr>
          <a:xfrm>
            <a:off x="571500" y="5016500"/>
            <a:ext cx="11861799" cy="1016000"/>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747474"/>
              </a:buClr>
              <a:buSzPct val="25000"/>
              <a:buFont typeface="Helvetica Neue"/>
              <a:buNone/>
            </a:pPr>
            <a:r>
              <a:rPr lang="en-US" sz="2600" dirty="0" smtClean="0">
                <a:latin typeface="Helvetica Neue"/>
                <a:ea typeface="Helvetica Neue"/>
                <a:cs typeface="Helvetica Neue"/>
                <a:sym typeface="Helvetica Neue"/>
              </a:rPr>
              <a:t>Köln 17</a:t>
            </a:r>
            <a:r>
              <a:rPr lang="en-US" sz="2600" b="0" i="0" u="none" strike="noStrike" cap="none" dirty="0" smtClean="0">
                <a:solidFill>
                  <a:srgbClr val="747474"/>
                </a:solidFill>
                <a:latin typeface="Helvetica Neue"/>
                <a:ea typeface="Helvetica Neue"/>
                <a:cs typeface="Helvetica Neue"/>
                <a:sym typeface="Helvetica Neue"/>
              </a:rPr>
              <a:t>.0</a:t>
            </a:r>
            <a:r>
              <a:rPr lang="en-US" sz="2600" dirty="0" smtClean="0">
                <a:latin typeface="Helvetica Neue"/>
                <a:ea typeface="Helvetica Neue"/>
                <a:cs typeface="Helvetica Neue"/>
                <a:sym typeface="Helvetica Neue"/>
              </a:rPr>
              <a:t>1</a:t>
            </a:r>
            <a:r>
              <a:rPr lang="en-US" sz="2600" b="0" i="0" u="none" strike="noStrike" cap="none" dirty="0" smtClean="0">
                <a:solidFill>
                  <a:srgbClr val="747474"/>
                </a:solidFill>
                <a:latin typeface="Helvetica Neue"/>
                <a:ea typeface="Helvetica Neue"/>
                <a:cs typeface="Helvetica Neue"/>
                <a:sym typeface="Helvetica Neue"/>
              </a:rPr>
              <a:t>.2018</a:t>
            </a:r>
            <a:endParaRPr lang="en-US" sz="2600" b="0" i="0" u="none" strike="noStrike" cap="none" dirty="0">
              <a:solidFill>
                <a:srgbClr val="747474"/>
              </a:solidFill>
              <a:latin typeface="Helvetica Neue"/>
              <a:ea typeface="Helvetica Neue"/>
              <a:cs typeface="Helvetica Neue"/>
              <a:sym typeface="Helvetica Neue"/>
            </a:endParaRPr>
          </a:p>
        </p:txBody>
      </p:sp>
      <p:pic>
        <p:nvPicPr>
          <p:cNvPr id="75" name="Shape 75" descr="26228-4.jpg"/>
          <p:cNvPicPr preferRelativeResize="0"/>
          <p:nvPr/>
        </p:nvPicPr>
        <p:blipFill rotWithShape="1">
          <a:blip r:embed="rId3">
            <a:alphaModFix/>
          </a:blip>
          <a:srcRect r="20786"/>
          <a:stretch/>
        </p:blipFill>
        <p:spPr>
          <a:xfrm>
            <a:off x="9589853" y="769708"/>
            <a:ext cx="3263386" cy="82141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descr="Schermata 2016-10-28 alle 18.08.03.png"/>
          <p:cNvPicPr preferRelativeResize="0"/>
          <p:nvPr/>
        </p:nvPicPr>
        <p:blipFill rotWithShape="1">
          <a:blip r:embed="rId3">
            <a:alphaModFix/>
          </a:blip>
          <a:srcRect/>
          <a:stretch/>
        </p:blipFill>
        <p:spPr>
          <a:xfrm>
            <a:off x="233044" y="0"/>
            <a:ext cx="7315200" cy="9753601"/>
          </a:xfrm>
          <a:prstGeom prst="rect">
            <a:avLst/>
          </a:prstGeom>
          <a:noFill/>
          <a:ln>
            <a:noFill/>
          </a:ln>
        </p:spPr>
      </p:pic>
      <p:pic>
        <p:nvPicPr>
          <p:cNvPr id="134" name="Shape 134" descr="Schermata 2016-10-28 alle 18.09.08.png"/>
          <p:cNvPicPr preferRelativeResize="0"/>
          <p:nvPr/>
        </p:nvPicPr>
        <p:blipFill rotWithShape="1">
          <a:blip r:embed="rId4">
            <a:alphaModFix/>
          </a:blip>
          <a:srcRect/>
          <a:stretch/>
        </p:blipFill>
        <p:spPr>
          <a:xfrm>
            <a:off x="5565042" y="810906"/>
            <a:ext cx="7171631" cy="8131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descr="Schermata 2016-08-22 alle 17.26.38.jpg"/>
          <p:cNvPicPr preferRelativeResize="0"/>
          <p:nvPr/>
        </p:nvPicPr>
        <p:blipFill rotWithShape="1">
          <a:blip r:embed="rId3">
            <a:alphaModFix/>
          </a:blip>
          <a:srcRect/>
          <a:stretch/>
        </p:blipFill>
        <p:spPr>
          <a:xfrm>
            <a:off x="32886" y="90096"/>
            <a:ext cx="6853036" cy="8241103"/>
          </a:xfrm>
          <a:prstGeom prst="rect">
            <a:avLst/>
          </a:prstGeom>
          <a:noFill/>
          <a:ln>
            <a:noFill/>
          </a:ln>
        </p:spPr>
      </p:pic>
      <p:pic>
        <p:nvPicPr>
          <p:cNvPr id="140" name="Shape 140" descr="Schermata 2016-08-22 alle 17.26.46.jpg"/>
          <p:cNvPicPr preferRelativeResize="0"/>
          <p:nvPr/>
        </p:nvPicPr>
        <p:blipFill rotWithShape="1">
          <a:blip r:embed="rId4">
            <a:alphaModFix/>
          </a:blip>
          <a:srcRect/>
          <a:stretch/>
        </p:blipFill>
        <p:spPr>
          <a:xfrm>
            <a:off x="6736738" y="-8069"/>
            <a:ext cx="6340109" cy="4971161"/>
          </a:xfrm>
          <a:prstGeom prst="rect">
            <a:avLst/>
          </a:prstGeom>
          <a:noFill/>
          <a:ln>
            <a:noFill/>
          </a:ln>
        </p:spPr>
      </p:pic>
      <p:pic>
        <p:nvPicPr>
          <p:cNvPr id="141" name="Shape 141" descr="Schermata 2016-08-22 alle 17.26.53.jpg"/>
          <p:cNvPicPr preferRelativeResize="0"/>
          <p:nvPr/>
        </p:nvPicPr>
        <p:blipFill rotWithShape="1">
          <a:blip r:embed="rId5">
            <a:alphaModFix/>
          </a:blip>
          <a:srcRect/>
          <a:stretch/>
        </p:blipFill>
        <p:spPr>
          <a:xfrm>
            <a:off x="6811546" y="3259881"/>
            <a:ext cx="5503794" cy="6434012"/>
          </a:xfrm>
          <a:prstGeom prst="rect">
            <a:avLst/>
          </a:prstGeom>
          <a:noFill/>
          <a:ln>
            <a:noFill/>
          </a:ln>
        </p:spPr>
      </p:pic>
      <p:pic>
        <p:nvPicPr>
          <p:cNvPr id="142" name="Shape 142" descr="Schermata 2016-08-22 alle 17.26.08.jpg"/>
          <p:cNvPicPr preferRelativeResize="0"/>
          <p:nvPr/>
        </p:nvPicPr>
        <p:blipFill rotWithShape="1">
          <a:blip r:embed="rId6">
            <a:alphaModFix/>
          </a:blip>
          <a:srcRect/>
          <a:stretch/>
        </p:blipFill>
        <p:spPr>
          <a:xfrm>
            <a:off x="282828" y="4257060"/>
            <a:ext cx="6852931" cy="52335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571500" y="330200"/>
            <a:ext cx="11861799" cy="1397000"/>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dirty="0" smtClean="0">
                <a:solidFill>
                  <a:srgbClr val="000000"/>
                </a:solidFill>
                <a:latin typeface="Helvetica Neue Light"/>
                <a:ea typeface="Helvetica Neue Light"/>
                <a:cs typeface="Helvetica Neue Light"/>
                <a:sym typeface="Helvetica Neue Light"/>
              </a:rPr>
              <a:t>User Needs</a:t>
            </a:r>
            <a:endParaRPr lang="en-US" sz="4200" b="0" i="0" u="none" strike="noStrike" cap="none" dirty="0">
              <a:solidFill>
                <a:srgbClr val="000000"/>
              </a:solidFill>
              <a:latin typeface="Helvetica Neue Light"/>
              <a:ea typeface="Helvetica Neue Light"/>
              <a:cs typeface="Helvetica Neue Light"/>
              <a:sym typeface="Helvetica Neue Light"/>
            </a:endParaRPr>
          </a:p>
        </p:txBody>
      </p:sp>
      <p:sp>
        <p:nvSpPr>
          <p:cNvPr id="81" name="Shape 81"/>
          <p:cNvSpPr txBox="1">
            <a:spLocks noGrp="1"/>
          </p:cNvSpPr>
          <p:nvPr>
            <p:ph type="body" idx="1"/>
          </p:nvPr>
        </p:nvSpPr>
        <p:spPr>
          <a:xfrm>
            <a:off x="571500" y="2222500"/>
            <a:ext cx="11861799" cy="6667500"/>
          </a:xfrm>
          <a:prstGeom prst="rect">
            <a:avLst/>
          </a:prstGeom>
          <a:noFill/>
          <a:ln>
            <a:noFill/>
          </a:ln>
        </p:spPr>
        <p:txBody>
          <a:bodyPr lIns="50800" tIns="50800" rIns="50800" bIns="50800" anchor="t" anchorCtr="0">
            <a:noAutofit/>
          </a:bodyPr>
          <a:lstStyle/>
          <a:p>
            <a:pPr marL="457200" marR="0" lvl="0" indent="-457200" algn="l" rtl="0">
              <a:lnSpc>
                <a:spcPct val="100000"/>
              </a:lnSpc>
              <a:spcBef>
                <a:spcPts val="0"/>
              </a:spcBef>
              <a:spcAft>
                <a:spcPts val="0"/>
              </a:spcAft>
              <a:buClr>
                <a:srgbClr val="747474"/>
              </a:buClr>
              <a:buSzPct val="75000"/>
              <a:buFont typeface="Helvetica Neue"/>
              <a:buChar char="•"/>
            </a:pPr>
            <a:r>
              <a:rPr lang="en-US" sz="3600" b="0" i="0" u="none" strike="noStrike" cap="none" dirty="0" smtClean="0">
                <a:solidFill>
                  <a:srgbClr val="747474"/>
                </a:solidFill>
                <a:latin typeface="Helvetica Neue Light"/>
                <a:ea typeface="Helvetica Neue Light"/>
                <a:cs typeface="Helvetica Neue Light"/>
                <a:sym typeface="Helvetica Neue Light"/>
              </a:rPr>
              <a:t>Long term sustainability</a:t>
            </a:r>
            <a:endParaRPr lang="en-US" dirty="0"/>
          </a:p>
          <a:p>
            <a:pPr marL="457200" marR="0" lvl="0" indent="-457200" algn="l" rtl="0">
              <a:lnSpc>
                <a:spcPct val="100000"/>
              </a:lnSpc>
              <a:spcBef>
                <a:spcPts val="4200"/>
              </a:spcBef>
              <a:spcAft>
                <a:spcPts val="0"/>
              </a:spcAft>
              <a:buClr>
                <a:srgbClr val="747474"/>
              </a:buClr>
              <a:buSzPct val="75000"/>
              <a:buFont typeface="Helvetica Neue"/>
              <a:buChar char="•"/>
            </a:pPr>
            <a:r>
              <a:rPr lang="en-US" sz="3600" b="0" i="0" u="none" strike="noStrike" cap="none" dirty="0" smtClean="0">
                <a:solidFill>
                  <a:srgbClr val="747474"/>
                </a:solidFill>
                <a:latin typeface="Helvetica Neue Light"/>
                <a:ea typeface="Helvetica Neue Light"/>
                <a:cs typeface="Helvetica Neue Light"/>
                <a:sym typeface="Helvetica Neue Light"/>
              </a:rPr>
              <a:t>Quick and nice publication (not necessarily online)</a:t>
            </a:r>
          </a:p>
          <a:p>
            <a:pPr marL="457200" marR="0" lvl="0" indent="-457200" algn="l" rtl="0">
              <a:lnSpc>
                <a:spcPct val="100000"/>
              </a:lnSpc>
              <a:spcBef>
                <a:spcPts val="4200"/>
              </a:spcBef>
              <a:spcAft>
                <a:spcPts val="0"/>
              </a:spcAft>
              <a:buClr>
                <a:srgbClr val="747474"/>
              </a:buClr>
              <a:buSzPct val="75000"/>
              <a:buFont typeface="Helvetica Neue"/>
              <a:buChar char="•"/>
            </a:pPr>
            <a:r>
              <a:rPr lang="en-US" dirty="0" smtClean="0"/>
              <a:t>Interoperability, exchange, etc. are all extras.</a:t>
            </a:r>
            <a:endParaRPr lang="en-US" dirty="0"/>
          </a:p>
        </p:txBody>
      </p:sp>
    </p:spTree>
    <p:extLst>
      <p:ext uri="{BB962C8B-B14F-4D97-AF65-F5344CB8AC3E}">
        <p14:creationId xmlns:p14="http://schemas.microsoft.com/office/powerpoint/2010/main" val="53953019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descr="Schermata 2016-11-17 alle 06.09.10.png"/>
          <p:cNvPicPr preferRelativeResize="0"/>
          <p:nvPr/>
        </p:nvPicPr>
        <p:blipFill rotWithShape="1">
          <a:blip r:embed="rId3">
            <a:alphaModFix/>
          </a:blip>
          <a:srcRect/>
          <a:stretch/>
        </p:blipFill>
        <p:spPr>
          <a:xfrm>
            <a:off x="36016" y="25500"/>
            <a:ext cx="12932767" cy="8490549"/>
          </a:xfrm>
          <a:prstGeom prst="rect">
            <a:avLst/>
          </a:prstGeom>
          <a:noFill/>
          <a:ln>
            <a:noFill/>
          </a:ln>
        </p:spPr>
      </p:pic>
      <p:sp>
        <p:nvSpPr>
          <p:cNvPr id="153" name="Shape 153"/>
          <p:cNvSpPr txBox="1"/>
          <p:nvPr/>
        </p:nvSpPr>
        <p:spPr>
          <a:xfrm>
            <a:off x="1935428" y="8795029"/>
            <a:ext cx="9133941" cy="647140"/>
          </a:xfrm>
          <a:prstGeom prst="rect">
            <a:avLst/>
          </a:prstGeom>
          <a:no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000000"/>
              </a:buClr>
              <a:buSzPct val="250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https://form.jotformeu.com/61524210874350</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idx="4294967295"/>
          </p:nvPr>
        </p:nvSpPr>
        <p:spPr>
          <a:xfrm>
            <a:off x="571500" y="-1397000"/>
            <a:ext cx="11861799" cy="3174999"/>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a:t>Some general issues with the current models</a:t>
            </a:r>
          </a:p>
        </p:txBody>
      </p:sp>
      <p:pic>
        <p:nvPicPr>
          <p:cNvPr id="159" name="Shape 159" descr="D0915_G1.jpg"/>
          <p:cNvPicPr preferRelativeResize="0"/>
          <p:nvPr/>
        </p:nvPicPr>
        <p:blipFill rotWithShape="1">
          <a:blip r:embed="rId3">
            <a:alphaModFix/>
          </a:blip>
          <a:srcRect t="1627" b="1626"/>
          <a:stretch/>
        </p:blipFill>
        <p:spPr>
          <a:xfrm>
            <a:off x="0" y="2489327"/>
            <a:ext cx="13004799" cy="7594601"/>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71500" y="1320800"/>
            <a:ext cx="11861700" cy="3174900"/>
          </a:xfrm>
          <a:prstGeom prst="rect">
            <a:avLst/>
          </a:prstGeom>
        </p:spPr>
        <p:txBody>
          <a:bodyPr lIns="91425" tIns="91425" rIns="91425" bIns="91425" anchor="b" anchorCtr="0">
            <a:noAutofit/>
          </a:bodyPr>
          <a:lstStyle/>
          <a:p>
            <a:pPr lvl="0">
              <a:spcBef>
                <a:spcPts val="0"/>
              </a:spcBef>
              <a:buNone/>
            </a:pPr>
            <a:endParaRPr/>
          </a:p>
        </p:txBody>
      </p:sp>
      <p:sp>
        <p:nvSpPr>
          <p:cNvPr id="165" name="Shape 165"/>
          <p:cNvSpPr txBox="1">
            <a:spLocks noGrp="1"/>
          </p:cNvSpPr>
          <p:nvPr>
            <p:ph type="body" idx="1"/>
          </p:nvPr>
        </p:nvSpPr>
        <p:spPr>
          <a:xfrm>
            <a:off x="571500" y="5016500"/>
            <a:ext cx="11861700" cy="1016100"/>
          </a:xfrm>
          <a:prstGeom prst="rect">
            <a:avLst/>
          </a:prstGeom>
        </p:spPr>
        <p:txBody>
          <a:bodyPr lIns="91425" tIns="91425" rIns="91425" bIns="91425" anchor="t" anchorCtr="0">
            <a:noAutofit/>
          </a:bodyPr>
          <a:lstStyle/>
          <a:p>
            <a:pPr lvl="0">
              <a:spcBef>
                <a:spcPts val="0"/>
              </a:spcBef>
              <a:buNone/>
            </a:pPr>
            <a:endParaRPr/>
          </a:p>
        </p:txBody>
      </p:sp>
      <p:pic>
        <p:nvPicPr>
          <p:cNvPr id="166" name="Shape 166"/>
          <p:cNvPicPr preferRelativeResize="0"/>
          <p:nvPr/>
        </p:nvPicPr>
        <p:blipFill>
          <a:blip r:embed="rId3">
            <a:alphaModFix/>
          </a:blip>
          <a:stretch>
            <a:fillRect/>
          </a:stretch>
        </p:blipFill>
        <p:spPr>
          <a:xfrm>
            <a:off x="410300" y="1160500"/>
            <a:ext cx="12445850" cy="65524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571500" y="1320800"/>
            <a:ext cx="11861700" cy="3174900"/>
          </a:xfrm>
          <a:prstGeom prst="rect">
            <a:avLst/>
          </a:prstGeom>
        </p:spPr>
        <p:txBody>
          <a:bodyPr lIns="91425" tIns="91425" rIns="91425" bIns="91425" anchor="b" anchorCtr="0">
            <a:noAutofit/>
          </a:bodyPr>
          <a:lstStyle/>
          <a:p>
            <a:pPr lvl="0">
              <a:spcBef>
                <a:spcPts val="0"/>
              </a:spcBef>
              <a:buNone/>
            </a:pPr>
            <a:r>
              <a:rPr lang="en-US"/>
              <a:t>Can I contribute?</a:t>
            </a:r>
          </a:p>
        </p:txBody>
      </p:sp>
      <p:sp>
        <p:nvSpPr>
          <p:cNvPr id="172" name="Shape 172"/>
          <p:cNvSpPr txBox="1">
            <a:spLocks noGrp="1"/>
          </p:cNvSpPr>
          <p:nvPr>
            <p:ph type="body" idx="1"/>
          </p:nvPr>
        </p:nvSpPr>
        <p:spPr>
          <a:xfrm>
            <a:off x="571500" y="5016500"/>
            <a:ext cx="11861700" cy="1016100"/>
          </a:xfrm>
          <a:prstGeom prst="rect">
            <a:avLst/>
          </a:prstGeom>
        </p:spPr>
        <p:txBody>
          <a:bodyPr lIns="91425" tIns="91425" rIns="91425" bIns="91425" anchor="t" anchorCtr="0">
            <a:noAutofit/>
          </a:bodyPr>
          <a:lstStyle/>
          <a:p>
            <a:pPr lvl="0">
              <a:spcBef>
                <a:spcPts val="0"/>
              </a:spcBef>
              <a:buNone/>
            </a:pPr>
            <a:r>
              <a:rPr lang="en-US"/>
              <a:t>Yes, but………. And then…. So if you …… and by the time ….. But don't….. And when you are ready …. </a:t>
            </a:r>
          </a:p>
          <a:p>
            <a:pPr lvl="0">
              <a:spcBef>
                <a:spcPts val="0"/>
              </a:spcBef>
              <a:buNone/>
            </a:pPr>
            <a:endParaRPr/>
          </a:p>
          <a:p>
            <a:pPr lvl="0">
              <a:spcBef>
                <a:spcPts val="0"/>
              </a:spcBef>
              <a:buNone/>
            </a:pPr>
            <a:r>
              <a:rPr lang="en-US"/>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descr="Schermata 2016-08-22 alle 18.07.01.jpg"/>
          <p:cNvPicPr preferRelativeResize="0">
            <a:picLocks noGrp="1"/>
          </p:cNvPicPr>
          <p:nvPr>
            <p:ph type="pic" idx="2"/>
          </p:nvPr>
        </p:nvPicPr>
        <p:blipFill rotWithShape="1">
          <a:blip r:embed="rId3">
            <a:alphaModFix/>
          </a:blip>
          <a:srcRect/>
          <a:stretch/>
        </p:blipFill>
        <p:spPr>
          <a:xfrm>
            <a:off x="53573" y="552275"/>
            <a:ext cx="12897651" cy="7042324"/>
          </a:xfrm>
          <a:prstGeom prst="rect">
            <a:avLst/>
          </a:prstGeom>
          <a:noFill/>
          <a:ln>
            <a:noFill/>
          </a:ln>
        </p:spPr>
      </p:pic>
      <p:sp>
        <p:nvSpPr>
          <p:cNvPr id="178" name="Shape 178"/>
          <p:cNvSpPr txBox="1">
            <a:spLocks noGrp="1"/>
          </p:cNvSpPr>
          <p:nvPr>
            <p:ph type="title"/>
          </p:nvPr>
        </p:nvSpPr>
        <p:spPr>
          <a:xfrm>
            <a:off x="1409700" y="7785100"/>
            <a:ext cx="5791200" cy="1701799"/>
          </a:xfrm>
          <a:prstGeom prst="rect">
            <a:avLst/>
          </a:prstGeom>
          <a:noFill/>
          <a:ln>
            <a:noFill/>
          </a:ln>
        </p:spPr>
        <p:txBody>
          <a:bodyPr lIns="50800" tIns="50800" rIns="50800" bIns="50800" anchor="ctr" anchorCtr="0">
            <a:noAutofit/>
          </a:bodyPr>
          <a:lstStyle/>
          <a:p>
            <a:pPr marL="0" marR="0" lvl="0" indent="0" algn="r"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Europeana</a:t>
            </a:r>
          </a:p>
        </p:txBody>
      </p:sp>
      <p:sp>
        <p:nvSpPr>
          <p:cNvPr id="179" name="Shape 179"/>
          <p:cNvSpPr txBox="1">
            <a:spLocks noGrp="1"/>
          </p:cNvSpPr>
          <p:nvPr>
            <p:ph type="body" idx="1"/>
          </p:nvPr>
        </p:nvSpPr>
        <p:spPr>
          <a:xfrm>
            <a:off x="7848600" y="7815113"/>
            <a:ext cx="4953000" cy="1743500"/>
          </a:xfrm>
          <a:prstGeom prst="rect">
            <a:avLst/>
          </a:prstGeom>
          <a:noFill/>
          <a:ln>
            <a:noFill/>
          </a:ln>
        </p:spPr>
        <p:txBody>
          <a:bodyPr lIns="50800" tIns="50800" rIns="50800" bIns="50800" anchor="t" anchorCtr="0">
            <a:noAutofit/>
          </a:bodyPr>
          <a:lstStyle/>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Very nice! </a:t>
            </a:r>
          </a:p>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Full of possibilities, </a:t>
            </a:r>
          </a:p>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Rich in resources </a:t>
            </a:r>
          </a:p>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cum grano salis</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571500" y="1320800"/>
            <a:ext cx="11861700" cy="3174900"/>
          </a:xfrm>
          <a:prstGeom prst="rect">
            <a:avLst/>
          </a:prstGeom>
        </p:spPr>
        <p:txBody>
          <a:bodyPr lIns="91425" tIns="91425" rIns="91425" bIns="91425" anchor="b" anchorCtr="0">
            <a:noAutofit/>
          </a:bodyPr>
          <a:lstStyle/>
          <a:p>
            <a:pPr lvl="0">
              <a:spcBef>
                <a:spcPts val="0"/>
              </a:spcBef>
              <a:buNone/>
            </a:pPr>
            <a:r>
              <a:rPr lang="en-US"/>
              <a:t>EPNet </a:t>
            </a:r>
          </a:p>
        </p:txBody>
      </p:sp>
      <p:pic>
        <p:nvPicPr>
          <p:cNvPr id="185" name="Shape 185"/>
          <p:cNvPicPr preferRelativeResize="0"/>
          <p:nvPr/>
        </p:nvPicPr>
        <p:blipFill>
          <a:blip r:embed="rId3">
            <a:alphaModFix/>
          </a:blip>
          <a:stretch>
            <a:fillRect/>
          </a:stretch>
        </p:blipFill>
        <p:spPr>
          <a:xfrm>
            <a:off x="2694425" y="193074"/>
            <a:ext cx="9997250" cy="936745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idx="4294967295"/>
          </p:nvPr>
        </p:nvSpPr>
        <p:spPr>
          <a:xfrm>
            <a:off x="571500" y="-1397000"/>
            <a:ext cx="11861799" cy="3174999"/>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Other Examples and models</a:t>
            </a:r>
          </a:p>
        </p:txBody>
      </p:sp>
      <p:pic>
        <p:nvPicPr>
          <p:cNvPr id="191" name="Shape 191" descr="Schermata 2017-05-10 alle 12.50.58.png"/>
          <p:cNvPicPr preferRelativeResize="0"/>
          <p:nvPr/>
        </p:nvPicPr>
        <p:blipFill rotWithShape="1">
          <a:blip r:embed="rId3">
            <a:alphaModFix/>
          </a:blip>
          <a:srcRect t="910" b="910"/>
          <a:stretch/>
        </p:blipFill>
        <p:spPr>
          <a:xfrm>
            <a:off x="0" y="2489327"/>
            <a:ext cx="13004799" cy="7594601"/>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571500" y="330200"/>
            <a:ext cx="11861799" cy="1397000"/>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Contents</a:t>
            </a:r>
          </a:p>
        </p:txBody>
      </p:sp>
      <p:sp>
        <p:nvSpPr>
          <p:cNvPr id="81" name="Shape 81"/>
          <p:cNvSpPr txBox="1">
            <a:spLocks noGrp="1"/>
          </p:cNvSpPr>
          <p:nvPr>
            <p:ph type="body" idx="1"/>
          </p:nvPr>
        </p:nvSpPr>
        <p:spPr>
          <a:xfrm>
            <a:off x="571500" y="2222500"/>
            <a:ext cx="11861799" cy="6667500"/>
          </a:xfrm>
          <a:prstGeom prst="rect">
            <a:avLst/>
          </a:prstGeom>
          <a:noFill/>
          <a:ln>
            <a:noFill/>
          </a:ln>
        </p:spPr>
        <p:txBody>
          <a:bodyPr lIns="50800" tIns="50800" rIns="50800" bIns="50800" anchor="t" anchorCtr="0">
            <a:noAutofit/>
          </a:bodyPr>
          <a:lstStyle/>
          <a:p>
            <a:pPr marL="457200" marR="0" lvl="0" indent="-457200" algn="l" rtl="0">
              <a:lnSpc>
                <a:spcPct val="100000"/>
              </a:lnSpc>
              <a:spcBef>
                <a:spcPts val="0"/>
              </a:spcBef>
              <a:spcAft>
                <a:spcPts val="0"/>
              </a:spcAft>
              <a:buClr>
                <a:srgbClr val="747474"/>
              </a:buClr>
              <a:buSzPct val="75000"/>
              <a:buFont typeface="Helvetica Neue"/>
              <a:buChar char="•"/>
            </a:pPr>
            <a:r>
              <a:rPr lang="en-US" sz="3600" b="0" i="0" u="none" strike="noStrike" cap="none" dirty="0">
                <a:solidFill>
                  <a:srgbClr val="747474"/>
                </a:solidFill>
                <a:latin typeface="Helvetica Neue Light"/>
                <a:ea typeface="Helvetica Neue Light"/>
                <a:cs typeface="Helvetica Neue Light"/>
                <a:sym typeface="Helvetica Neue Light"/>
              </a:rPr>
              <a:t>Epigraphic Databases Online</a:t>
            </a:r>
            <a:r>
              <a:rPr lang="en-US" dirty="0"/>
              <a:t>: a brief </a:t>
            </a:r>
            <a:r>
              <a:rPr lang="en-US" dirty="0" smtClean="0"/>
              <a:t>history</a:t>
            </a:r>
            <a:endParaRPr lang="en-US" dirty="0"/>
          </a:p>
          <a:p>
            <a:pPr marL="457200" marR="0" lvl="0" indent="-457200" algn="l" rtl="0">
              <a:lnSpc>
                <a:spcPct val="100000"/>
              </a:lnSpc>
              <a:spcBef>
                <a:spcPts val="4200"/>
              </a:spcBef>
              <a:spcAft>
                <a:spcPts val="0"/>
              </a:spcAft>
              <a:buClr>
                <a:srgbClr val="747474"/>
              </a:buClr>
              <a:buSzPct val="75000"/>
              <a:buFont typeface="Helvetica Neue"/>
              <a:buChar char="•"/>
            </a:pPr>
            <a:r>
              <a:rPr lang="en-US" sz="3600" b="0" i="0" u="none" strike="noStrike" cap="none" dirty="0">
                <a:solidFill>
                  <a:srgbClr val="747474"/>
                </a:solidFill>
                <a:latin typeface="Helvetica Neue Light"/>
                <a:ea typeface="Helvetica Neue Light"/>
                <a:cs typeface="Helvetica Neue Light"/>
                <a:sym typeface="Helvetica Neue Light"/>
              </a:rPr>
              <a:t>Issues of the current models </a:t>
            </a:r>
            <a:endParaRPr lang="en-US" sz="3600" b="0" i="0" u="none" strike="noStrike" cap="none" dirty="0" smtClean="0">
              <a:solidFill>
                <a:srgbClr val="747474"/>
              </a:solidFill>
              <a:latin typeface="Helvetica Neue Light"/>
              <a:ea typeface="Helvetica Neue Light"/>
              <a:cs typeface="Helvetica Neue Light"/>
              <a:sym typeface="Helvetica Neue Light"/>
            </a:endParaRPr>
          </a:p>
          <a:p>
            <a:pPr marL="457200" marR="0" lvl="0" indent="-457200" algn="l" rtl="0">
              <a:lnSpc>
                <a:spcPct val="100000"/>
              </a:lnSpc>
              <a:spcBef>
                <a:spcPts val="4200"/>
              </a:spcBef>
              <a:spcAft>
                <a:spcPts val="0"/>
              </a:spcAft>
              <a:buClr>
                <a:srgbClr val="747474"/>
              </a:buClr>
              <a:buSzPct val="75000"/>
              <a:buFont typeface="Helvetica Neue"/>
              <a:buChar char="•"/>
            </a:pPr>
            <a:r>
              <a:rPr lang="en-US" dirty="0" smtClean="0"/>
              <a:t>Resist </a:t>
            </a:r>
            <a:r>
              <a:rPr lang="en-US" dirty="0"/>
              <a:t>the temptation to start all again</a:t>
            </a:r>
            <a:r>
              <a:rPr lang="en-US" sz="3600" b="0" i="0" u="none" strike="noStrike" cap="none" dirty="0">
                <a:solidFill>
                  <a:srgbClr val="747474"/>
                </a:solidFill>
                <a:latin typeface="Helvetica Neue Light"/>
                <a:ea typeface="Helvetica Neue Light"/>
                <a:cs typeface="Helvetica Neue Light"/>
                <a:sym typeface="Helvetica Neue Light"/>
              </a:rPr>
              <a:t> </a:t>
            </a:r>
            <a:endParaRPr lang="en-US" dirty="0" smtClean="0"/>
          </a:p>
          <a:p>
            <a:pPr marL="457200" marR="0" lvl="0" indent="-457200" algn="l" rtl="0">
              <a:lnSpc>
                <a:spcPct val="100000"/>
              </a:lnSpc>
              <a:spcBef>
                <a:spcPts val="4200"/>
              </a:spcBef>
              <a:spcAft>
                <a:spcPts val="0"/>
              </a:spcAft>
              <a:buClr>
                <a:srgbClr val="747474"/>
              </a:buClr>
              <a:buSzPct val="75000"/>
              <a:buFont typeface="Helvetica Neue"/>
              <a:buChar char="•"/>
            </a:pPr>
            <a:r>
              <a:rPr lang="en-US" dirty="0" smtClean="0"/>
              <a:t>Attempts and failures with CIDOC-CRM</a:t>
            </a:r>
            <a:endParaRPr lang="en-US"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descr="Schermata 2016-08-22 alle 18.30.59.jpg"/>
          <p:cNvPicPr preferRelativeResize="0"/>
          <p:nvPr/>
        </p:nvPicPr>
        <p:blipFill rotWithShape="1">
          <a:blip r:embed="rId3">
            <a:alphaModFix/>
          </a:blip>
          <a:srcRect/>
          <a:stretch/>
        </p:blipFill>
        <p:spPr>
          <a:xfrm>
            <a:off x="0" y="1490215"/>
            <a:ext cx="13004799" cy="6773169"/>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p:cNvPicPr preferRelativeResize="0"/>
          <p:nvPr/>
        </p:nvPicPr>
        <p:blipFill>
          <a:blip r:embed="rId3">
            <a:alphaModFix/>
          </a:blip>
          <a:stretch>
            <a:fillRect/>
          </a:stretch>
        </p:blipFill>
        <p:spPr>
          <a:xfrm>
            <a:off x="104100" y="55775"/>
            <a:ext cx="10118540" cy="9448797"/>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152400" y="1425375"/>
            <a:ext cx="12699998" cy="609210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descr="Schermata 2016-08-22 alle 17.06.21.jpg"/>
          <p:cNvPicPr preferRelativeResize="0">
            <a:picLocks noGrp="1"/>
          </p:cNvPicPr>
          <p:nvPr>
            <p:ph type="pic" idx="2"/>
          </p:nvPr>
        </p:nvPicPr>
        <p:blipFill rotWithShape="1">
          <a:blip r:embed="rId3">
            <a:alphaModFix/>
          </a:blip>
          <a:srcRect t="8343" b="8342"/>
          <a:stretch/>
        </p:blipFill>
        <p:spPr>
          <a:xfrm>
            <a:off x="6502400" y="0"/>
            <a:ext cx="6502399" cy="9753599"/>
          </a:xfrm>
          <a:prstGeom prst="rect">
            <a:avLst/>
          </a:prstGeom>
          <a:noFill/>
          <a:ln>
            <a:noFill/>
          </a:ln>
        </p:spPr>
      </p:pic>
      <p:pic>
        <p:nvPicPr>
          <p:cNvPr id="212" name="Shape 212" descr="Schermata 2016-08-22 alle 17.26.22.jpg"/>
          <p:cNvPicPr preferRelativeResize="0"/>
          <p:nvPr/>
        </p:nvPicPr>
        <p:blipFill rotWithShape="1">
          <a:blip r:embed="rId4">
            <a:alphaModFix/>
          </a:blip>
          <a:srcRect/>
          <a:stretch/>
        </p:blipFill>
        <p:spPr>
          <a:xfrm>
            <a:off x="72328" y="1013530"/>
            <a:ext cx="6833376" cy="2013457"/>
          </a:xfrm>
          <a:prstGeom prst="rect">
            <a:avLst/>
          </a:prstGeom>
          <a:noFill/>
          <a:ln>
            <a:noFill/>
          </a:ln>
        </p:spPr>
      </p:pic>
      <p:pic>
        <p:nvPicPr>
          <p:cNvPr id="213" name="Shape 213" descr="Schermata 2016-08-22 alle 18.49.32.jpg"/>
          <p:cNvPicPr preferRelativeResize="0"/>
          <p:nvPr/>
        </p:nvPicPr>
        <p:blipFill rotWithShape="1">
          <a:blip r:embed="rId5">
            <a:alphaModFix/>
          </a:blip>
          <a:srcRect/>
          <a:stretch/>
        </p:blipFill>
        <p:spPr>
          <a:xfrm>
            <a:off x="63500" y="3091791"/>
            <a:ext cx="6616428" cy="3570015"/>
          </a:xfrm>
          <a:prstGeom prst="rect">
            <a:avLst/>
          </a:prstGeom>
          <a:noFill/>
          <a:ln>
            <a:noFill/>
          </a:ln>
        </p:spPr>
      </p:pic>
      <p:sp>
        <p:nvSpPr>
          <p:cNvPr id="214" name="Shape 214"/>
          <p:cNvSpPr txBox="1"/>
          <p:nvPr/>
        </p:nvSpPr>
        <p:spPr>
          <a:xfrm>
            <a:off x="56234" y="105589"/>
            <a:ext cx="7846467" cy="647138"/>
          </a:xfrm>
          <a:prstGeom prst="rect">
            <a:avLst/>
          </a:prstGeom>
          <a:no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000000"/>
              </a:buClr>
              <a:buSzPct val="250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Image and text collaborative annotation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152400" y="1542975"/>
            <a:ext cx="12699997" cy="5992065"/>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descr="Schermata 2017-05-10 alle 12.03.15.png"/>
          <p:cNvPicPr preferRelativeResize="0"/>
          <p:nvPr/>
        </p:nvPicPr>
        <p:blipFill rotWithShape="1">
          <a:blip r:embed="rId3">
            <a:alphaModFix/>
          </a:blip>
          <a:srcRect/>
          <a:stretch/>
        </p:blipFill>
        <p:spPr>
          <a:xfrm>
            <a:off x="-33255" y="214969"/>
            <a:ext cx="14644606" cy="8807406"/>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571500" y="2222500"/>
            <a:ext cx="11861799" cy="6667500"/>
          </a:xfrm>
          <a:prstGeom prst="rect">
            <a:avLst/>
          </a:prstGeom>
          <a:noFill/>
          <a:ln>
            <a:noFill/>
          </a:ln>
        </p:spPr>
        <p:txBody>
          <a:bodyPr lIns="50800" tIns="50800" rIns="50800" bIns="50800" anchor="t" anchorCtr="0">
            <a:noAutofit/>
          </a:bodyPr>
          <a:lstStyle/>
          <a:p>
            <a:pPr marL="457200" marR="0" lvl="0" indent="-457200" algn="l" rtl="0">
              <a:lnSpc>
                <a:spcPct val="100000"/>
              </a:lnSpc>
              <a:spcBef>
                <a:spcPts val="0"/>
              </a:spcBef>
              <a:spcAft>
                <a:spcPts val="0"/>
              </a:spcAft>
              <a:buClr>
                <a:srgbClr val="747474"/>
              </a:buClr>
              <a:buSzPct val="75000"/>
              <a:buFont typeface="Helvetica Neue"/>
              <a:buNone/>
            </a:pPr>
            <a:endParaRPr sz="3600" b="0" i="0" u="none" strike="noStrike" cap="none">
              <a:solidFill>
                <a:srgbClr val="747474"/>
              </a:solidFill>
              <a:latin typeface="Helvetica Neue Light"/>
              <a:ea typeface="Helvetica Neue Light"/>
              <a:cs typeface="Helvetica Neue Light"/>
              <a:sym typeface="Helvetica Neue Light"/>
            </a:endParaRPr>
          </a:p>
        </p:txBody>
      </p:sp>
      <p:pic>
        <p:nvPicPr>
          <p:cNvPr id="230" name="Shape 230" descr="Schermata 2017-05-10 alle 13.04.54.png"/>
          <p:cNvPicPr preferRelativeResize="0"/>
          <p:nvPr/>
        </p:nvPicPr>
        <p:blipFill rotWithShape="1">
          <a:blip r:embed="rId3">
            <a:alphaModFix/>
          </a:blip>
          <a:srcRect/>
          <a:stretch/>
        </p:blipFill>
        <p:spPr>
          <a:xfrm>
            <a:off x="101339" y="627045"/>
            <a:ext cx="15018011" cy="8499507"/>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571500" y="330200"/>
            <a:ext cx="11861799" cy="1397000"/>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Desiderata kept simple and useful</a:t>
            </a:r>
          </a:p>
        </p:txBody>
      </p:sp>
      <p:sp>
        <p:nvSpPr>
          <p:cNvPr id="236" name="Shape 236"/>
          <p:cNvSpPr txBox="1">
            <a:spLocks noGrp="1"/>
          </p:cNvSpPr>
          <p:nvPr>
            <p:ph type="body" idx="1"/>
          </p:nvPr>
        </p:nvSpPr>
        <p:spPr>
          <a:xfrm>
            <a:off x="571500" y="2222500"/>
            <a:ext cx="11861799" cy="6667500"/>
          </a:xfrm>
          <a:prstGeom prst="rect">
            <a:avLst/>
          </a:prstGeom>
          <a:noFill/>
          <a:ln>
            <a:noFill/>
          </a:ln>
        </p:spPr>
        <p:txBody>
          <a:bodyPr lIns="50800" tIns="50800" rIns="50800" bIns="50800" anchor="t" anchorCtr="0">
            <a:noAutofit/>
          </a:bodyPr>
          <a:lstStyle/>
          <a:p>
            <a:pPr marL="452627" marR="0" lvl="0" indent="-452627" algn="l" rtl="0">
              <a:lnSpc>
                <a:spcPct val="100000"/>
              </a:lnSpc>
              <a:spcBef>
                <a:spcPts val="0"/>
              </a:spcBef>
              <a:spcAft>
                <a:spcPts val="0"/>
              </a:spcAft>
              <a:buClr>
                <a:srgbClr val="747474"/>
              </a:buClr>
              <a:buSzPct val="74250"/>
              <a:buFont typeface="Helvetica Neue"/>
              <a:buChar char="•"/>
            </a:pPr>
            <a:r>
              <a:rPr lang="en-US" sz="3564" b="0" i="0" u="none" strike="noStrike" cap="none">
                <a:solidFill>
                  <a:srgbClr val="747474"/>
                </a:solidFill>
                <a:latin typeface="Helvetica Neue Light"/>
                <a:ea typeface="Helvetica Neue Light"/>
                <a:cs typeface="Helvetica Neue Light"/>
                <a:sym typeface="Helvetica Neue Light"/>
              </a:rPr>
              <a:t>easily collaborate in editing texts</a:t>
            </a:r>
          </a:p>
          <a:p>
            <a:pPr marL="452627" marR="0" lvl="0" indent="-452627" algn="l" rtl="0">
              <a:lnSpc>
                <a:spcPct val="100000"/>
              </a:lnSpc>
              <a:spcBef>
                <a:spcPts val="4100"/>
              </a:spcBef>
              <a:spcAft>
                <a:spcPts val="0"/>
              </a:spcAft>
              <a:buClr>
                <a:srgbClr val="747474"/>
              </a:buClr>
              <a:buSzPct val="74250"/>
              <a:buFont typeface="Helvetica Neue"/>
              <a:buChar char="•"/>
            </a:pPr>
            <a:r>
              <a:rPr lang="en-US" sz="3564" b="0" i="0" u="none" strike="noStrike" cap="none">
                <a:solidFill>
                  <a:srgbClr val="747474"/>
                </a:solidFill>
                <a:latin typeface="Helvetica Neue Light"/>
                <a:ea typeface="Helvetica Neue Light"/>
                <a:cs typeface="Helvetica Neue Light"/>
                <a:sym typeface="Helvetica Neue Light"/>
              </a:rPr>
              <a:t>relate contents to have multiple access points to the same core information collaboratively controlled</a:t>
            </a:r>
          </a:p>
          <a:p>
            <a:pPr marL="452627" marR="0" lvl="0" indent="-452627" algn="l" rtl="0">
              <a:lnSpc>
                <a:spcPct val="100000"/>
              </a:lnSpc>
              <a:spcBef>
                <a:spcPts val="4100"/>
              </a:spcBef>
              <a:spcAft>
                <a:spcPts val="0"/>
              </a:spcAft>
              <a:buClr>
                <a:srgbClr val="747474"/>
              </a:buClr>
              <a:buSzPct val="74250"/>
              <a:buFont typeface="Helvetica Neue"/>
              <a:buChar char="•"/>
            </a:pPr>
            <a:r>
              <a:rPr lang="en-US" sz="3564" b="1">
                <a:latin typeface="Helvetica Neue"/>
                <a:ea typeface="Helvetica Neue"/>
                <a:cs typeface="Helvetica Neue"/>
                <a:sym typeface="Helvetica Neue"/>
              </a:rPr>
              <a:t>C</a:t>
            </a:r>
            <a:r>
              <a:rPr lang="en-US" sz="3564" b="1" i="0" u="none" strike="noStrike" cap="none">
                <a:solidFill>
                  <a:srgbClr val="747474"/>
                </a:solidFill>
                <a:latin typeface="Helvetica Neue"/>
                <a:ea typeface="Helvetica Neue"/>
                <a:cs typeface="Helvetica Neue"/>
                <a:sym typeface="Helvetica Neue"/>
              </a:rPr>
              <a:t>ompare, use data </a:t>
            </a:r>
            <a:r>
              <a:rPr lang="en-US" sz="3564" b="1">
                <a:latin typeface="Helvetica Neue"/>
                <a:ea typeface="Helvetica Neue"/>
                <a:cs typeface="Helvetica Neue"/>
                <a:sym typeface="Helvetica Neue"/>
              </a:rPr>
              <a:t>comprehensively</a:t>
            </a:r>
            <a:r>
              <a:rPr lang="en-US" sz="3564" b="0" i="0" u="none" strike="noStrike" cap="none">
                <a:solidFill>
                  <a:srgbClr val="747474"/>
                </a:solidFill>
                <a:latin typeface="Helvetica Neue Light"/>
                <a:ea typeface="Helvetica Neue Light"/>
                <a:cs typeface="Helvetica Neue Light"/>
                <a:sym typeface="Helvetica Neue Light"/>
              </a:rPr>
              <a:t> and expand contents</a:t>
            </a:r>
          </a:p>
          <a:p>
            <a:pPr marL="452627" marR="0" lvl="0" indent="-452627" algn="l" rtl="0">
              <a:lnSpc>
                <a:spcPct val="100000"/>
              </a:lnSpc>
              <a:spcBef>
                <a:spcPts val="4100"/>
              </a:spcBef>
              <a:spcAft>
                <a:spcPts val="0"/>
              </a:spcAft>
              <a:buClr>
                <a:srgbClr val="747474"/>
              </a:buClr>
              <a:buSzPct val="74250"/>
              <a:buFont typeface="Helvetica Neue"/>
              <a:buChar char="•"/>
            </a:pPr>
            <a:r>
              <a:rPr lang="en-US" sz="3564" b="0" i="0" u="none" strike="noStrike" cap="none">
                <a:solidFill>
                  <a:srgbClr val="747474"/>
                </a:solidFill>
                <a:latin typeface="Helvetica Neue Light"/>
                <a:ea typeface="Helvetica Neue Light"/>
                <a:cs typeface="Helvetica Neue Light"/>
                <a:sym typeface="Helvetica Neue Light"/>
              </a:rPr>
              <a:t>facilitate storage and new project initiation, fostering diversity but following standards</a:t>
            </a:r>
          </a:p>
          <a:p>
            <a:pPr marL="452627" marR="0" lvl="0" indent="-452627" algn="l" rtl="0">
              <a:lnSpc>
                <a:spcPct val="100000"/>
              </a:lnSpc>
              <a:spcBef>
                <a:spcPts val="4100"/>
              </a:spcBef>
              <a:spcAft>
                <a:spcPts val="0"/>
              </a:spcAft>
              <a:buClr>
                <a:srgbClr val="747474"/>
              </a:buClr>
              <a:buSzPct val="74250"/>
              <a:buFont typeface="Helvetica Neue"/>
              <a:buChar char="•"/>
            </a:pPr>
            <a:r>
              <a:rPr lang="en-US" sz="3564" b="0" i="0" u="none" strike="noStrike" cap="none">
                <a:solidFill>
                  <a:srgbClr val="747474"/>
                </a:solidFill>
                <a:latin typeface="Helvetica Neue Light"/>
                <a:ea typeface="Helvetica Neue Light"/>
                <a:cs typeface="Helvetica Neue Light"/>
                <a:sym typeface="Helvetica Neue Light"/>
              </a:rPr>
              <a:t>improve quality and accuracy of research data to be made available for reuse</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descr="Schermata 2017-05-10 alle 12.52.01.png"/>
          <p:cNvPicPr preferRelativeResize="0">
            <a:picLocks noGrp="1"/>
          </p:cNvPicPr>
          <p:nvPr>
            <p:ph type="pic" idx="2"/>
          </p:nvPr>
        </p:nvPicPr>
        <p:blipFill rotWithShape="1">
          <a:blip r:embed="rId3">
            <a:alphaModFix/>
          </a:blip>
          <a:srcRect l="7352" r="7352" b="12522"/>
          <a:stretch/>
        </p:blipFill>
        <p:spPr>
          <a:xfrm>
            <a:off x="0" y="0"/>
            <a:ext cx="13004799" cy="6643539"/>
          </a:xfrm>
          <a:prstGeom prst="rect">
            <a:avLst/>
          </a:prstGeom>
          <a:noFill/>
          <a:ln>
            <a:noFill/>
          </a:ln>
        </p:spPr>
      </p:pic>
      <p:sp>
        <p:nvSpPr>
          <p:cNvPr id="242" name="Shape 242"/>
          <p:cNvSpPr txBox="1">
            <a:spLocks noGrp="1"/>
          </p:cNvSpPr>
          <p:nvPr>
            <p:ph type="title"/>
          </p:nvPr>
        </p:nvSpPr>
        <p:spPr>
          <a:xfrm>
            <a:off x="1409700" y="7785100"/>
            <a:ext cx="5791200" cy="1701799"/>
          </a:xfrm>
          <a:prstGeom prst="rect">
            <a:avLst/>
          </a:prstGeom>
          <a:noFill/>
          <a:ln>
            <a:noFill/>
          </a:ln>
        </p:spPr>
        <p:txBody>
          <a:bodyPr lIns="50800" tIns="50800" rIns="50800" bIns="50800" anchor="ctr" anchorCtr="0">
            <a:noAutofit/>
          </a:bodyPr>
          <a:lstStyle/>
          <a:p>
            <a:pPr marL="0" marR="0" lvl="0" indent="0" algn="r" rtl="0">
              <a:lnSpc>
                <a:spcPct val="100000"/>
              </a:lnSpc>
              <a:spcBef>
                <a:spcPts val="0"/>
              </a:spcBef>
              <a:spcAft>
                <a:spcPts val="0"/>
              </a:spcAft>
              <a:buClr>
                <a:srgbClr val="000000"/>
              </a:buClr>
              <a:buSzPct val="25000"/>
              <a:buFont typeface="Helvetica Neue Light"/>
              <a:buNone/>
            </a:pPr>
            <a:r>
              <a:rPr lang="en-US"/>
              <a:t>Resisting the temptation to start all again</a:t>
            </a:r>
          </a:p>
        </p:txBody>
      </p:sp>
      <p:sp>
        <p:nvSpPr>
          <p:cNvPr id="243" name="Shape 243"/>
          <p:cNvSpPr txBox="1">
            <a:spLocks noGrp="1"/>
          </p:cNvSpPr>
          <p:nvPr>
            <p:ph type="body" idx="1"/>
          </p:nvPr>
        </p:nvSpPr>
        <p:spPr>
          <a:xfrm>
            <a:off x="7848600" y="8470900"/>
            <a:ext cx="4953000" cy="508000"/>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747474"/>
              </a:buClr>
              <a:buSzPct val="25000"/>
              <a:buFont typeface="Helvetica Neue"/>
              <a:buNone/>
            </a:pPr>
            <a:r>
              <a:rPr lang="en-US"/>
              <a:t>IDEA API services and </a:t>
            </a:r>
            <a:r>
              <a:rPr lang="en-US" sz="2600" b="0" i="0" u="none" strike="noStrike" cap="none">
                <a:solidFill>
                  <a:srgbClr val="747474"/>
                </a:solidFill>
                <a:latin typeface="Helvetica Neue"/>
                <a:ea typeface="Helvetica Neue"/>
                <a:cs typeface="Helvetica Neue"/>
                <a:sym typeface="Helvetica Neue"/>
              </a:rPr>
              <a:t>Ecosystems of reso</a:t>
            </a:r>
            <a:r>
              <a:rPr lang="en-US"/>
              <a:t>urces</a:t>
            </a:r>
          </a:p>
        </p:txBody>
      </p:sp>
    </p:spTree>
    <p:extLst>
      <p:ext uri="{BB962C8B-B14F-4D97-AF65-F5344CB8AC3E}">
        <p14:creationId xmlns:p14="http://schemas.microsoft.com/office/powerpoint/2010/main" val="1954430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Schermata 2017-05-10 alle 12.36.12.png"/>
          <p:cNvPicPr preferRelativeResize="0"/>
          <p:nvPr/>
        </p:nvPicPr>
        <p:blipFill rotWithShape="1">
          <a:blip r:embed="rId3">
            <a:alphaModFix/>
          </a:blip>
          <a:srcRect/>
          <a:stretch/>
        </p:blipFill>
        <p:spPr>
          <a:xfrm>
            <a:off x="3924560" y="1538071"/>
            <a:ext cx="8524211" cy="7516523"/>
          </a:xfrm>
          <a:prstGeom prst="rect">
            <a:avLst/>
          </a:prstGeom>
          <a:noFill/>
          <a:ln>
            <a:noFill/>
          </a:ln>
        </p:spPr>
      </p:pic>
      <p:pic>
        <p:nvPicPr>
          <p:cNvPr id="249" name="Shape 249" descr="Schermata 2017-05-10 alle 11.43.43.png"/>
          <p:cNvPicPr preferRelativeResize="0"/>
          <p:nvPr/>
        </p:nvPicPr>
        <p:blipFill rotWithShape="1">
          <a:blip r:embed="rId4">
            <a:alphaModFix/>
          </a:blip>
          <a:srcRect/>
          <a:stretch/>
        </p:blipFill>
        <p:spPr>
          <a:xfrm>
            <a:off x="484354" y="1195325"/>
            <a:ext cx="10198101" cy="3149601"/>
          </a:xfrm>
          <a:prstGeom prst="rect">
            <a:avLst/>
          </a:prstGeom>
          <a:noFill/>
          <a:ln>
            <a:noFill/>
          </a:ln>
        </p:spPr>
      </p:pic>
      <p:pic>
        <p:nvPicPr>
          <p:cNvPr id="250" name="Shape 250" descr="Schermata 2017-05-10 alle 11.46.36.png"/>
          <p:cNvPicPr preferRelativeResize="0"/>
          <p:nvPr/>
        </p:nvPicPr>
        <p:blipFill rotWithShape="1">
          <a:blip r:embed="rId5">
            <a:alphaModFix/>
          </a:blip>
          <a:srcRect/>
          <a:stretch/>
        </p:blipFill>
        <p:spPr>
          <a:xfrm>
            <a:off x="6171073" y="3607014"/>
            <a:ext cx="5377350" cy="5967660"/>
          </a:xfrm>
          <a:prstGeom prst="rect">
            <a:avLst/>
          </a:prstGeom>
          <a:noFill/>
          <a:ln>
            <a:noFill/>
          </a:ln>
        </p:spPr>
      </p:pic>
      <p:pic>
        <p:nvPicPr>
          <p:cNvPr id="251" name="Shape 251" descr="Schermata 2017-05-10 alle 11.59.42.png"/>
          <p:cNvPicPr preferRelativeResize="0"/>
          <p:nvPr/>
        </p:nvPicPr>
        <p:blipFill rotWithShape="1">
          <a:blip r:embed="rId6">
            <a:alphaModFix/>
          </a:blip>
          <a:srcRect/>
          <a:stretch/>
        </p:blipFill>
        <p:spPr>
          <a:xfrm>
            <a:off x="351212" y="5250164"/>
            <a:ext cx="9218582" cy="4157936"/>
          </a:xfrm>
          <a:prstGeom prst="rect">
            <a:avLst/>
          </a:prstGeom>
          <a:noFill/>
          <a:ln>
            <a:noFill/>
          </a:ln>
        </p:spPr>
      </p:pic>
      <p:pic>
        <p:nvPicPr>
          <p:cNvPr id="252" name="Shape 252" descr="Schermata 2017-05-10 alle 12.00.29.png"/>
          <p:cNvPicPr preferRelativeResize="0"/>
          <p:nvPr/>
        </p:nvPicPr>
        <p:blipFill rotWithShape="1">
          <a:blip r:embed="rId7">
            <a:alphaModFix/>
          </a:blip>
          <a:srcRect/>
          <a:stretch/>
        </p:blipFill>
        <p:spPr>
          <a:xfrm>
            <a:off x="1112374" y="1568351"/>
            <a:ext cx="10642762" cy="6364374"/>
          </a:xfrm>
          <a:prstGeom prst="rect">
            <a:avLst/>
          </a:prstGeom>
          <a:noFill/>
          <a:ln>
            <a:noFill/>
          </a:ln>
        </p:spPr>
      </p:pic>
      <p:pic>
        <p:nvPicPr>
          <p:cNvPr id="253" name="Shape 253" descr="Schermata 2017-05-10 alle 12.00.39.png"/>
          <p:cNvPicPr preferRelativeResize="0"/>
          <p:nvPr/>
        </p:nvPicPr>
        <p:blipFill rotWithShape="1">
          <a:blip r:embed="rId8">
            <a:alphaModFix/>
          </a:blip>
          <a:srcRect/>
          <a:stretch/>
        </p:blipFill>
        <p:spPr>
          <a:xfrm>
            <a:off x="1334704" y="2342218"/>
            <a:ext cx="10198101" cy="5509985"/>
          </a:xfrm>
          <a:prstGeom prst="rect">
            <a:avLst/>
          </a:prstGeom>
          <a:noFill/>
          <a:ln>
            <a:noFill/>
          </a:ln>
        </p:spPr>
      </p:pic>
      <p:sp>
        <p:nvSpPr>
          <p:cNvPr id="254" name="Shape 254"/>
          <p:cNvSpPr txBox="1"/>
          <p:nvPr/>
        </p:nvSpPr>
        <p:spPr>
          <a:xfrm>
            <a:off x="513791" y="274651"/>
            <a:ext cx="6567220" cy="647138"/>
          </a:xfrm>
          <a:prstGeom prst="rect">
            <a:avLst/>
          </a:prstGeom>
          <a:no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000000"/>
              </a:buClr>
              <a:buSzPct val="250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Disambiguation as a web service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Shape 86" descr="Schermata 2016-08-22 alle 17.15.00.jpg"/>
          <p:cNvPicPr preferRelativeResize="0">
            <a:picLocks noGrp="1"/>
          </p:cNvPicPr>
          <p:nvPr>
            <p:ph type="pic" idx="2"/>
          </p:nvPr>
        </p:nvPicPr>
        <p:blipFill rotWithShape="1">
          <a:blip r:embed="rId3">
            <a:alphaModFix/>
          </a:blip>
          <a:srcRect t="13719" b="13719"/>
          <a:stretch/>
        </p:blipFill>
        <p:spPr>
          <a:xfrm>
            <a:off x="0" y="0"/>
            <a:ext cx="13004799" cy="7594599"/>
          </a:xfrm>
          <a:prstGeom prst="rect">
            <a:avLst/>
          </a:prstGeom>
          <a:noFill/>
          <a:ln>
            <a:noFill/>
          </a:ln>
        </p:spPr>
      </p:pic>
      <p:sp>
        <p:nvSpPr>
          <p:cNvPr id="87" name="Shape 87"/>
          <p:cNvSpPr txBox="1">
            <a:spLocks noGrp="1"/>
          </p:cNvSpPr>
          <p:nvPr>
            <p:ph type="title"/>
          </p:nvPr>
        </p:nvSpPr>
        <p:spPr>
          <a:xfrm>
            <a:off x="1409700" y="7785100"/>
            <a:ext cx="5791200" cy="1701799"/>
          </a:xfrm>
          <a:prstGeom prst="rect">
            <a:avLst/>
          </a:prstGeom>
          <a:noFill/>
          <a:ln>
            <a:noFill/>
          </a:ln>
        </p:spPr>
        <p:txBody>
          <a:bodyPr lIns="50800" tIns="50800" rIns="50800" bIns="50800" anchor="ctr" anchorCtr="0">
            <a:noAutofit/>
          </a:bodyPr>
          <a:lstStyle/>
          <a:p>
            <a:pPr marL="0" marR="0" lvl="0" indent="0" algn="r"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Epigraphic Databases</a:t>
            </a:r>
          </a:p>
        </p:txBody>
      </p:sp>
      <p:sp>
        <p:nvSpPr>
          <p:cNvPr id="88" name="Shape 88"/>
          <p:cNvSpPr txBox="1">
            <a:spLocks noGrp="1"/>
          </p:cNvSpPr>
          <p:nvPr>
            <p:ph type="body" idx="1"/>
          </p:nvPr>
        </p:nvSpPr>
        <p:spPr>
          <a:xfrm>
            <a:off x="7848600" y="8470900"/>
            <a:ext cx="4953000" cy="508000"/>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747474"/>
              </a:buClr>
              <a:buSzPct val="25000"/>
              <a:buFont typeface="Helvetica Neue"/>
              <a:buNone/>
            </a:pPr>
            <a:r>
              <a:rPr lang="en-US" sz="2600" b="0" i="0" u="none" strike="noStrike" cap="none">
                <a:solidFill>
                  <a:srgbClr val="747474"/>
                </a:solidFill>
                <a:latin typeface="Helvetica Neue"/>
                <a:ea typeface="Helvetica Neue"/>
                <a:cs typeface="Helvetica Neue"/>
                <a:sym typeface="Helvetica Neue"/>
              </a:rPr>
              <a:t>Before and After EAGLE</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descr="Schermata 2017-05-02 alle 14.01.57.png"/>
          <p:cNvPicPr preferRelativeResize="0"/>
          <p:nvPr/>
        </p:nvPicPr>
        <p:blipFill rotWithShape="1">
          <a:blip r:embed="rId3">
            <a:alphaModFix/>
          </a:blip>
          <a:srcRect/>
          <a:stretch/>
        </p:blipFill>
        <p:spPr>
          <a:xfrm>
            <a:off x="891538" y="201706"/>
            <a:ext cx="11221721" cy="5450550"/>
          </a:xfrm>
          <a:prstGeom prst="rect">
            <a:avLst/>
          </a:prstGeom>
          <a:noFill/>
          <a:ln>
            <a:noFill/>
          </a:ln>
        </p:spPr>
      </p:pic>
      <p:pic>
        <p:nvPicPr>
          <p:cNvPr id="260" name="Shape 260" descr="Schermata 2017-05-02 alle 14.02.23.png"/>
          <p:cNvPicPr preferRelativeResize="0"/>
          <p:nvPr/>
        </p:nvPicPr>
        <p:blipFill rotWithShape="1">
          <a:blip r:embed="rId4">
            <a:alphaModFix/>
          </a:blip>
          <a:srcRect/>
          <a:stretch/>
        </p:blipFill>
        <p:spPr>
          <a:xfrm>
            <a:off x="619700" y="5406953"/>
            <a:ext cx="7840617" cy="4037332"/>
          </a:xfrm>
          <a:prstGeom prst="rect">
            <a:avLst/>
          </a:prstGeom>
          <a:noFill/>
          <a:ln>
            <a:noFill/>
          </a:ln>
        </p:spPr>
      </p:pic>
      <p:pic>
        <p:nvPicPr>
          <p:cNvPr id="261" name="Shape 261" descr="Schermata 2017-05-10 alle 12.07.24.png"/>
          <p:cNvPicPr preferRelativeResize="0"/>
          <p:nvPr/>
        </p:nvPicPr>
        <p:blipFill rotWithShape="1">
          <a:blip r:embed="rId5">
            <a:alphaModFix/>
          </a:blip>
          <a:srcRect/>
          <a:stretch/>
        </p:blipFill>
        <p:spPr>
          <a:xfrm>
            <a:off x="7028838" y="4862746"/>
            <a:ext cx="5909456" cy="83633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a:off x="152400" y="152400"/>
            <a:ext cx="12699999" cy="8326564"/>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descr="Schermata 2017-05-10 alle 12.52.01.png"/>
          <p:cNvPicPr preferRelativeResize="0">
            <a:picLocks noGrp="1"/>
          </p:cNvPicPr>
          <p:nvPr>
            <p:ph type="pic" idx="2"/>
          </p:nvPr>
        </p:nvPicPr>
        <p:blipFill rotWithShape="1">
          <a:blip r:embed="rId3">
            <a:alphaModFix/>
          </a:blip>
          <a:srcRect l="7352" r="7352" b="12522"/>
          <a:stretch/>
        </p:blipFill>
        <p:spPr>
          <a:xfrm>
            <a:off x="0" y="0"/>
            <a:ext cx="13004799" cy="6643539"/>
          </a:xfrm>
          <a:prstGeom prst="rect">
            <a:avLst/>
          </a:prstGeom>
          <a:noFill/>
          <a:ln>
            <a:noFill/>
          </a:ln>
        </p:spPr>
      </p:pic>
      <p:sp>
        <p:nvSpPr>
          <p:cNvPr id="242" name="Shape 242"/>
          <p:cNvSpPr txBox="1">
            <a:spLocks noGrp="1"/>
          </p:cNvSpPr>
          <p:nvPr>
            <p:ph type="title"/>
          </p:nvPr>
        </p:nvSpPr>
        <p:spPr>
          <a:xfrm>
            <a:off x="1409700" y="7785100"/>
            <a:ext cx="5791200" cy="1701799"/>
          </a:xfrm>
          <a:prstGeom prst="rect">
            <a:avLst/>
          </a:prstGeom>
          <a:noFill/>
          <a:ln>
            <a:noFill/>
          </a:ln>
        </p:spPr>
        <p:txBody>
          <a:bodyPr lIns="50800" tIns="50800" rIns="50800" bIns="50800" anchor="ctr" anchorCtr="0">
            <a:noAutofit/>
          </a:bodyPr>
          <a:lstStyle/>
          <a:p>
            <a:pPr marL="0" marR="0" lvl="0" indent="0" algn="r" rtl="0">
              <a:lnSpc>
                <a:spcPct val="100000"/>
              </a:lnSpc>
              <a:spcBef>
                <a:spcPts val="0"/>
              </a:spcBef>
              <a:spcAft>
                <a:spcPts val="0"/>
              </a:spcAft>
              <a:buClr>
                <a:srgbClr val="000000"/>
              </a:buClr>
              <a:buSzPct val="25000"/>
              <a:buFont typeface="Helvetica Neue Light"/>
              <a:buNone/>
            </a:pPr>
            <a:r>
              <a:rPr lang="en-US" dirty="0" smtClean="0"/>
              <a:t>Attempts and failures with CIDOC-CRM</a:t>
            </a:r>
            <a:endParaRPr lang="en-US" dirty="0"/>
          </a:p>
        </p:txBody>
      </p:sp>
      <p:sp>
        <p:nvSpPr>
          <p:cNvPr id="243" name="Shape 243"/>
          <p:cNvSpPr txBox="1">
            <a:spLocks noGrp="1"/>
          </p:cNvSpPr>
          <p:nvPr>
            <p:ph type="body" idx="1"/>
          </p:nvPr>
        </p:nvSpPr>
        <p:spPr>
          <a:xfrm>
            <a:off x="7848600" y="8470899"/>
            <a:ext cx="4759036" cy="1015999"/>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747474"/>
              </a:buClr>
              <a:buSzPct val="25000"/>
              <a:buFont typeface="Helvetica Neue"/>
              <a:buNone/>
            </a:pPr>
            <a:r>
              <a:rPr lang="en-US" dirty="0" smtClean="0"/>
              <a:t>Perhaps we do need to start this all over again</a:t>
            </a:r>
            <a:r>
              <a:rPr lang="mr-IN" dirty="0" smtClean="0"/>
              <a:t>…</a:t>
            </a:r>
            <a:endParaRPr lang="en-US" dirty="0"/>
          </a:p>
        </p:txBody>
      </p:sp>
    </p:spTree>
    <p:extLst>
      <p:ext uri="{BB962C8B-B14F-4D97-AF65-F5344CB8AC3E}">
        <p14:creationId xmlns:p14="http://schemas.microsoft.com/office/powerpoint/2010/main" val="616537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p:cNvPicPr>
            <a:picLocks noGrp="1" noChangeAspect="1"/>
          </p:cNvPicPr>
          <p:nvPr>
            <p:ph type="pic" idx="2"/>
          </p:nvPr>
        </p:nvPicPr>
        <p:blipFill>
          <a:blip r:embed="rId2">
            <a:extLst>
              <a:ext uri="{28A0092B-C50C-407E-A947-70E740481C1C}">
                <a14:useLocalDpi xmlns:a14="http://schemas.microsoft.com/office/drawing/2010/main" val="0"/>
              </a:ext>
            </a:extLst>
          </a:blip>
          <a:srcRect t="1657" b="1657"/>
          <a:stretch>
            <a:fillRect/>
          </a:stretch>
        </p:blipFill>
        <p:spPr>
          <a:xfrm>
            <a:off x="0" y="347981"/>
            <a:ext cx="13004799" cy="7594599"/>
          </a:xfrm>
        </p:spPr>
      </p:pic>
      <p:sp>
        <p:nvSpPr>
          <p:cNvPr id="3" name="Titolo 2"/>
          <p:cNvSpPr>
            <a:spLocks noGrp="1"/>
          </p:cNvSpPr>
          <p:nvPr>
            <p:ph type="title"/>
          </p:nvPr>
        </p:nvSpPr>
        <p:spPr/>
        <p:txBody>
          <a:bodyPr/>
          <a:lstStyle/>
          <a:p>
            <a:r>
              <a:rPr lang="it-IT" dirty="0" smtClean="0"/>
              <a:t>A </a:t>
            </a:r>
            <a:r>
              <a:rPr lang="it-IT" dirty="0" err="1" smtClean="0"/>
              <a:t>Conceptual</a:t>
            </a:r>
            <a:r>
              <a:rPr lang="it-IT" dirty="0" smtClean="0"/>
              <a:t> Model for </a:t>
            </a:r>
            <a:r>
              <a:rPr lang="it-IT" dirty="0" err="1" smtClean="0"/>
              <a:t>inscriptions</a:t>
            </a:r>
            <a:endParaRPr lang="it-IT" dirty="0"/>
          </a:p>
        </p:txBody>
      </p:sp>
      <p:sp>
        <p:nvSpPr>
          <p:cNvPr id="4" name="Segnaposto testo 3"/>
          <p:cNvSpPr>
            <a:spLocks noGrp="1"/>
          </p:cNvSpPr>
          <p:nvPr>
            <p:ph type="body" idx="1"/>
          </p:nvPr>
        </p:nvSpPr>
        <p:spPr>
          <a:xfrm>
            <a:off x="7726680" y="7942580"/>
            <a:ext cx="4953000" cy="508000"/>
          </a:xfrm>
        </p:spPr>
        <p:txBody>
          <a:bodyPr/>
          <a:lstStyle/>
          <a:p>
            <a:r>
              <a:rPr lang="it-IT" dirty="0">
                <a:latin typeface="TeXGyrePagella-Italic-Identity-H" charset="0"/>
              </a:rPr>
              <a:t>Vittore </a:t>
            </a:r>
            <a:r>
              <a:rPr lang="it-IT" dirty="0" err="1">
                <a:latin typeface="TeXGyrePagella-Italic-Identity-H" charset="0"/>
              </a:rPr>
              <a:t>Casarosa</a:t>
            </a:r>
            <a:r>
              <a:rPr lang="it-IT" dirty="0">
                <a:latin typeface="TeXGyrePagella-Italic-Identity-H" charset="0"/>
              </a:rPr>
              <a:t>, Paolo Manghi, Andrea Mannocci, </a:t>
            </a:r>
            <a:r>
              <a:rPr lang="it-IT" dirty="0" err="1">
                <a:latin typeface="TeXGyrePagella-Italic-Identity-H" charset="0"/>
              </a:rPr>
              <a:t>Eydel</a:t>
            </a:r>
            <a:r>
              <a:rPr lang="it-IT" dirty="0">
                <a:latin typeface="TeXGyrePagella-Italic-Identity-H" charset="0"/>
              </a:rPr>
              <a:t> </a:t>
            </a:r>
            <a:r>
              <a:rPr lang="it-IT" dirty="0" err="1">
                <a:latin typeface="TeXGyrePagella-Italic-Identity-H" charset="0"/>
              </a:rPr>
              <a:t>Rivero</a:t>
            </a:r>
            <a:r>
              <a:rPr lang="it-IT" dirty="0">
                <a:latin typeface="TeXGyrePagella-Italic-Identity-H" charset="0"/>
              </a:rPr>
              <a:t> </a:t>
            </a:r>
            <a:r>
              <a:rPr lang="it-IT" dirty="0" err="1">
                <a:latin typeface="TeXGyrePagella-Italic-Identity-H" charset="0"/>
              </a:rPr>
              <a:t>Ruiz</a:t>
            </a:r>
            <a:r>
              <a:rPr lang="it-IT" dirty="0">
                <a:latin typeface="TeXGyrePagella-Italic-Identity-H" charset="0"/>
              </a:rPr>
              <a:t>, Franco Zoppi </a:t>
            </a:r>
            <a:endParaRPr lang="it-IT" dirty="0"/>
          </a:p>
          <a:p>
            <a:endParaRPr lang="it-IT" dirty="0"/>
          </a:p>
        </p:txBody>
      </p:sp>
    </p:spTree>
    <p:extLst>
      <p:ext uri="{BB962C8B-B14F-4D97-AF65-F5344CB8AC3E}">
        <p14:creationId xmlns:p14="http://schemas.microsoft.com/office/powerpoint/2010/main" val="198793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4350" b="18627"/>
          <a:stretch/>
        </p:blipFill>
        <p:spPr>
          <a:xfrm>
            <a:off x="0" y="0"/>
            <a:ext cx="12894013" cy="6677892"/>
          </a:xfrm>
          <a:prstGeom prst="rect">
            <a:avLst/>
          </a:prstGeom>
        </p:spPr>
      </p:pic>
      <p:sp>
        <p:nvSpPr>
          <p:cNvPr id="3" name="Rettangolo 2"/>
          <p:cNvSpPr/>
          <p:nvPr/>
        </p:nvSpPr>
        <p:spPr>
          <a:xfrm>
            <a:off x="544046" y="7056140"/>
            <a:ext cx="11196320" cy="2400657"/>
          </a:xfrm>
          <a:prstGeom prst="rect">
            <a:avLst/>
          </a:prstGeom>
        </p:spPr>
        <p:txBody>
          <a:bodyPr wrap="square">
            <a:spAutoFit/>
          </a:bodyPr>
          <a:lstStyle/>
          <a:p>
            <a:r>
              <a:rPr lang="it-IT" sz="2800" dirty="0">
                <a:latin typeface="TeXGyrePagella-Regular-Identity-H" charset="0"/>
              </a:rPr>
              <a:t>A </a:t>
            </a:r>
            <a:r>
              <a:rPr lang="it-IT" sz="2800" dirty="0" err="1" smtClean="0">
                <a:latin typeface="TeXGyrePagella-Regular-Identity-H" charset="0"/>
              </a:rPr>
              <a:t>Conceptual</a:t>
            </a:r>
            <a:r>
              <a:rPr lang="it-IT" sz="2800" dirty="0" smtClean="0">
                <a:latin typeface="TeXGyrePagella-Regular-Identity-H" charset="0"/>
              </a:rPr>
              <a:t> </a:t>
            </a:r>
            <a:r>
              <a:rPr lang="it-IT" sz="2800" dirty="0">
                <a:latin typeface="TeXGyrePagella-Regular-Identity-H" charset="0"/>
              </a:rPr>
              <a:t>Model for </a:t>
            </a:r>
            <a:r>
              <a:rPr lang="it-IT" sz="2800" dirty="0" err="1">
                <a:latin typeface="TeXGyrePagella-Regular-Identity-H" charset="0"/>
              </a:rPr>
              <a:t>Inscriptions</a:t>
            </a:r>
            <a:r>
              <a:rPr lang="it-IT" sz="2800" dirty="0">
                <a:latin typeface="TeXGyrePagella-Regular-Identity-H" charset="0"/>
              </a:rPr>
              <a:t> </a:t>
            </a:r>
            <a:endParaRPr lang="it-IT" sz="2800" dirty="0" smtClean="0">
              <a:latin typeface="TeXGyrePagella-Regular-Identity-H" charset="0"/>
            </a:endParaRPr>
          </a:p>
          <a:p>
            <a:endParaRPr lang="it-IT" sz="2800" dirty="0">
              <a:latin typeface="TeXGyrePagella-Regular-Identity-H" charset="0"/>
            </a:endParaRPr>
          </a:p>
          <a:p>
            <a:r>
              <a:rPr lang="it-IT" sz="2000" i="1" dirty="0" smtClean="0"/>
              <a:t>in </a:t>
            </a:r>
            <a:r>
              <a:rPr lang="it-IT" sz="2000" i="1" dirty="0" err="1" smtClean="0"/>
              <a:t>order</a:t>
            </a:r>
            <a:r>
              <a:rPr lang="it-IT" sz="2000" i="1" dirty="0" smtClean="0"/>
              <a:t> </a:t>
            </a:r>
            <a:r>
              <a:rPr lang="it-IT" sz="2000" i="1" dirty="0"/>
              <a:t>to </a:t>
            </a:r>
            <a:r>
              <a:rPr lang="it-IT" sz="2000" i="1" dirty="0" err="1"/>
              <a:t>try</a:t>
            </a:r>
            <a:r>
              <a:rPr lang="it-IT" sz="2000" i="1" dirty="0"/>
              <a:t> and </a:t>
            </a:r>
            <a:r>
              <a:rPr lang="it-IT" sz="2000" i="1" dirty="0" err="1"/>
              <a:t>provide</a:t>
            </a:r>
            <a:r>
              <a:rPr lang="it-IT" sz="2000" i="1" dirty="0"/>
              <a:t> a </a:t>
            </a:r>
            <a:r>
              <a:rPr lang="it-IT" sz="2000" i="1" dirty="0" err="1" smtClean="0"/>
              <a:t>unified</a:t>
            </a:r>
            <a:r>
              <a:rPr lang="it-IT" sz="2000" i="1" dirty="0" smtClean="0"/>
              <a:t> </a:t>
            </a:r>
            <a:r>
              <a:rPr lang="it-IT" sz="2000" i="1" dirty="0" err="1"/>
              <a:t>view</a:t>
            </a:r>
            <a:r>
              <a:rPr lang="it-IT" sz="2000" i="1" dirty="0"/>
              <a:t>, </a:t>
            </a:r>
            <a:r>
              <a:rPr lang="it-IT" sz="2000" i="1" dirty="0" err="1"/>
              <a:t>aimed</a:t>
            </a:r>
            <a:r>
              <a:rPr lang="it-IT" sz="2000" i="1" dirty="0"/>
              <a:t> </a:t>
            </a:r>
            <a:r>
              <a:rPr lang="it-IT" sz="2000" i="1" dirty="0" err="1"/>
              <a:t>at</a:t>
            </a:r>
            <a:r>
              <a:rPr lang="it-IT" sz="2000" i="1" dirty="0"/>
              <a:t> </a:t>
            </a:r>
            <a:r>
              <a:rPr lang="it-IT" sz="2000" i="1" dirty="0" err="1"/>
              <a:t>improving</a:t>
            </a:r>
            <a:r>
              <a:rPr lang="it-IT" sz="2000" i="1" dirty="0"/>
              <a:t> </a:t>
            </a:r>
            <a:r>
              <a:rPr lang="it-IT" sz="2000" i="1" dirty="0" err="1" smtClean="0"/>
              <a:t>interoperability</a:t>
            </a:r>
            <a:r>
              <a:rPr lang="it-IT" sz="2000" i="1" dirty="0" smtClean="0"/>
              <a:t> </a:t>
            </a:r>
            <a:r>
              <a:rPr lang="it-IT" sz="2000" i="1" dirty="0"/>
              <a:t>and </a:t>
            </a:r>
            <a:r>
              <a:rPr lang="it-IT" sz="2000" i="1" dirty="0" err="1"/>
              <a:t>exchange</a:t>
            </a:r>
            <a:r>
              <a:rPr lang="it-IT" sz="2000" i="1" dirty="0"/>
              <a:t>, a </a:t>
            </a:r>
            <a:r>
              <a:rPr lang="it-IT" sz="2000" i="1" dirty="0" err="1"/>
              <a:t>conceptual</a:t>
            </a:r>
            <a:r>
              <a:rPr lang="it-IT" sz="2000" i="1" dirty="0"/>
              <a:t> model of </a:t>
            </a:r>
            <a:r>
              <a:rPr lang="it-IT" sz="2000" i="1" dirty="0" err="1"/>
              <a:t>epigraphic</a:t>
            </a:r>
            <a:r>
              <a:rPr lang="it-IT" sz="2000" i="1" dirty="0"/>
              <a:t> </a:t>
            </a:r>
            <a:r>
              <a:rPr lang="it-IT" sz="2000" i="1" dirty="0" err="1"/>
              <a:t>entities</a:t>
            </a:r>
            <a:r>
              <a:rPr lang="it-IT" sz="2000" i="1" dirty="0"/>
              <a:t> </a:t>
            </a:r>
            <a:r>
              <a:rPr lang="it-IT" sz="2000" i="1" dirty="0" err="1"/>
              <a:t>was</a:t>
            </a:r>
            <a:r>
              <a:rPr lang="it-IT" sz="2000" i="1" dirty="0"/>
              <a:t> </a:t>
            </a:r>
            <a:r>
              <a:rPr lang="it-IT" sz="2000" i="1" dirty="0" err="1"/>
              <a:t>developed</a:t>
            </a:r>
            <a:r>
              <a:rPr lang="it-IT" sz="2000" i="1" dirty="0"/>
              <a:t>, </a:t>
            </a:r>
            <a:r>
              <a:rPr lang="it-IT" sz="2000" i="1" dirty="0" err="1"/>
              <a:t>based</a:t>
            </a:r>
            <a:r>
              <a:rPr lang="it-IT" sz="2000" i="1" dirty="0"/>
              <a:t> on CIDOC-CRM, to help </a:t>
            </a:r>
            <a:r>
              <a:rPr lang="it-IT" sz="2000" i="1" dirty="0" err="1"/>
              <a:t>describe</a:t>
            </a:r>
            <a:r>
              <a:rPr lang="it-IT" sz="2000" i="1" dirty="0"/>
              <a:t> in full </a:t>
            </a:r>
            <a:r>
              <a:rPr lang="it-IT" sz="2000" i="1" dirty="0" err="1"/>
              <a:t>detail</a:t>
            </a:r>
            <a:r>
              <a:rPr lang="it-IT" sz="2000" i="1" dirty="0"/>
              <a:t> </a:t>
            </a:r>
            <a:r>
              <a:rPr lang="it-IT" sz="2000" i="1" dirty="0" smtClean="0"/>
              <a:t>common </a:t>
            </a:r>
            <a:r>
              <a:rPr lang="it-IT" sz="2000" i="1" dirty="0" err="1"/>
              <a:t>concepts</a:t>
            </a:r>
            <a:r>
              <a:rPr lang="it-IT" sz="2000" i="1" dirty="0"/>
              <a:t> and </a:t>
            </a:r>
            <a:r>
              <a:rPr lang="it-IT" sz="2000" i="1" dirty="0" err="1"/>
              <a:t>their</a:t>
            </a:r>
            <a:r>
              <a:rPr lang="it-IT" sz="2000" i="1" dirty="0"/>
              <a:t> </a:t>
            </a:r>
            <a:r>
              <a:rPr lang="it-IT" sz="2000" i="1" dirty="0" err="1"/>
              <a:t>relationships</a:t>
            </a:r>
            <a:r>
              <a:rPr lang="it-IT" sz="2000" i="1" dirty="0"/>
              <a:t>. </a:t>
            </a:r>
          </a:p>
          <a:p>
            <a:r>
              <a:rPr lang="it-IT" sz="2000" dirty="0" smtClean="0">
                <a:latin typeface="TeXGyrePagella-Regular-Identity-H" charset="0"/>
              </a:rPr>
              <a:t> </a:t>
            </a:r>
            <a:endParaRPr lang="it-IT" dirty="0"/>
          </a:p>
          <a:p>
            <a:r>
              <a:rPr lang="it-IT" dirty="0">
                <a:latin typeface="TeXGyrePagella-Italic-Identity-H" charset="0"/>
              </a:rPr>
              <a:t>Vittore </a:t>
            </a:r>
            <a:r>
              <a:rPr lang="it-IT" dirty="0" err="1">
                <a:latin typeface="TeXGyrePagella-Italic-Identity-H" charset="0"/>
              </a:rPr>
              <a:t>Casarosa</a:t>
            </a:r>
            <a:r>
              <a:rPr lang="it-IT" dirty="0">
                <a:latin typeface="TeXGyrePagella-Italic-Identity-H" charset="0"/>
              </a:rPr>
              <a:t>, Paolo Manghi, Andrea Mannocci, </a:t>
            </a:r>
            <a:r>
              <a:rPr lang="it-IT" dirty="0" err="1">
                <a:latin typeface="TeXGyrePagella-Italic-Identity-H" charset="0"/>
              </a:rPr>
              <a:t>Eydel</a:t>
            </a:r>
            <a:r>
              <a:rPr lang="it-IT" dirty="0">
                <a:latin typeface="TeXGyrePagella-Italic-Identity-H" charset="0"/>
              </a:rPr>
              <a:t> </a:t>
            </a:r>
            <a:r>
              <a:rPr lang="it-IT" dirty="0" err="1">
                <a:latin typeface="TeXGyrePagella-Italic-Identity-H" charset="0"/>
              </a:rPr>
              <a:t>Rivero</a:t>
            </a:r>
            <a:r>
              <a:rPr lang="it-IT" dirty="0">
                <a:latin typeface="TeXGyrePagella-Italic-Identity-H" charset="0"/>
              </a:rPr>
              <a:t> </a:t>
            </a:r>
            <a:r>
              <a:rPr lang="it-IT" dirty="0" err="1">
                <a:latin typeface="TeXGyrePagella-Italic-Identity-H" charset="0"/>
              </a:rPr>
              <a:t>Ruiz</a:t>
            </a:r>
            <a:r>
              <a:rPr lang="it-IT" dirty="0">
                <a:latin typeface="TeXGyrePagella-Italic-Identity-H" charset="0"/>
              </a:rPr>
              <a:t>, Franco Zoppi </a:t>
            </a:r>
            <a:endParaRPr lang="it-IT" dirty="0"/>
          </a:p>
        </p:txBody>
      </p:sp>
    </p:spTree>
    <p:extLst>
      <p:ext uri="{BB962C8B-B14F-4D97-AF65-F5344CB8AC3E}">
        <p14:creationId xmlns:p14="http://schemas.microsoft.com/office/powerpoint/2010/main" val="55034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0428" b="10072"/>
          <a:stretch/>
        </p:blipFill>
        <p:spPr>
          <a:xfrm>
            <a:off x="0" y="0"/>
            <a:ext cx="13004800" cy="7989176"/>
          </a:xfrm>
          <a:prstGeom prst="rect">
            <a:avLst/>
          </a:prstGeom>
        </p:spPr>
      </p:pic>
    </p:spTree>
    <p:extLst>
      <p:ext uri="{BB962C8B-B14F-4D97-AF65-F5344CB8AC3E}">
        <p14:creationId xmlns:p14="http://schemas.microsoft.com/office/powerpoint/2010/main" val="516583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contenuto 2"/>
          <p:cNvSpPr txBox="1">
            <a:spLocks/>
          </p:cNvSpPr>
          <p:nvPr/>
        </p:nvSpPr>
        <p:spPr bwMode="auto">
          <a:xfrm>
            <a:off x="4174067" y="4692227"/>
            <a:ext cx="5459307" cy="331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charset="0"/>
                <a:ea typeface="MS PGothic" charset="-128"/>
              </a:defRPr>
            </a:lvl1pPr>
            <a:lvl2pPr marL="742950" indent="-285750">
              <a:defRPr>
                <a:solidFill>
                  <a:schemeClr val="tx1"/>
                </a:solidFill>
                <a:latin typeface="Corbel" charset="0"/>
                <a:ea typeface="MS PGothic" charset="-128"/>
              </a:defRPr>
            </a:lvl2pPr>
            <a:lvl3pPr marL="1143000" indent="-228600">
              <a:defRPr>
                <a:solidFill>
                  <a:schemeClr val="tx1"/>
                </a:solidFill>
                <a:latin typeface="Corbel" charset="0"/>
                <a:ea typeface="MS PGothic" charset="-128"/>
              </a:defRPr>
            </a:lvl3pPr>
            <a:lvl4pPr marL="1600200" indent="-228600">
              <a:defRPr>
                <a:solidFill>
                  <a:schemeClr val="tx1"/>
                </a:solidFill>
                <a:latin typeface="Corbel" charset="0"/>
                <a:ea typeface="MS PGothic" charset="-128"/>
              </a:defRPr>
            </a:lvl4pPr>
            <a:lvl5pPr marL="2057400" indent="-228600">
              <a:defRPr>
                <a:solidFill>
                  <a:schemeClr val="tx1"/>
                </a:solidFill>
                <a:latin typeface="Corbel" charset="0"/>
                <a:ea typeface="MS PGothic" charset="-128"/>
              </a:defRPr>
            </a:lvl5pPr>
            <a:lvl6pPr marL="2514600" indent="-228600" defTabSz="457200" eaLnBrk="0" fontAlgn="base" hangingPunct="0">
              <a:spcBef>
                <a:spcPct val="0"/>
              </a:spcBef>
              <a:spcAft>
                <a:spcPct val="0"/>
              </a:spcAft>
              <a:defRPr>
                <a:solidFill>
                  <a:schemeClr val="tx1"/>
                </a:solidFill>
                <a:latin typeface="Corbel" charset="0"/>
                <a:ea typeface="MS PGothic" charset="-128"/>
              </a:defRPr>
            </a:lvl6pPr>
            <a:lvl7pPr marL="2971800" indent="-228600" defTabSz="457200" eaLnBrk="0" fontAlgn="base" hangingPunct="0">
              <a:spcBef>
                <a:spcPct val="0"/>
              </a:spcBef>
              <a:spcAft>
                <a:spcPct val="0"/>
              </a:spcAft>
              <a:defRPr>
                <a:solidFill>
                  <a:schemeClr val="tx1"/>
                </a:solidFill>
                <a:latin typeface="Corbel" charset="0"/>
                <a:ea typeface="MS PGothic" charset="-128"/>
              </a:defRPr>
            </a:lvl7pPr>
            <a:lvl8pPr marL="3429000" indent="-228600" defTabSz="457200" eaLnBrk="0" fontAlgn="base" hangingPunct="0">
              <a:spcBef>
                <a:spcPct val="0"/>
              </a:spcBef>
              <a:spcAft>
                <a:spcPct val="0"/>
              </a:spcAft>
              <a:defRPr>
                <a:solidFill>
                  <a:schemeClr val="tx1"/>
                </a:solidFill>
                <a:latin typeface="Corbel" charset="0"/>
                <a:ea typeface="MS PGothic" charset="-128"/>
              </a:defRPr>
            </a:lvl8pPr>
            <a:lvl9pPr marL="3886200" indent="-228600" defTabSz="457200" eaLnBrk="0" fontAlgn="base" hangingPunct="0">
              <a:spcBef>
                <a:spcPct val="0"/>
              </a:spcBef>
              <a:spcAft>
                <a:spcPct val="0"/>
              </a:spcAft>
              <a:defRPr>
                <a:solidFill>
                  <a:schemeClr val="tx1"/>
                </a:solidFill>
                <a:latin typeface="Corbel" charset="0"/>
                <a:ea typeface="MS PGothic" charset="-128"/>
              </a:defRPr>
            </a:lvl9pPr>
          </a:lstStyle>
          <a:p>
            <a:pPr>
              <a:spcBef>
                <a:spcPts val="640"/>
              </a:spcBef>
              <a:spcAft>
                <a:spcPts val="640"/>
              </a:spcAft>
              <a:buClr>
                <a:srgbClr val="DF0730"/>
              </a:buClr>
              <a:buSzPct val="145000"/>
            </a:pPr>
            <a:r>
              <a:rPr lang="en-GB" altLang="en-US" sz="2560" b="1"/>
              <a:t>TX1 Written Text</a:t>
            </a:r>
          </a:p>
          <a:p>
            <a:pPr>
              <a:spcBef>
                <a:spcPts val="640"/>
              </a:spcBef>
              <a:spcAft>
                <a:spcPts val="640"/>
              </a:spcAft>
              <a:buClr>
                <a:srgbClr val="DF0730"/>
              </a:buClr>
              <a:buSzPct val="145000"/>
              <a:buFont typeface="Arial" charset="0"/>
              <a:buChar char="•"/>
            </a:pPr>
            <a:r>
              <a:rPr lang="en-GB" altLang="it-IT" sz="2560" i="1"/>
              <a:t>“</a:t>
            </a:r>
            <a:r>
              <a:rPr lang="en-GB" altLang="en-US" sz="2560" i="1"/>
              <a:t>Subclass of E25 Man-Made Feature intended to describe a particular feature </a:t>
            </a:r>
            <a:r>
              <a:rPr lang="is-IS" altLang="en-US" sz="2560" b="1" i="1"/>
              <a:t>…</a:t>
            </a:r>
            <a:r>
              <a:rPr lang="en-GB" altLang="it-IT" sz="2560" i="1"/>
              <a:t>”</a:t>
            </a:r>
            <a:endParaRPr lang="en-GB" altLang="en-US" sz="2560" i="1"/>
          </a:p>
          <a:p>
            <a:pPr>
              <a:spcBef>
                <a:spcPts val="640"/>
              </a:spcBef>
              <a:spcAft>
                <a:spcPts val="640"/>
              </a:spcAft>
              <a:buClr>
                <a:srgbClr val="DF0730"/>
              </a:buClr>
              <a:buSzPct val="145000"/>
              <a:buFont typeface="Arial" charset="0"/>
              <a:buChar char="•"/>
            </a:pPr>
            <a:r>
              <a:rPr lang="en-GB" altLang="it-IT" sz="2560"/>
              <a:t>“</a:t>
            </a:r>
            <a:r>
              <a:rPr lang="en-GB" altLang="ja-JP" sz="2560" i="1"/>
              <a:t>Epigraph</a:t>
            </a:r>
            <a:r>
              <a:rPr lang="en-GB" altLang="it-IT" sz="2560"/>
              <a:t>”</a:t>
            </a:r>
            <a:r>
              <a:rPr lang="en-GB" altLang="ja-JP" sz="2560"/>
              <a:t>, </a:t>
            </a:r>
            <a:r>
              <a:rPr lang="en-GB" altLang="it-IT" sz="2560"/>
              <a:t>“</a:t>
            </a:r>
            <a:r>
              <a:rPr lang="en-GB" altLang="ja-JP" sz="2560" i="1"/>
              <a:t>Engraving</a:t>
            </a:r>
            <a:r>
              <a:rPr lang="en-GB" altLang="it-IT" sz="2560"/>
              <a:t>”</a:t>
            </a:r>
            <a:r>
              <a:rPr lang="en-GB" altLang="ja-JP" sz="2560"/>
              <a:t>: specific types of TX1 and TX2</a:t>
            </a:r>
            <a:endParaRPr lang="en-GB" altLang="en-US" sz="2560"/>
          </a:p>
        </p:txBody>
      </p:sp>
      <p:sp>
        <p:nvSpPr>
          <p:cNvPr id="23555" name="Title 1"/>
          <p:cNvSpPr txBox="1">
            <a:spLocks/>
          </p:cNvSpPr>
          <p:nvPr/>
        </p:nvSpPr>
        <p:spPr bwMode="auto">
          <a:xfrm>
            <a:off x="2543387" y="1205654"/>
            <a:ext cx="10590107"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charset="0"/>
                <a:ea typeface="MS PGothic" charset="-128"/>
              </a:defRPr>
            </a:lvl1pPr>
            <a:lvl2pPr marL="742950" indent="-285750">
              <a:defRPr>
                <a:solidFill>
                  <a:schemeClr val="tx1"/>
                </a:solidFill>
                <a:latin typeface="Corbel" charset="0"/>
                <a:ea typeface="MS PGothic" charset="-128"/>
              </a:defRPr>
            </a:lvl2pPr>
            <a:lvl3pPr marL="1143000" indent="-228600">
              <a:defRPr>
                <a:solidFill>
                  <a:schemeClr val="tx1"/>
                </a:solidFill>
                <a:latin typeface="Corbel" charset="0"/>
                <a:ea typeface="MS PGothic" charset="-128"/>
              </a:defRPr>
            </a:lvl3pPr>
            <a:lvl4pPr marL="1600200" indent="-228600">
              <a:defRPr>
                <a:solidFill>
                  <a:schemeClr val="tx1"/>
                </a:solidFill>
                <a:latin typeface="Corbel" charset="0"/>
                <a:ea typeface="MS PGothic" charset="-128"/>
              </a:defRPr>
            </a:lvl4pPr>
            <a:lvl5pPr marL="2057400" indent="-228600">
              <a:defRPr>
                <a:solidFill>
                  <a:schemeClr val="tx1"/>
                </a:solidFill>
                <a:latin typeface="Corbel" charset="0"/>
                <a:ea typeface="MS PGothic" charset="-128"/>
              </a:defRPr>
            </a:lvl5pPr>
            <a:lvl6pPr marL="2514600" indent="-228600" defTabSz="457200" eaLnBrk="0" fontAlgn="base" hangingPunct="0">
              <a:spcBef>
                <a:spcPct val="0"/>
              </a:spcBef>
              <a:spcAft>
                <a:spcPct val="0"/>
              </a:spcAft>
              <a:defRPr>
                <a:solidFill>
                  <a:schemeClr val="tx1"/>
                </a:solidFill>
                <a:latin typeface="Corbel" charset="0"/>
                <a:ea typeface="MS PGothic" charset="-128"/>
              </a:defRPr>
            </a:lvl6pPr>
            <a:lvl7pPr marL="2971800" indent="-228600" defTabSz="457200" eaLnBrk="0" fontAlgn="base" hangingPunct="0">
              <a:spcBef>
                <a:spcPct val="0"/>
              </a:spcBef>
              <a:spcAft>
                <a:spcPct val="0"/>
              </a:spcAft>
              <a:defRPr>
                <a:solidFill>
                  <a:schemeClr val="tx1"/>
                </a:solidFill>
                <a:latin typeface="Corbel" charset="0"/>
                <a:ea typeface="MS PGothic" charset="-128"/>
              </a:defRPr>
            </a:lvl7pPr>
            <a:lvl8pPr marL="3429000" indent="-228600" defTabSz="457200" eaLnBrk="0" fontAlgn="base" hangingPunct="0">
              <a:spcBef>
                <a:spcPct val="0"/>
              </a:spcBef>
              <a:spcAft>
                <a:spcPct val="0"/>
              </a:spcAft>
              <a:defRPr>
                <a:solidFill>
                  <a:schemeClr val="tx1"/>
                </a:solidFill>
                <a:latin typeface="Corbel" charset="0"/>
                <a:ea typeface="MS PGothic" charset="-128"/>
              </a:defRPr>
            </a:lvl8pPr>
            <a:lvl9pPr marL="3886200" indent="-228600" defTabSz="457200" eaLnBrk="0" fontAlgn="base" hangingPunct="0">
              <a:spcBef>
                <a:spcPct val="0"/>
              </a:spcBef>
              <a:spcAft>
                <a:spcPct val="0"/>
              </a:spcAft>
              <a:defRPr>
                <a:solidFill>
                  <a:schemeClr val="tx1"/>
                </a:solidFill>
                <a:latin typeface="Corbel" charset="0"/>
                <a:ea typeface="MS PGothic" charset="-128"/>
              </a:defRPr>
            </a:lvl9pPr>
          </a:lstStyle>
          <a:p>
            <a:pPr algn="ctr" eaLnBrk="1" hangingPunct="1"/>
            <a:r>
              <a:rPr lang="en-US" altLang="en-US" sz="4267" b="1">
                <a:solidFill>
                  <a:srgbClr val="B90202"/>
                </a:solidFill>
              </a:rPr>
              <a:t>CRMtex: from particular to general</a:t>
            </a:r>
            <a:endParaRPr lang="it-IT" altLang="en-US" sz="4267" b="1">
              <a:solidFill>
                <a:srgbClr val="B90202"/>
              </a:solidFill>
            </a:endParaRPr>
          </a:p>
        </p:txBody>
      </p:sp>
      <p:pic>
        <p:nvPicPr>
          <p:cNvPr id="23556"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694" y="2555240"/>
            <a:ext cx="10842414" cy="295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8669868" y="7506831"/>
            <a:ext cx="4534747" cy="2246769"/>
          </a:xfrm>
          <a:prstGeom prst="rect">
            <a:avLst/>
          </a:prstGeom>
          <a:noFill/>
        </p:spPr>
        <p:txBody>
          <a:bodyPr wrap="square" rtlCol="0">
            <a:spAutoFit/>
          </a:bodyPr>
          <a:lstStyle/>
          <a:p>
            <a:r>
              <a:rPr lang="it-IT" sz="2800" dirty="0" smtClean="0"/>
              <a:t>From a </a:t>
            </a:r>
            <a:r>
              <a:rPr lang="it-IT" sz="2800" dirty="0" err="1" smtClean="0"/>
              <a:t>presentation</a:t>
            </a:r>
            <a:r>
              <a:rPr lang="it-IT" sz="2800" dirty="0" smtClean="0"/>
              <a:t> by Achille Felicetti and Francesca Murano ”</a:t>
            </a:r>
            <a:r>
              <a:rPr lang="en-GB" sz="2800" dirty="0">
                <a:ea typeface="ＭＳ Ｐゴシック" charset="0"/>
              </a:rPr>
              <a:t> </a:t>
            </a:r>
            <a:r>
              <a:rPr lang="en-GB" sz="2800" dirty="0" err="1">
                <a:ea typeface="ＭＳ Ｐゴシック" charset="0"/>
              </a:rPr>
              <a:t>CRMepi</a:t>
            </a:r>
            <a:r>
              <a:rPr lang="en-GB" sz="2800" dirty="0">
                <a:ea typeface="ＭＳ Ｐゴシック" charset="0"/>
              </a:rPr>
              <a:t> and </a:t>
            </a:r>
            <a:r>
              <a:rPr lang="en-GB" sz="2800" dirty="0" err="1">
                <a:ea typeface="ＭＳ Ｐゴシック" charset="0"/>
              </a:rPr>
              <a:t>CRMtex</a:t>
            </a:r>
            <a:r>
              <a:rPr lang="en-GB" sz="2800" dirty="0">
                <a:ea typeface="ＭＳ Ｐゴシック" charset="0"/>
              </a:rPr>
              <a:t> Updates</a:t>
            </a:r>
            <a:r>
              <a:rPr lang="it-IT" sz="2800" dirty="0" smtClean="0"/>
              <a:t>”</a:t>
            </a:r>
            <a:endParaRPr lang="it-IT" sz="2800" dirty="0"/>
          </a:p>
        </p:txBody>
      </p:sp>
    </p:spTree>
    <p:extLst>
      <p:ext uri="{BB962C8B-B14F-4D97-AF65-F5344CB8AC3E}">
        <p14:creationId xmlns:p14="http://schemas.microsoft.com/office/powerpoint/2010/main" val="2023191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2543387" y="1205654"/>
            <a:ext cx="10590107"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charset="0"/>
                <a:ea typeface="MS PGothic" charset="-128"/>
              </a:defRPr>
            </a:lvl1pPr>
            <a:lvl2pPr marL="742950" indent="-285750">
              <a:defRPr>
                <a:solidFill>
                  <a:schemeClr val="tx1"/>
                </a:solidFill>
                <a:latin typeface="Corbel" charset="0"/>
                <a:ea typeface="MS PGothic" charset="-128"/>
              </a:defRPr>
            </a:lvl2pPr>
            <a:lvl3pPr marL="1143000" indent="-228600">
              <a:defRPr>
                <a:solidFill>
                  <a:schemeClr val="tx1"/>
                </a:solidFill>
                <a:latin typeface="Corbel" charset="0"/>
                <a:ea typeface="MS PGothic" charset="-128"/>
              </a:defRPr>
            </a:lvl3pPr>
            <a:lvl4pPr marL="1600200" indent="-228600">
              <a:defRPr>
                <a:solidFill>
                  <a:schemeClr val="tx1"/>
                </a:solidFill>
                <a:latin typeface="Corbel" charset="0"/>
                <a:ea typeface="MS PGothic" charset="-128"/>
              </a:defRPr>
            </a:lvl4pPr>
            <a:lvl5pPr marL="2057400" indent="-228600">
              <a:defRPr>
                <a:solidFill>
                  <a:schemeClr val="tx1"/>
                </a:solidFill>
                <a:latin typeface="Corbel" charset="0"/>
                <a:ea typeface="MS PGothic" charset="-128"/>
              </a:defRPr>
            </a:lvl5pPr>
            <a:lvl6pPr marL="2514600" indent="-228600" defTabSz="457200" eaLnBrk="0" fontAlgn="base" hangingPunct="0">
              <a:spcBef>
                <a:spcPct val="0"/>
              </a:spcBef>
              <a:spcAft>
                <a:spcPct val="0"/>
              </a:spcAft>
              <a:defRPr>
                <a:solidFill>
                  <a:schemeClr val="tx1"/>
                </a:solidFill>
                <a:latin typeface="Corbel" charset="0"/>
                <a:ea typeface="MS PGothic" charset="-128"/>
              </a:defRPr>
            </a:lvl6pPr>
            <a:lvl7pPr marL="2971800" indent="-228600" defTabSz="457200" eaLnBrk="0" fontAlgn="base" hangingPunct="0">
              <a:spcBef>
                <a:spcPct val="0"/>
              </a:spcBef>
              <a:spcAft>
                <a:spcPct val="0"/>
              </a:spcAft>
              <a:defRPr>
                <a:solidFill>
                  <a:schemeClr val="tx1"/>
                </a:solidFill>
                <a:latin typeface="Corbel" charset="0"/>
                <a:ea typeface="MS PGothic" charset="-128"/>
              </a:defRPr>
            </a:lvl7pPr>
            <a:lvl8pPr marL="3429000" indent="-228600" defTabSz="457200" eaLnBrk="0" fontAlgn="base" hangingPunct="0">
              <a:spcBef>
                <a:spcPct val="0"/>
              </a:spcBef>
              <a:spcAft>
                <a:spcPct val="0"/>
              </a:spcAft>
              <a:defRPr>
                <a:solidFill>
                  <a:schemeClr val="tx1"/>
                </a:solidFill>
                <a:latin typeface="Corbel" charset="0"/>
                <a:ea typeface="MS PGothic" charset="-128"/>
              </a:defRPr>
            </a:lvl8pPr>
            <a:lvl9pPr marL="3886200" indent="-228600" defTabSz="457200" eaLnBrk="0" fontAlgn="base" hangingPunct="0">
              <a:spcBef>
                <a:spcPct val="0"/>
              </a:spcBef>
              <a:spcAft>
                <a:spcPct val="0"/>
              </a:spcAft>
              <a:defRPr>
                <a:solidFill>
                  <a:schemeClr val="tx1"/>
                </a:solidFill>
                <a:latin typeface="Corbel" charset="0"/>
                <a:ea typeface="MS PGothic" charset="-128"/>
              </a:defRPr>
            </a:lvl9pPr>
          </a:lstStyle>
          <a:p>
            <a:pPr algn="ctr" eaLnBrk="1" hangingPunct="1"/>
            <a:r>
              <a:rPr lang="en-US" altLang="en-US" sz="4267" b="1">
                <a:solidFill>
                  <a:srgbClr val="B90202"/>
                </a:solidFill>
              </a:rPr>
              <a:t>CRMtex and text segments</a:t>
            </a:r>
            <a:endParaRPr lang="it-IT" altLang="en-US" sz="4267" b="1">
              <a:solidFill>
                <a:srgbClr val="B90202"/>
              </a:solidFill>
            </a:endParaRPr>
          </a:p>
        </p:txBody>
      </p:sp>
      <p:sp>
        <p:nvSpPr>
          <p:cNvPr id="28675" name="Segnaposto contenuto 2"/>
          <p:cNvSpPr>
            <a:spLocks noGrp="1"/>
          </p:cNvSpPr>
          <p:nvPr>
            <p:ph idx="1"/>
          </p:nvPr>
        </p:nvSpPr>
        <p:spPr>
          <a:xfrm>
            <a:off x="1710267" y="1706880"/>
            <a:ext cx="10551161" cy="1530773"/>
          </a:xfrm>
        </p:spPr>
        <p:txBody>
          <a:bodyPr/>
          <a:lstStyle/>
          <a:p>
            <a:r>
              <a:rPr lang="en-GB" altLang="en-US" sz="3413">
                <a:ea typeface="MS PGothic" charset="-128"/>
              </a:rPr>
              <a:t>To approximate text parts description</a:t>
            </a:r>
          </a:p>
        </p:txBody>
      </p:sp>
      <p:pic>
        <p:nvPicPr>
          <p:cNvPr id="2867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5307" y="3081867"/>
            <a:ext cx="9262533" cy="46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7838440" y="7753774"/>
            <a:ext cx="5166360" cy="1815882"/>
          </a:xfrm>
          <a:prstGeom prst="rect">
            <a:avLst/>
          </a:prstGeom>
          <a:noFill/>
        </p:spPr>
        <p:txBody>
          <a:bodyPr wrap="square" rtlCol="0">
            <a:spAutoFit/>
          </a:bodyPr>
          <a:lstStyle/>
          <a:p>
            <a:r>
              <a:rPr lang="it-IT" sz="2800" dirty="0" smtClean="0"/>
              <a:t>From a </a:t>
            </a:r>
            <a:r>
              <a:rPr lang="it-IT" sz="2800" dirty="0" err="1" smtClean="0"/>
              <a:t>presentation</a:t>
            </a:r>
            <a:r>
              <a:rPr lang="it-IT" sz="2800" dirty="0" smtClean="0"/>
              <a:t> by Achille Felicetti and Francesca Murano ”</a:t>
            </a:r>
            <a:r>
              <a:rPr lang="en-GB" sz="2800" dirty="0">
                <a:ea typeface="ＭＳ Ｐゴシック" charset="0"/>
              </a:rPr>
              <a:t> </a:t>
            </a:r>
            <a:r>
              <a:rPr lang="en-GB" sz="2800" dirty="0" err="1">
                <a:ea typeface="ＭＳ Ｐゴシック" charset="0"/>
              </a:rPr>
              <a:t>CRMepi</a:t>
            </a:r>
            <a:r>
              <a:rPr lang="en-GB" sz="2800" dirty="0">
                <a:ea typeface="ＭＳ Ｐゴシック" charset="0"/>
              </a:rPr>
              <a:t> and </a:t>
            </a:r>
            <a:r>
              <a:rPr lang="en-GB" sz="2800" dirty="0" err="1">
                <a:ea typeface="ＭＳ Ｐゴシック" charset="0"/>
              </a:rPr>
              <a:t>CRMtex</a:t>
            </a:r>
            <a:r>
              <a:rPr lang="en-GB" sz="2800" dirty="0">
                <a:ea typeface="ＭＳ Ｐゴシック" charset="0"/>
              </a:rPr>
              <a:t> Updates</a:t>
            </a:r>
            <a:r>
              <a:rPr lang="it-IT" sz="2800" dirty="0" smtClean="0"/>
              <a:t>”</a:t>
            </a:r>
            <a:endParaRPr lang="it-IT" sz="2800" dirty="0"/>
          </a:p>
        </p:txBody>
      </p:sp>
    </p:spTree>
    <p:extLst>
      <p:ext uri="{BB962C8B-B14F-4D97-AF65-F5344CB8AC3E}">
        <p14:creationId xmlns:p14="http://schemas.microsoft.com/office/powerpoint/2010/main" val="517725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571500" y="330200"/>
            <a:ext cx="11861799" cy="1397000"/>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dirty="0" smtClean="0">
                <a:solidFill>
                  <a:srgbClr val="000000"/>
                </a:solidFill>
                <a:latin typeface="Helvetica Neue Light"/>
                <a:ea typeface="Helvetica Neue Light"/>
                <a:cs typeface="Helvetica Neue Light"/>
                <a:sym typeface="Helvetica Neue Light"/>
              </a:rPr>
              <a:t>Why was </a:t>
            </a:r>
            <a:r>
              <a:rPr lang="en-US" dirty="0" smtClean="0"/>
              <a:t>the EAGLE CIDOC-CRM mapping </a:t>
            </a:r>
            <a:r>
              <a:rPr lang="en-US" sz="4200" b="0" i="0" u="none" strike="noStrike" cap="none" dirty="0" smtClean="0">
                <a:solidFill>
                  <a:srgbClr val="000000"/>
                </a:solidFill>
                <a:latin typeface="Helvetica Neue Light"/>
                <a:ea typeface="Helvetica Neue Light"/>
                <a:cs typeface="Helvetica Neue Light"/>
                <a:sym typeface="Helvetica Neue Light"/>
              </a:rPr>
              <a:t>done?</a:t>
            </a:r>
            <a:endParaRPr lang="en-US" sz="4200" b="0" i="0" u="none" strike="noStrike" cap="none" dirty="0">
              <a:solidFill>
                <a:srgbClr val="000000"/>
              </a:solidFill>
              <a:latin typeface="Helvetica Neue Light"/>
              <a:ea typeface="Helvetica Neue Light"/>
              <a:cs typeface="Helvetica Neue Light"/>
              <a:sym typeface="Helvetica Neue Light"/>
            </a:endParaRPr>
          </a:p>
        </p:txBody>
      </p:sp>
      <p:sp>
        <p:nvSpPr>
          <p:cNvPr id="236" name="Shape 236"/>
          <p:cNvSpPr txBox="1">
            <a:spLocks noGrp="1"/>
          </p:cNvSpPr>
          <p:nvPr>
            <p:ph type="body" idx="1"/>
          </p:nvPr>
        </p:nvSpPr>
        <p:spPr>
          <a:xfrm>
            <a:off x="571500" y="2222500"/>
            <a:ext cx="11861799" cy="4361180"/>
          </a:xfrm>
          <a:prstGeom prst="rect">
            <a:avLst/>
          </a:prstGeom>
          <a:noFill/>
          <a:ln>
            <a:noFill/>
          </a:ln>
        </p:spPr>
        <p:txBody>
          <a:bodyPr lIns="50800" tIns="50800" rIns="50800" bIns="50800" anchor="t" anchorCtr="0">
            <a:noAutofit/>
          </a:bodyPr>
          <a:lstStyle/>
          <a:p>
            <a:pPr marL="452627" marR="0" lvl="0" indent="-452627" algn="l" rtl="0">
              <a:lnSpc>
                <a:spcPct val="100000"/>
              </a:lnSpc>
              <a:spcBef>
                <a:spcPts val="0"/>
              </a:spcBef>
              <a:spcAft>
                <a:spcPts val="0"/>
              </a:spcAft>
              <a:buClr>
                <a:srgbClr val="747474"/>
              </a:buClr>
              <a:buSzPct val="74250"/>
              <a:buFont typeface="Helvetica Neue"/>
              <a:buChar char="•"/>
            </a:pPr>
            <a:r>
              <a:rPr lang="en-US" sz="3564" b="0" i="0" u="none" strike="noStrike" cap="none" dirty="0" smtClean="0">
                <a:solidFill>
                  <a:srgbClr val="747474"/>
                </a:solidFill>
                <a:latin typeface="Helvetica Neue Light"/>
                <a:ea typeface="Helvetica Neue Light"/>
                <a:cs typeface="Helvetica Neue Light"/>
                <a:sym typeface="Helvetica Neue Light"/>
              </a:rPr>
              <a:t>To have a distinctly object oriented standardized representation of the data beside the more text oriented one offered by the strict and standardized use of the TEI/</a:t>
            </a:r>
            <a:r>
              <a:rPr lang="en-US" sz="3564" b="0" i="0" u="none" strike="noStrike" cap="none" dirty="0" err="1" smtClean="0">
                <a:solidFill>
                  <a:srgbClr val="747474"/>
                </a:solidFill>
                <a:latin typeface="Helvetica Neue Light"/>
                <a:ea typeface="Helvetica Neue Light"/>
                <a:cs typeface="Helvetica Neue Light"/>
                <a:sym typeface="Helvetica Neue Light"/>
              </a:rPr>
              <a:t>EpiDoc</a:t>
            </a:r>
            <a:r>
              <a:rPr lang="en-US" sz="3564" b="0" i="0" u="none" strike="noStrike" cap="none" dirty="0" smtClean="0">
                <a:solidFill>
                  <a:srgbClr val="747474"/>
                </a:solidFill>
                <a:latin typeface="Helvetica Neue Light"/>
                <a:ea typeface="Helvetica Neue Light"/>
                <a:cs typeface="Helvetica Neue Light"/>
                <a:sym typeface="Helvetica Neue Light"/>
              </a:rPr>
              <a:t> guidelines</a:t>
            </a:r>
          </a:p>
          <a:p>
            <a:pPr marL="452627" marR="0" lvl="0" indent="-452627" algn="l" rtl="0">
              <a:lnSpc>
                <a:spcPct val="100000"/>
              </a:lnSpc>
              <a:spcBef>
                <a:spcPts val="0"/>
              </a:spcBef>
              <a:spcAft>
                <a:spcPts val="0"/>
              </a:spcAft>
              <a:buClr>
                <a:srgbClr val="747474"/>
              </a:buClr>
              <a:buSzPct val="74250"/>
              <a:buFont typeface="Helvetica Neue"/>
              <a:buChar char="•"/>
            </a:pPr>
            <a:r>
              <a:rPr lang="en-US" sz="3564" dirty="0" smtClean="0"/>
              <a:t>To interact more and better with museums</a:t>
            </a:r>
            <a:r>
              <a:rPr lang="en-US" sz="3564" b="0" i="0" u="none" strike="noStrike" cap="none" dirty="0" smtClean="0">
                <a:solidFill>
                  <a:srgbClr val="747474"/>
                </a:solidFill>
                <a:latin typeface="Helvetica Neue Light"/>
                <a:ea typeface="Helvetica Neue Light"/>
                <a:cs typeface="Helvetica Neue Light"/>
                <a:sym typeface="Helvetica Neue Light"/>
              </a:rPr>
              <a:t> </a:t>
            </a:r>
          </a:p>
          <a:p>
            <a:pPr marL="452627" marR="0" lvl="0" indent="-452627" algn="l" rtl="0">
              <a:lnSpc>
                <a:spcPct val="100000"/>
              </a:lnSpc>
              <a:spcBef>
                <a:spcPts val="0"/>
              </a:spcBef>
              <a:spcAft>
                <a:spcPts val="0"/>
              </a:spcAft>
              <a:buClr>
                <a:srgbClr val="747474"/>
              </a:buClr>
              <a:buSzPct val="74250"/>
              <a:buFont typeface="Helvetica Neue"/>
              <a:buChar char="•"/>
            </a:pPr>
            <a:r>
              <a:rPr lang="en-US" sz="3564" dirty="0" smtClean="0"/>
              <a:t>Because it would have been nice to have it for those using it</a:t>
            </a:r>
          </a:p>
          <a:p>
            <a:pPr marL="452627" marR="0" lvl="0" indent="-452627" algn="l" rtl="0">
              <a:lnSpc>
                <a:spcPct val="100000"/>
              </a:lnSpc>
              <a:spcBef>
                <a:spcPts val="0"/>
              </a:spcBef>
              <a:spcAft>
                <a:spcPts val="0"/>
              </a:spcAft>
              <a:buClr>
                <a:srgbClr val="747474"/>
              </a:buClr>
              <a:buSzPct val="74250"/>
              <a:buFont typeface="Helvetica Neue"/>
              <a:buChar char="•"/>
            </a:pPr>
            <a:r>
              <a:rPr lang="en-US" sz="3564" b="0" i="0" u="none" strike="noStrike" cap="none" dirty="0" smtClean="0">
                <a:solidFill>
                  <a:srgbClr val="747474"/>
                </a:solidFill>
                <a:latin typeface="Helvetica Neue Light"/>
                <a:ea typeface="Helvetica Neue Light"/>
                <a:cs typeface="Helvetica Neue Light"/>
                <a:sym typeface="Helvetica Neue Light"/>
              </a:rPr>
              <a:t>Because many member of the network had worked with this CRM before</a:t>
            </a:r>
          </a:p>
        </p:txBody>
      </p:sp>
      <p:sp>
        <p:nvSpPr>
          <p:cNvPr id="2" name="CasellaDiTesto 1"/>
          <p:cNvSpPr txBox="1"/>
          <p:nvPr/>
        </p:nvSpPr>
        <p:spPr>
          <a:xfrm>
            <a:off x="792480" y="8188960"/>
            <a:ext cx="8904868" cy="584775"/>
          </a:xfrm>
          <a:prstGeom prst="rect">
            <a:avLst/>
          </a:prstGeom>
          <a:noFill/>
        </p:spPr>
        <p:txBody>
          <a:bodyPr wrap="square" rtlCol="0">
            <a:spAutoFit/>
          </a:bodyPr>
          <a:lstStyle/>
          <a:p>
            <a:pPr lvl="0"/>
            <a:r>
              <a:rPr lang="en-US" sz="1800" dirty="0"/>
              <a:t>(CIDOC-CRM 2014 conference paper with Valentina </a:t>
            </a:r>
            <a:r>
              <a:rPr lang="en-US" sz="1800" dirty="0" err="1"/>
              <a:t>Vassallo</a:t>
            </a:r>
            <a:r>
              <a:rPr lang="en-US" sz="1800" dirty="0"/>
              <a:t> and </a:t>
            </a:r>
            <a:r>
              <a:rPr lang="en-US" sz="1800" dirty="0" err="1"/>
              <a:t>Eydel</a:t>
            </a:r>
            <a:r>
              <a:rPr lang="en-US" sz="1800" dirty="0"/>
              <a:t> </a:t>
            </a:r>
            <a:r>
              <a:rPr lang="en-US" sz="1800" dirty="0" err="1"/>
              <a:t>Rivero</a:t>
            </a:r>
            <a:r>
              <a:rPr lang="en-US" sz="1800" dirty="0"/>
              <a:t> Ruiz)</a:t>
            </a:r>
          </a:p>
          <a:p>
            <a:endParaRPr lang="it-IT" dirty="0"/>
          </a:p>
        </p:txBody>
      </p:sp>
    </p:spTree>
    <p:extLst>
      <p:ext uri="{BB962C8B-B14F-4D97-AF65-F5344CB8AC3E}">
        <p14:creationId xmlns:p14="http://schemas.microsoft.com/office/powerpoint/2010/main" val="7757324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571500" y="330200"/>
            <a:ext cx="11861799" cy="1397000"/>
          </a:xfrm>
          <a:prstGeom prst="rect">
            <a:avLst/>
          </a:prstGeom>
          <a:noFill/>
          <a:ln>
            <a:noFill/>
          </a:ln>
        </p:spPr>
        <p:txBody>
          <a:bodyPr lIns="50800" tIns="50800" rIns="50800" bIns="50800" anchor="b" anchorCtr="0">
            <a:noAutofit/>
          </a:bodyPr>
          <a:lstStyle/>
          <a:p>
            <a:pPr lvl="0">
              <a:buSzPct val="25000"/>
            </a:pPr>
            <a:r>
              <a:rPr lang="en-US" dirty="0" smtClean="0"/>
              <a:t>Why </a:t>
            </a:r>
            <a:r>
              <a:rPr lang="en-US" dirty="0"/>
              <a:t>was it never used</a:t>
            </a:r>
            <a:r>
              <a:rPr lang="en-US" dirty="0" smtClean="0"/>
              <a:t>?</a:t>
            </a:r>
            <a:endParaRPr lang="en-US" sz="4200" b="0" i="0" u="none" strike="noStrike" cap="none" dirty="0">
              <a:solidFill>
                <a:srgbClr val="000000"/>
              </a:solidFill>
              <a:latin typeface="Helvetica Neue Light"/>
              <a:ea typeface="Helvetica Neue Light"/>
              <a:cs typeface="Helvetica Neue Light"/>
              <a:sym typeface="Helvetica Neue Light"/>
            </a:endParaRPr>
          </a:p>
        </p:txBody>
      </p:sp>
      <p:sp>
        <p:nvSpPr>
          <p:cNvPr id="236" name="Shape 236"/>
          <p:cNvSpPr txBox="1">
            <a:spLocks noGrp="1"/>
          </p:cNvSpPr>
          <p:nvPr>
            <p:ph type="body" idx="1"/>
          </p:nvPr>
        </p:nvSpPr>
        <p:spPr>
          <a:xfrm>
            <a:off x="571500" y="2222500"/>
            <a:ext cx="11861799" cy="6667500"/>
          </a:xfrm>
          <a:prstGeom prst="rect">
            <a:avLst/>
          </a:prstGeom>
          <a:noFill/>
          <a:ln>
            <a:noFill/>
          </a:ln>
        </p:spPr>
        <p:txBody>
          <a:bodyPr lIns="50800" tIns="50800" rIns="50800" bIns="50800" anchor="t" anchorCtr="0">
            <a:noAutofit/>
          </a:bodyPr>
          <a:lstStyle/>
          <a:p>
            <a:pPr marL="452627" marR="0" lvl="0" indent="-452627" algn="l" rtl="0">
              <a:lnSpc>
                <a:spcPct val="100000"/>
              </a:lnSpc>
              <a:spcBef>
                <a:spcPts val="0"/>
              </a:spcBef>
              <a:spcAft>
                <a:spcPts val="0"/>
              </a:spcAft>
              <a:buClr>
                <a:srgbClr val="747474"/>
              </a:buClr>
              <a:buSzPct val="74250"/>
              <a:buFont typeface="Helvetica Neue"/>
              <a:buChar char="•"/>
            </a:pPr>
            <a:r>
              <a:rPr lang="en-US" sz="3564" b="0" i="0" u="none" strike="noStrike" cap="none" dirty="0" smtClean="0">
                <a:solidFill>
                  <a:srgbClr val="747474"/>
                </a:solidFill>
                <a:latin typeface="Helvetica Neue Light"/>
                <a:ea typeface="Helvetica Neue Light"/>
                <a:cs typeface="Helvetica Neue Light"/>
                <a:sym typeface="Helvetica Neue Light"/>
              </a:rPr>
              <a:t>The aggregator needed EDM, which already uses CIDOC-CRM classes and properties. </a:t>
            </a:r>
          </a:p>
          <a:p>
            <a:pPr marL="452627" marR="0" lvl="0" indent="-452627" algn="l" rtl="0">
              <a:lnSpc>
                <a:spcPct val="100000"/>
              </a:lnSpc>
              <a:spcBef>
                <a:spcPts val="0"/>
              </a:spcBef>
              <a:spcAft>
                <a:spcPts val="0"/>
              </a:spcAft>
              <a:buClr>
                <a:srgbClr val="747474"/>
              </a:buClr>
              <a:buSzPct val="74250"/>
              <a:buFont typeface="Helvetica Neue"/>
              <a:buChar char="•"/>
            </a:pPr>
            <a:r>
              <a:rPr lang="en-US" sz="3564" dirty="0" smtClean="0"/>
              <a:t>No one asked with a concrete use case to have a CIDOC-CRM only representation of some or part of the data</a:t>
            </a:r>
          </a:p>
          <a:p>
            <a:pPr marL="452627" marR="0" lvl="0" indent="-452627" algn="l" rtl="0">
              <a:lnSpc>
                <a:spcPct val="100000"/>
              </a:lnSpc>
              <a:spcBef>
                <a:spcPts val="0"/>
              </a:spcBef>
              <a:spcAft>
                <a:spcPts val="0"/>
              </a:spcAft>
              <a:buClr>
                <a:srgbClr val="747474"/>
              </a:buClr>
              <a:buSzPct val="74250"/>
              <a:buFont typeface="Helvetica Neue"/>
              <a:buChar char="•"/>
            </a:pPr>
            <a:r>
              <a:rPr lang="en-US" sz="3564" dirty="0" smtClean="0"/>
              <a:t>The user group involved in EAGLE, made of epigraphers in the first place was oriented to editions and databases functional to editions of new texts and the production of new data, a need much more intuitively and easily met by </a:t>
            </a:r>
            <a:r>
              <a:rPr lang="en-US" sz="3564" dirty="0" err="1" smtClean="0"/>
              <a:t>EpiDoc</a:t>
            </a:r>
            <a:r>
              <a:rPr lang="en-US" sz="3564" dirty="0" smtClean="0"/>
              <a:t> than by the CIDOC-CRM. </a:t>
            </a:r>
          </a:p>
          <a:p>
            <a:pPr marL="452627" marR="0" lvl="0" indent="-452627" algn="l" rtl="0">
              <a:lnSpc>
                <a:spcPct val="100000"/>
              </a:lnSpc>
              <a:spcBef>
                <a:spcPts val="0"/>
              </a:spcBef>
              <a:spcAft>
                <a:spcPts val="0"/>
              </a:spcAft>
              <a:buClr>
                <a:srgbClr val="747474"/>
              </a:buClr>
              <a:buSzPct val="74250"/>
              <a:buFont typeface="Helvetica Neue"/>
              <a:buChar char="•"/>
            </a:pPr>
            <a:r>
              <a:rPr lang="en-US" sz="3564" dirty="0" smtClean="0"/>
              <a:t>None of the museums (few indeed) we worked with insisted anyhow that we should provide some sort of standard CIDOC-CRM</a:t>
            </a:r>
            <a:endParaRPr lang="en-US" sz="3564" dirty="0"/>
          </a:p>
        </p:txBody>
      </p:sp>
    </p:spTree>
    <p:extLst>
      <p:ext uri="{BB962C8B-B14F-4D97-AF65-F5344CB8AC3E}">
        <p14:creationId xmlns:p14="http://schemas.microsoft.com/office/powerpoint/2010/main" val="108389279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descr="Schermata 2016-08-22 alle 17.22.02.jpg"/>
          <p:cNvPicPr preferRelativeResize="0">
            <a:picLocks noGrp="1"/>
          </p:cNvPicPr>
          <p:nvPr>
            <p:ph type="pic" idx="2"/>
          </p:nvPr>
        </p:nvPicPr>
        <p:blipFill rotWithShape="1">
          <a:blip r:embed="rId3">
            <a:alphaModFix/>
          </a:blip>
          <a:srcRect l="24042" r="24041"/>
          <a:stretch/>
        </p:blipFill>
        <p:spPr>
          <a:xfrm>
            <a:off x="4328557" y="89"/>
            <a:ext cx="8676242" cy="9753421"/>
          </a:xfrm>
          <a:prstGeom prst="rect">
            <a:avLst/>
          </a:prstGeom>
          <a:noFill/>
          <a:ln>
            <a:noFill/>
          </a:ln>
        </p:spPr>
      </p:pic>
      <p:sp>
        <p:nvSpPr>
          <p:cNvPr id="94" name="Shape 94"/>
          <p:cNvSpPr txBox="1">
            <a:spLocks noGrp="1"/>
          </p:cNvSpPr>
          <p:nvPr>
            <p:ph type="title"/>
          </p:nvPr>
        </p:nvSpPr>
        <p:spPr>
          <a:xfrm>
            <a:off x="571500" y="990600"/>
            <a:ext cx="3594361" cy="3174999"/>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Epigraphik Database Heidelberg</a:t>
            </a:r>
          </a:p>
        </p:txBody>
      </p:sp>
      <p:sp>
        <p:nvSpPr>
          <p:cNvPr id="95" name="Shape 95"/>
          <p:cNvSpPr txBox="1">
            <a:spLocks noGrp="1"/>
          </p:cNvSpPr>
          <p:nvPr>
            <p:ph type="body" idx="1"/>
          </p:nvPr>
        </p:nvSpPr>
        <p:spPr>
          <a:xfrm>
            <a:off x="254000" y="5130800"/>
            <a:ext cx="4008499" cy="3174999"/>
          </a:xfrm>
          <a:prstGeom prst="rect">
            <a:avLst/>
          </a:prstGeom>
          <a:noFill/>
          <a:ln>
            <a:noFill/>
          </a:ln>
        </p:spPr>
        <p:txBody>
          <a:bodyPr lIns="50800" tIns="50800" rIns="50800" bIns="50800" anchor="t" anchorCtr="0">
            <a:noAutofit/>
          </a:bodyPr>
          <a:lstStyle/>
          <a:p>
            <a:pPr marL="270763" marR="0" lvl="0" indent="-270763" algn="l" rtl="0">
              <a:lnSpc>
                <a:spcPct val="100000"/>
              </a:lnSpc>
              <a:spcBef>
                <a:spcPts val="0"/>
              </a:spcBef>
              <a:spcAft>
                <a:spcPts val="0"/>
              </a:spcAft>
              <a:buClr>
                <a:srgbClr val="747474"/>
              </a:buClr>
              <a:buSzPct val="76142"/>
              <a:buFont typeface="Helvetica Neue"/>
              <a:buChar char="•"/>
            </a:pPr>
            <a:r>
              <a:rPr lang="en-US" sz="2132" b="0" i="0" u="none" strike="noStrike" cap="none">
                <a:solidFill>
                  <a:srgbClr val="747474"/>
                </a:solidFill>
                <a:latin typeface="Helvetica Neue"/>
                <a:ea typeface="Helvetica Neue"/>
                <a:cs typeface="Helvetica Neue"/>
                <a:sym typeface="Helvetica Neue"/>
              </a:rPr>
              <a:t>covers some provinces declaring the status of work on each inscription</a:t>
            </a:r>
          </a:p>
          <a:p>
            <a:pPr marL="270763" marR="0" lvl="0" indent="-270763" algn="l" rtl="0">
              <a:lnSpc>
                <a:spcPct val="100000"/>
              </a:lnSpc>
              <a:spcBef>
                <a:spcPts val="0"/>
              </a:spcBef>
              <a:spcAft>
                <a:spcPts val="0"/>
              </a:spcAft>
              <a:buClr>
                <a:srgbClr val="747474"/>
              </a:buClr>
              <a:buSzPct val="76142"/>
              <a:buFont typeface="Helvetica Neue"/>
              <a:buChar char="•"/>
            </a:pPr>
            <a:r>
              <a:rPr lang="en-US" sz="2132" b="0" i="0" u="none" strike="noStrike" cap="none">
                <a:solidFill>
                  <a:srgbClr val="747474"/>
                </a:solidFill>
                <a:latin typeface="Helvetica Neue"/>
                <a:ea typeface="Helvetica Neue"/>
                <a:cs typeface="Helvetica Neue"/>
                <a:sym typeface="Helvetica Neue"/>
              </a:rPr>
              <a:t>separate database for photos and texts</a:t>
            </a:r>
          </a:p>
          <a:p>
            <a:pPr marL="270763" marR="0" lvl="0" indent="-270763" algn="l" rtl="0">
              <a:lnSpc>
                <a:spcPct val="100000"/>
              </a:lnSpc>
              <a:spcBef>
                <a:spcPts val="0"/>
              </a:spcBef>
              <a:spcAft>
                <a:spcPts val="0"/>
              </a:spcAft>
              <a:buClr>
                <a:srgbClr val="747474"/>
              </a:buClr>
              <a:buSzPct val="76142"/>
              <a:buFont typeface="Helvetica Neue"/>
              <a:buChar char="•"/>
            </a:pPr>
            <a:r>
              <a:rPr lang="en-US" sz="2132" b="0" i="0" u="none" strike="noStrike" cap="none">
                <a:solidFill>
                  <a:srgbClr val="747474"/>
                </a:solidFill>
                <a:latin typeface="Helvetica Neue"/>
                <a:ea typeface="Helvetica Neue"/>
                <a:cs typeface="Helvetica Neue"/>
                <a:sym typeface="Helvetica Neue"/>
              </a:rPr>
              <a:t>rich metadata</a:t>
            </a:r>
          </a:p>
          <a:p>
            <a:pPr marL="270763" marR="0" lvl="0" indent="-270763" algn="l" rtl="0">
              <a:lnSpc>
                <a:spcPct val="100000"/>
              </a:lnSpc>
              <a:spcBef>
                <a:spcPts val="0"/>
              </a:spcBef>
              <a:spcAft>
                <a:spcPts val="0"/>
              </a:spcAft>
              <a:buClr>
                <a:srgbClr val="747474"/>
              </a:buClr>
              <a:buSzPct val="76142"/>
              <a:buFont typeface="Helvetica Neue"/>
              <a:buChar char="•"/>
            </a:pPr>
            <a:r>
              <a:rPr lang="en-US" sz="2132" b="0" i="0" u="none" strike="noStrike" cap="none">
                <a:solidFill>
                  <a:srgbClr val="747474"/>
                </a:solidFill>
                <a:latin typeface="Helvetica Neue"/>
                <a:ea typeface="Helvetica Neue"/>
                <a:cs typeface="Helvetica Neue"/>
                <a:sym typeface="Helvetica Neue"/>
              </a:rPr>
              <a:t>simplified text presentation</a:t>
            </a:r>
          </a:p>
          <a:p>
            <a:pPr marL="270763" marR="0" lvl="0" indent="-270763" algn="l" rtl="0">
              <a:lnSpc>
                <a:spcPct val="100000"/>
              </a:lnSpc>
              <a:spcBef>
                <a:spcPts val="0"/>
              </a:spcBef>
              <a:spcAft>
                <a:spcPts val="0"/>
              </a:spcAft>
              <a:buClr>
                <a:srgbClr val="747474"/>
              </a:buClr>
              <a:buSzPct val="76142"/>
              <a:buFont typeface="Helvetica Neue"/>
              <a:buChar char="•"/>
            </a:pPr>
            <a:r>
              <a:rPr lang="en-US" sz="2132" b="0" i="0" u="none" strike="noStrike" cap="none">
                <a:solidFill>
                  <a:srgbClr val="747474"/>
                </a:solidFill>
                <a:latin typeface="Helvetica Neue"/>
                <a:ea typeface="Helvetica Neue"/>
                <a:cs typeface="Helvetica Neue"/>
                <a:sym typeface="Helvetica Neue"/>
              </a:rPr>
              <a:t>linked data from geographic database</a:t>
            </a: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23575" y="399625"/>
            <a:ext cx="5079900" cy="1397100"/>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Thank you very much</a:t>
            </a:r>
          </a:p>
        </p:txBody>
      </p:sp>
      <p:sp>
        <p:nvSpPr>
          <p:cNvPr id="277" name="Shape 277"/>
          <p:cNvSpPr txBox="1">
            <a:spLocks noGrp="1"/>
          </p:cNvSpPr>
          <p:nvPr>
            <p:ph type="body" idx="1"/>
          </p:nvPr>
        </p:nvSpPr>
        <p:spPr>
          <a:xfrm>
            <a:off x="1801091" y="2205149"/>
            <a:ext cx="9947564" cy="6994269"/>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747474"/>
              </a:buClr>
              <a:buSzPct val="25000"/>
              <a:buFont typeface="Helvetica Neue"/>
              <a:buNone/>
            </a:pPr>
            <a:endParaRPr sz="2444" dirty="0"/>
          </a:p>
          <a:p>
            <a:pPr marL="0" marR="0" lvl="0" indent="0" algn="ctr" rtl="0">
              <a:lnSpc>
                <a:spcPct val="100000"/>
              </a:lnSpc>
              <a:spcBef>
                <a:spcPts val="0"/>
              </a:spcBef>
              <a:spcAft>
                <a:spcPts val="0"/>
              </a:spcAft>
              <a:buClr>
                <a:srgbClr val="747474"/>
              </a:buClr>
              <a:buSzPct val="25000"/>
              <a:buFont typeface="Helvetica Neue"/>
              <a:buNone/>
            </a:pPr>
            <a:endParaRPr sz="2444" dirty="0"/>
          </a:p>
          <a:p>
            <a:pPr marL="0" marR="0" lvl="0" indent="0" algn="ctr" rtl="0">
              <a:lnSpc>
                <a:spcPct val="100000"/>
              </a:lnSpc>
              <a:spcBef>
                <a:spcPts val="0"/>
              </a:spcBef>
              <a:spcAft>
                <a:spcPts val="0"/>
              </a:spcAft>
              <a:buClr>
                <a:srgbClr val="747474"/>
              </a:buClr>
              <a:buSzPct val="25000"/>
              <a:buFont typeface="Helvetica Neue"/>
              <a:buNone/>
            </a:pPr>
            <a:endParaRPr sz="2444" dirty="0"/>
          </a:p>
          <a:p>
            <a:pPr marL="0" marR="0" lvl="0" indent="0" algn="ctr" rtl="0">
              <a:lnSpc>
                <a:spcPct val="100000"/>
              </a:lnSpc>
              <a:spcBef>
                <a:spcPts val="0"/>
              </a:spcBef>
              <a:spcAft>
                <a:spcPts val="0"/>
              </a:spcAft>
              <a:buClr>
                <a:srgbClr val="747474"/>
              </a:buClr>
              <a:buSzPct val="25000"/>
              <a:buFont typeface="Helvetica Neue"/>
              <a:buNone/>
            </a:pPr>
            <a:r>
              <a:rPr lang="en-US" sz="2444" b="0" i="0" u="none" strike="noStrike" cap="none" dirty="0">
                <a:solidFill>
                  <a:srgbClr val="747474"/>
                </a:solidFill>
                <a:latin typeface="Helvetica Neue"/>
                <a:ea typeface="Helvetica Neue"/>
                <a:cs typeface="Helvetica Neue"/>
                <a:sym typeface="Helvetica Neue"/>
              </a:rPr>
              <a:t>Pietro Liuzzo</a:t>
            </a:r>
          </a:p>
          <a:p>
            <a:pPr marL="0" marR="0" lvl="0" indent="0" algn="ctr" rtl="0">
              <a:lnSpc>
                <a:spcPct val="100000"/>
              </a:lnSpc>
              <a:spcBef>
                <a:spcPts val="2800"/>
              </a:spcBef>
              <a:spcAft>
                <a:spcPts val="0"/>
              </a:spcAft>
              <a:buClr>
                <a:srgbClr val="747474"/>
              </a:buClr>
              <a:buSzPct val="25000"/>
              <a:buFont typeface="Helvetica Neue"/>
              <a:buNone/>
            </a:pPr>
            <a:r>
              <a:rPr lang="en-US" sz="2444" b="0" i="0" u="sng" strike="noStrike" cap="none" dirty="0" smtClean="0">
                <a:solidFill>
                  <a:schemeClr val="hlink"/>
                </a:solidFill>
                <a:latin typeface="Helvetica Neue"/>
                <a:ea typeface="Helvetica Neue"/>
                <a:cs typeface="Helvetica Neue"/>
                <a:sym typeface="Helvetica Neue"/>
                <a:hlinkClick r:id="rId3"/>
              </a:rPr>
              <a:t>pietro.liuzzo@uni-hamburg.de</a:t>
            </a:r>
            <a:endParaRPr lang="en-US" sz="2444" b="0" i="0" u="sng" strike="noStrike" cap="none" dirty="0" smtClean="0">
              <a:solidFill>
                <a:schemeClr val="hlink"/>
              </a:solidFill>
              <a:latin typeface="Helvetica Neue"/>
              <a:ea typeface="Helvetica Neue"/>
              <a:cs typeface="Helvetica Neue"/>
              <a:sym typeface="Helvetica Neue"/>
            </a:endParaRPr>
          </a:p>
          <a:p>
            <a:pPr marL="0" marR="0" lvl="0" indent="0" algn="ctr" rtl="0">
              <a:lnSpc>
                <a:spcPct val="100000"/>
              </a:lnSpc>
              <a:spcBef>
                <a:spcPts val="2800"/>
              </a:spcBef>
              <a:spcAft>
                <a:spcPts val="0"/>
              </a:spcAft>
              <a:buClr>
                <a:srgbClr val="747474"/>
              </a:buClr>
              <a:buSzPct val="25000"/>
              <a:buFont typeface="Helvetica Neue"/>
              <a:buNone/>
            </a:pPr>
            <a:r>
              <a:rPr lang="en-US" sz="2444" dirty="0" smtClean="0"/>
              <a:t>IDEA, International Digital Epigraphy Association</a:t>
            </a:r>
            <a:endParaRPr lang="en-US" sz="2444"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31277" y="8070088"/>
            <a:ext cx="3594361" cy="758847"/>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Ubi Erat Lupa</a:t>
            </a:r>
          </a:p>
        </p:txBody>
      </p:sp>
      <p:sp>
        <p:nvSpPr>
          <p:cNvPr id="101" name="Shape 101"/>
          <p:cNvSpPr txBox="1">
            <a:spLocks noGrp="1"/>
          </p:cNvSpPr>
          <p:nvPr>
            <p:ph type="body" idx="1"/>
          </p:nvPr>
        </p:nvSpPr>
        <p:spPr>
          <a:xfrm>
            <a:off x="6052462" y="7842771"/>
            <a:ext cx="6676096" cy="1472243"/>
          </a:xfrm>
          <a:prstGeom prst="rect">
            <a:avLst/>
          </a:prstGeom>
          <a:noFill/>
          <a:ln>
            <a:noFill/>
          </a:ln>
        </p:spPr>
        <p:txBody>
          <a:bodyPr lIns="50800" tIns="50800" rIns="50800" bIns="50800" anchor="t" anchorCtr="0">
            <a:noAutofit/>
          </a:bodyPr>
          <a:lstStyle/>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Focus on Photos of objects, i.e. statues as well as inscriptions: </a:t>
            </a:r>
          </a:p>
          <a:p>
            <a:pPr marL="330200" marR="0" lvl="0" indent="-330200" algn="l" rtl="0">
              <a:lnSpc>
                <a:spcPct val="100000"/>
              </a:lnSpc>
              <a:spcBef>
                <a:spcPts val="0"/>
              </a:spcBef>
              <a:spcAft>
                <a:spcPts val="0"/>
              </a:spcAft>
              <a:buClr>
                <a:srgbClr val="747474"/>
              </a:buClr>
              <a:buSzPct val="75000"/>
              <a:buFont typeface="Helvetica Neue"/>
              <a:buChar char="•"/>
            </a:pPr>
            <a:r>
              <a:rPr lang="en-US" sz="2600" b="0" i="0" u="none" strike="noStrike" cap="none">
                <a:solidFill>
                  <a:srgbClr val="747474"/>
                </a:solidFill>
                <a:latin typeface="Helvetica Neue"/>
                <a:ea typeface="Helvetica Neue"/>
                <a:cs typeface="Helvetica Neue"/>
                <a:sym typeface="Helvetica Neue"/>
              </a:rPr>
              <a:t>text is part of the metadata</a:t>
            </a:r>
          </a:p>
          <a:p>
            <a:pPr marL="330200" marR="0" lvl="0" indent="-330200" algn="l" rtl="0">
              <a:lnSpc>
                <a:spcPct val="100000"/>
              </a:lnSpc>
              <a:spcBef>
                <a:spcPts val="0"/>
              </a:spcBef>
              <a:spcAft>
                <a:spcPts val="0"/>
              </a:spcAft>
              <a:buClr>
                <a:srgbClr val="747474"/>
              </a:buClr>
              <a:buSzPct val="75000"/>
              <a:buFont typeface="Helvetica Neue"/>
              <a:buChar char="•"/>
            </a:pPr>
            <a:r>
              <a:rPr lang="en-US"/>
              <a:t>Very nice new website</a:t>
            </a:r>
          </a:p>
        </p:txBody>
      </p:sp>
      <p:cxnSp>
        <p:nvCxnSpPr>
          <p:cNvPr id="102" name="Shape 102"/>
          <p:cNvCxnSpPr/>
          <p:nvPr/>
        </p:nvCxnSpPr>
        <p:spPr>
          <a:xfrm rot="10800000" flipH="1">
            <a:off x="5136653" y="7886289"/>
            <a:ext cx="0" cy="1620603"/>
          </a:xfrm>
          <a:prstGeom prst="straightConnector1">
            <a:avLst/>
          </a:prstGeom>
          <a:noFill/>
          <a:ln w="25400" cap="flat" cmpd="sng">
            <a:solidFill>
              <a:srgbClr val="ABABAB"/>
            </a:solidFill>
            <a:prstDash val="solid"/>
            <a:miter lim="8000"/>
            <a:headEnd type="none" w="med" len="med"/>
            <a:tailEnd type="none" w="med" len="med"/>
          </a:ln>
        </p:spPr>
      </p:cxnSp>
      <p:pic>
        <p:nvPicPr>
          <p:cNvPr id="103" name="Shape 103"/>
          <p:cNvPicPr preferRelativeResize="0"/>
          <p:nvPr/>
        </p:nvPicPr>
        <p:blipFill>
          <a:blip r:embed="rId3">
            <a:alphaModFix/>
          </a:blip>
          <a:stretch>
            <a:fillRect/>
          </a:stretch>
        </p:blipFill>
        <p:spPr>
          <a:xfrm>
            <a:off x="367725" y="181375"/>
            <a:ext cx="11835149" cy="7296325"/>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736449" y="173307"/>
            <a:ext cx="11342346" cy="9448799"/>
          </a:xfrm>
          <a:prstGeom prst="rect">
            <a:avLst/>
          </a:prstGeom>
          <a:noFill/>
          <a:ln>
            <a:noFill/>
          </a:ln>
        </p:spPr>
      </p:pic>
      <p:sp>
        <p:nvSpPr>
          <p:cNvPr id="2" name="Rettangolo 1"/>
          <p:cNvSpPr/>
          <p:nvPr/>
        </p:nvSpPr>
        <p:spPr>
          <a:xfrm>
            <a:off x="2207586" y="5988423"/>
            <a:ext cx="7958389" cy="1015663"/>
          </a:xfrm>
          <a:prstGeom prst="rect">
            <a:avLst/>
          </a:prstGeom>
        </p:spPr>
        <p:txBody>
          <a:bodyPr wrap="square">
            <a:spAutoFit/>
          </a:bodyPr>
          <a:lstStyle/>
          <a:p>
            <a:r>
              <a:rPr lang="it-IT" sz="6000" b="1" dirty="0" err="1">
                <a:solidFill>
                  <a:schemeClr val="bg1"/>
                </a:solidFill>
              </a:rPr>
              <a:t>https</a:t>
            </a:r>
            <a:r>
              <a:rPr lang="it-IT" sz="6000" b="1" dirty="0">
                <a:solidFill>
                  <a:schemeClr val="bg1"/>
                </a:solidFill>
              </a:rPr>
              <a:t>://</a:t>
            </a:r>
            <a:r>
              <a:rPr lang="it-IT" sz="6000" b="1" dirty="0" err="1">
                <a:solidFill>
                  <a:schemeClr val="bg1"/>
                </a:solidFill>
              </a:rPr>
              <a:t>igcyr.unibo.it</a:t>
            </a:r>
            <a:r>
              <a:rPr lang="it-IT" sz="6000" b="1" dirty="0">
                <a:solidFill>
                  <a:schemeClr val="bg1"/>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descr="Schermata 2016-08-22 alle 17.21.51.jpg"/>
          <p:cNvPicPr preferRelativeResize="0">
            <a:picLocks noGrp="1"/>
          </p:cNvPicPr>
          <p:nvPr>
            <p:ph type="pic" idx="2"/>
          </p:nvPr>
        </p:nvPicPr>
        <p:blipFill rotWithShape="1">
          <a:blip r:embed="rId3">
            <a:alphaModFix/>
          </a:blip>
          <a:srcRect t="3390" b="3390"/>
          <a:stretch/>
        </p:blipFill>
        <p:spPr>
          <a:xfrm>
            <a:off x="0" y="0"/>
            <a:ext cx="13004799" cy="7594599"/>
          </a:xfrm>
          <a:prstGeom prst="rect">
            <a:avLst/>
          </a:prstGeom>
          <a:noFill/>
          <a:ln>
            <a:noFill/>
          </a:ln>
        </p:spPr>
      </p:pic>
      <p:sp>
        <p:nvSpPr>
          <p:cNvPr id="114" name="Shape 114"/>
          <p:cNvSpPr txBox="1">
            <a:spLocks noGrp="1"/>
          </p:cNvSpPr>
          <p:nvPr>
            <p:ph type="title"/>
          </p:nvPr>
        </p:nvSpPr>
        <p:spPr>
          <a:xfrm>
            <a:off x="1409700" y="7785100"/>
            <a:ext cx="5791200" cy="1701799"/>
          </a:xfrm>
          <a:prstGeom prst="rect">
            <a:avLst/>
          </a:prstGeom>
          <a:noFill/>
          <a:ln>
            <a:noFill/>
          </a:ln>
        </p:spPr>
        <p:txBody>
          <a:bodyPr lIns="50800" tIns="50800" rIns="50800" bIns="50800" anchor="ctr" anchorCtr="0">
            <a:noAutofit/>
          </a:bodyPr>
          <a:lstStyle/>
          <a:p>
            <a:pPr marL="0" marR="0" lvl="0" indent="0" algn="r"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EDCS</a:t>
            </a:r>
          </a:p>
        </p:txBody>
      </p:sp>
      <p:sp>
        <p:nvSpPr>
          <p:cNvPr id="115" name="Shape 115"/>
          <p:cNvSpPr txBox="1">
            <a:spLocks noGrp="1"/>
          </p:cNvSpPr>
          <p:nvPr>
            <p:ph type="body" idx="1"/>
          </p:nvPr>
        </p:nvSpPr>
        <p:spPr>
          <a:xfrm>
            <a:off x="7886700" y="8084878"/>
            <a:ext cx="4953001" cy="1335507"/>
          </a:xfrm>
          <a:prstGeom prst="rect">
            <a:avLst/>
          </a:prstGeom>
          <a:noFill/>
          <a:ln>
            <a:noFill/>
          </a:ln>
        </p:spPr>
        <p:txBody>
          <a:bodyPr lIns="50800" tIns="50800" rIns="50800" bIns="50800" anchor="t" anchorCtr="0">
            <a:noAutofit/>
          </a:bodyPr>
          <a:lstStyle/>
          <a:p>
            <a:pPr marL="244347" marR="0" lvl="0" indent="-244347" algn="l" rtl="0">
              <a:lnSpc>
                <a:spcPct val="100000"/>
              </a:lnSpc>
              <a:spcBef>
                <a:spcPts val="0"/>
              </a:spcBef>
              <a:spcAft>
                <a:spcPts val="0"/>
              </a:spcAft>
              <a:buClr>
                <a:srgbClr val="747474"/>
              </a:buClr>
              <a:buSzPct val="74000"/>
              <a:buFont typeface="Helvetica Neue"/>
              <a:buChar char="•"/>
            </a:pPr>
            <a:r>
              <a:rPr lang="en-US" sz="2664" b="0" i="0" u="none" strike="noStrike" cap="none">
                <a:solidFill>
                  <a:srgbClr val="747474"/>
                </a:solidFill>
                <a:latin typeface="Helvetica Neue"/>
                <a:ea typeface="Helvetica Neue"/>
                <a:cs typeface="Helvetica Neue"/>
                <a:sym typeface="Helvetica Neue"/>
              </a:rPr>
              <a:t>extensive (un-complete) coverage</a:t>
            </a:r>
          </a:p>
          <a:p>
            <a:pPr marL="244347" marR="0" lvl="0" indent="-244347" algn="l" rtl="0">
              <a:lnSpc>
                <a:spcPct val="100000"/>
              </a:lnSpc>
              <a:spcBef>
                <a:spcPts val="0"/>
              </a:spcBef>
              <a:spcAft>
                <a:spcPts val="0"/>
              </a:spcAft>
              <a:buClr>
                <a:srgbClr val="747474"/>
              </a:buClr>
              <a:buSzPct val="74000"/>
              <a:buFont typeface="Helvetica Neue"/>
              <a:buChar char="•"/>
            </a:pPr>
            <a:r>
              <a:rPr lang="en-US" sz="2664" b="0" i="0" u="none" strike="noStrike" cap="none">
                <a:solidFill>
                  <a:srgbClr val="747474"/>
                </a:solidFill>
                <a:latin typeface="Helvetica Neue"/>
                <a:ea typeface="Helvetica Neue"/>
                <a:cs typeface="Helvetica Neue"/>
                <a:sym typeface="Helvetica Neue"/>
              </a:rPr>
              <a:t>minimal data</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ctrTitle" idx="4294967295"/>
          </p:nvPr>
        </p:nvSpPr>
        <p:spPr>
          <a:xfrm>
            <a:off x="571500" y="-1397000"/>
            <a:ext cx="11861799" cy="3174999"/>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EAGLE Portal and Services</a:t>
            </a:r>
          </a:p>
        </p:txBody>
      </p:sp>
      <p:pic>
        <p:nvPicPr>
          <p:cNvPr id="121" name="Shape 121" descr="Schermata 2017-05-10 alle 12.49.42.png"/>
          <p:cNvPicPr preferRelativeResize="0"/>
          <p:nvPr/>
        </p:nvPicPr>
        <p:blipFill rotWithShape="1">
          <a:blip r:embed="rId3">
            <a:alphaModFix/>
          </a:blip>
          <a:srcRect t="580" b="580"/>
          <a:stretch/>
        </p:blipFill>
        <p:spPr>
          <a:xfrm>
            <a:off x="0" y="2489327"/>
            <a:ext cx="13004799" cy="7594601"/>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descr="Schermata 2016-08-22 alle 16.51.46.jpg"/>
          <p:cNvPicPr preferRelativeResize="0">
            <a:picLocks noGrp="1"/>
          </p:cNvPicPr>
          <p:nvPr>
            <p:ph type="pic" idx="2"/>
          </p:nvPr>
        </p:nvPicPr>
        <p:blipFill rotWithShape="1">
          <a:blip r:embed="rId3">
            <a:alphaModFix/>
          </a:blip>
          <a:srcRect l="5969" r="23613"/>
          <a:stretch/>
        </p:blipFill>
        <p:spPr>
          <a:xfrm>
            <a:off x="4328557" y="89"/>
            <a:ext cx="8676242" cy="9753421"/>
          </a:xfrm>
          <a:prstGeom prst="rect">
            <a:avLst/>
          </a:prstGeom>
          <a:noFill/>
          <a:ln>
            <a:noFill/>
          </a:ln>
        </p:spPr>
      </p:pic>
      <p:sp>
        <p:nvSpPr>
          <p:cNvPr id="127" name="Shape 127"/>
          <p:cNvSpPr txBox="1">
            <a:spLocks noGrp="1"/>
          </p:cNvSpPr>
          <p:nvPr>
            <p:ph type="title"/>
          </p:nvPr>
        </p:nvSpPr>
        <p:spPr>
          <a:xfrm>
            <a:off x="571500" y="1435100"/>
            <a:ext cx="3594361" cy="3174999"/>
          </a:xfrm>
          <a:prstGeom prst="rect">
            <a:avLst/>
          </a:prstGeom>
          <a:noFill/>
          <a:ln>
            <a:noFill/>
          </a:ln>
        </p:spPr>
        <p:txBody>
          <a:bodyPr lIns="50800" tIns="50800" rIns="50800" bIns="50800" anchor="b" anchorCtr="0">
            <a:noAutofit/>
          </a:bodyPr>
          <a:lstStyle/>
          <a:p>
            <a:pPr marL="0" marR="0" lvl="0" indent="0" algn="l" rtl="0">
              <a:lnSpc>
                <a:spcPct val="100000"/>
              </a:lnSpc>
              <a:spcBef>
                <a:spcPts val="0"/>
              </a:spcBef>
              <a:spcAft>
                <a:spcPts val="0"/>
              </a:spcAft>
              <a:buClr>
                <a:srgbClr val="000000"/>
              </a:buClr>
              <a:buSzPct val="250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EAGLE portal</a:t>
            </a:r>
          </a:p>
        </p:txBody>
      </p:sp>
      <p:sp>
        <p:nvSpPr>
          <p:cNvPr id="128" name="Shape 128"/>
          <p:cNvSpPr txBox="1">
            <a:spLocks noGrp="1"/>
          </p:cNvSpPr>
          <p:nvPr>
            <p:ph type="body" idx="1"/>
          </p:nvPr>
        </p:nvSpPr>
        <p:spPr>
          <a:xfrm>
            <a:off x="96639" y="5130800"/>
            <a:ext cx="4069221" cy="4554290"/>
          </a:xfrm>
          <a:prstGeom prst="rect">
            <a:avLst/>
          </a:prstGeom>
          <a:noFill/>
          <a:ln>
            <a:noFill/>
          </a:ln>
        </p:spPr>
        <p:txBody>
          <a:bodyPr lIns="50800" tIns="50800" rIns="50800" bIns="50800" anchor="t" anchorCtr="0">
            <a:noAutofit/>
          </a:bodyPr>
          <a:lstStyle/>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Set of resources</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aggregates contents and  delivers them to Europeana</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Search of aggregated databases via image or string</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virtual exhibition</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wiki for translations of inscriptions</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storytelling application</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mobile apps</a:t>
            </a:r>
          </a:p>
          <a:p>
            <a:pPr marL="283972" marR="0" lvl="0" indent="-283972" algn="l" rtl="0">
              <a:lnSpc>
                <a:spcPct val="100000"/>
              </a:lnSpc>
              <a:spcBef>
                <a:spcPts val="0"/>
              </a:spcBef>
              <a:spcAft>
                <a:spcPts val="0"/>
              </a:spcAft>
              <a:buClr>
                <a:srgbClr val="747474"/>
              </a:buClr>
              <a:buSzPct val="76227"/>
              <a:buFont typeface="Helvetica Neue"/>
              <a:buChar char="•"/>
            </a:pPr>
            <a:r>
              <a:rPr lang="en-US" sz="2236" b="0" i="0" u="none" strike="noStrike" cap="none">
                <a:solidFill>
                  <a:srgbClr val="747474"/>
                </a:solidFill>
                <a:latin typeface="Helvetica Neue"/>
                <a:ea typeface="Helvetica Neue"/>
                <a:cs typeface="Helvetica Neue"/>
                <a:sym typeface="Helvetica Neue"/>
              </a:rPr>
              <a:t>events, community and networks</a:t>
            </a: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689</Words>
  <Application>Microsoft Office PowerPoint</Application>
  <PresentationFormat>Custom</PresentationFormat>
  <Paragraphs>95</Paragraphs>
  <Slides>40</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MS PGothic</vt:lpstr>
      <vt:lpstr>MS PGothic</vt:lpstr>
      <vt:lpstr>Arial</vt:lpstr>
      <vt:lpstr>Calibri</vt:lpstr>
      <vt:lpstr>Corbel</vt:lpstr>
      <vt:lpstr>Helvetica Neue</vt:lpstr>
      <vt:lpstr>Helvetica Neue Light</vt:lpstr>
      <vt:lpstr>TeXGyrePagella-Italic-Identity-H</vt:lpstr>
      <vt:lpstr>TeXGyrePagella-Regular-Identity-H</vt:lpstr>
      <vt:lpstr>ModernPortfolio</vt:lpstr>
      <vt:lpstr>IDEA (EAGLE) &amp; CIDOC-CRM</vt:lpstr>
      <vt:lpstr>Contents</vt:lpstr>
      <vt:lpstr>Epigraphic Databases</vt:lpstr>
      <vt:lpstr>Epigraphik Database Heidelberg</vt:lpstr>
      <vt:lpstr>Ubi Erat Lupa</vt:lpstr>
      <vt:lpstr>PowerPoint Presentation</vt:lpstr>
      <vt:lpstr>EDCS</vt:lpstr>
      <vt:lpstr>EAGLE Portal and Services</vt:lpstr>
      <vt:lpstr>EAGLE portal</vt:lpstr>
      <vt:lpstr>PowerPoint Presentation</vt:lpstr>
      <vt:lpstr>PowerPoint Presentation</vt:lpstr>
      <vt:lpstr>User Needs</vt:lpstr>
      <vt:lpstr>PowerPoint Presentation</vt:lpstr>
      <vt:lpstr>Some general issues with the current models</vt:lpstr>
      <vt:lpstr>PowerPoint Presentation</vt:lpstr>
      <vt:lpstr>Can I contribute?</vt:lpstr>
      <vt:lpstr>Europeana</vt:lpstr>
      <vt:lpstr>EPNet </vt:lpstr>
      <vt:lpstr>Other Examples and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Desiderata kept simple and useful</vt:lpstr>
      <vt:lpstr>Resisting the temptation to start all again</vt:lpstr>
      <vt:lpstr>PowerPoint Presentation</vt:lpstr>
      <vt:lpstr>PowerPoint Presentation</vt:lpstr>
      <vt:lpstr>PowerPoint Presentation</vt:lpstr>
      <vt:lpstr>Attempts and failures with CIDOC-CRM</vt:lpstr>
      <vt:lpstr>A Conceptual Model for inscriptions</vt:lpstr>
      <vt:lpstr>PowerPoint Presentation</vt:lpstr>
      <vt:lpstr>PowerPoint Presentation</vt:lpstr>
      <vt:lpstr>PowerPoint Presentation</vt:lpstr>
      <vt:lpstr>PowerPoint Presentation</vt:lpstr>
      <vt:lpstr>Why was the EAGLE CIDOC-CRM mapping done?</vt:lpstr>
      <vt:lpstr>Why was it never used?</vt:lpstr>
      <vt:lpstr>Thank you very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EAGLE to KOINE. A comprehensive approach for the future of digital epigraphy</dc:title>
  <dc:creator>Bekiari Xrysoula</dc:creator>
  <cp:lastModifiedBy>Bekiari Xrysoula</cp:lastModifiedBy>
  <cp:revision>14</cp:revision>
  <dcterms:modified xsi:type="dcterms:W3CDTF">2018-01-17T21:18:34Z</dcterms:modified>
</cp:coreProperties>
</file>