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6"/>
  </p:notesMasterIdLst>
  <p:sldIdLst>
    <p:sldId id="256" r:id="rId2"/>
    <p:sldId id="491" r:id="rId3"/>
    <p:sldId id="505" r:id="rId4"/>
    <p:sldId id="506" r:id="rId5"/>
  </p:sldIdLst>
  <p:sldSz cx="9906000" cy="6858000" type="A4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658FED"/>
    <a:srgbClr val="2E2997"/>
    <a:srgbClr val="7A0000"/>
    <a:srgbClr val="FB240D"/>
    <a:srgbClr val="CEE6FA"/>
    <a:srgbClr val="B7DAF7"/>
    <a:srgbClr val="97C9F3"/>
    <a:srgbClr val="99C8F1"/>
    <a:srgbClr val="D5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89343" autoAdjust="0"/>
  </p:normalViewPr>
  <p:slideViewPr>
    <p:cSldViewPr snapToGrid="0">
      <p:cViewPr>
        <p:scale>
          <a:sx n="66" d="100"/>
          <a:sy n="66" d="100"/>
        </p:scale>
        <p:origin x="-1278" y="-79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noProof="0" smtClean="0"/>
              <a:t>Click to edit Master text styles</a:t>
            </a:r>
          </a:p>
          <a:p>
            <a:pPr lvl="1"/>
            <a:r>
              <a:rPr lang="en-US" altLang="el-GR" noProof="0" smtClean="0"/>
              <a:t>Second level</a:t>
            </a:r>
          </a:p>
          <a:p>
            <a:pPr lvl="2"/>
            <a:r>
              <a:rPr lang="en-US" altLang="el-GR" noProof="0" smtClean="0"/>
              <a:t>Third level</a:t>
            </a:r>
          </a:p>
          <a:p>
            <a:pPr lvl="3"/>
            <a:r>
              <a:rPr lang="en-US" altLang="el-GR" noProof="0" smtClean="0"/>
              <a:t>Fourth level</a:t>
            </a:r>
          </a:p>
          <a:p>
            <a:pPr lvl="4"/>
            <a:r>
              <a:rPr lang="en-US" altLang="el-GR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246CBF3F-E435-4B99-995A-07A33F00183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92244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651125" y="4075113"/>
            <a:ext cx="489267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b="0" smtClean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667000"/>
            <a:ext cx="6172200" cy="533400"/>
          </a:xfrm>
        </p:spPr>
        <p:txBody>
          <a:bodyPr/>
          <a:lstStyle>
            <a:lvl1pPr marL="0" indent="0" algn="ctr">
              <a:defRPr i="0"/>
            </a:lvl1pPr>
          </a:lstStyle>
          <a:p>
            <a:pPr lvl="0"/>
            <a:endParaRPr lang="el-GR" altLang="el-GR" noProof="0" smtClean="0"/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286000" y="1066800"/>
            <a:ext cx="6521450" cy="838200"/>
          </a:xfrm>
          <a:prstGeom prst="rect">
            <a:avLst/>
          </a:prstGeom>
        </p:spPr>
        <p:txBody>
          <a:bodyPr anchor="ctr"/>
          <a:lstStyle>
            <a:lvl1pPr>
              <a:defRPr sz="3600" i="0"/>
            </a:lvl1pPr>
          </a:lstStyle>
          <a:p>
            <a:pPr lvl="0"/>
            <a:endParaRPr lang="el-GR" altLang="el-GR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813" y="711200"/>
            <a:ext cx="7150100" cy="5778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‹#›</a:t>
            </a:fld>
            <a:endParaRPr lang="en-US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813" y="711200"/>
            <a:ext cx="7150100" cy="57785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77E20D0-BB57-434B-8647-0FBBC7E18CDA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533ACBF-5869-8A40-8F7F-D30AE5004E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915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text styles</a:t>
            </a:r>
          </a:p>
          <a:p>
            <a:pPr lvl="1"/>
            <a:r>
              <a:rPr lang="en-US" altLang="el-GR" dirty="0" smtClean="0"/>
              <a:t>Second level</a:t>
            </a:r>
          </a:p>
          <a:p>
            <a:pPr lvl="2"/>
            <a:r>
              <a:rPr lang="en-US" altLang="el-GR" dirty="0" smtClean="0"/>
              <a:t>Third level</a:t>
            </a:r>
          </a:p>
          <a:p>
            <a:pPr lvl="3"/>
            <a:r>
              <a:rPr lang="en-US" altLang="el-GR" dirty="0" smtClean="0"/>
              <a:t>Fourth level</a:t>
            </a:r>
          </a:p>
          <a:p>
            <a:pPr lvl="4"/>
            <a:r>
              <a:rPr lang="en-US" altLang="el-GR" dirty="0" smtClean="0"/>
              <a:t>Fifth level</a:t>
            </a:r>
          </a:p>
        </p:txBody>
      </p:sp>
      <p:sp>
        <p:nvSpPr>
          <p:cNvPr id="1126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96400" y="6324600"/>
            <a:ext cx="45085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83BF53D-E125-4100-9C81-32CEF9EF9C53}" type="slidenum">
              <a:rPr lang="en-US" altLang="el-GR" smtClean="0"/>
              <a:pPr>
                <a:defRPr/>
              </a:pPr>
              <a:t>‹#›</a:t>
            </a:fld>
            <a:endParaRPr lang="en-US" altLang="el-GR" dirty="0"/>
          </a:p>
        </p:txBody>
      </p:sp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360363" y="6376988"/>
            <a:ext cx="1447512" cy="3084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2075" tIns="46038" rIns="92075" bIns="46038">
            <a:spAutoFit/>
          </a:bodyPr>
          <a:lstStyle>
            <a:lvl1pPr defTabSz="9032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32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8050" defTabSz="9032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62075" defTabSz="9032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16100" defTabSz="9032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733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305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77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449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el-GR" sz="1400" dirty="0" smtClean="0">
                <a:solidFill>
                  <a:schemeClr val="tx2"/>
                </a:solidFill>
                <a:cs typeface="Arial" pitchFamily="34" charset="0"/>
              </a:rPr>
              <a:t>August</a:t>
            </a:r>
            <a:r>
              <a:rPr lang="en-US" altLang="el-GR" sz="1400" baseline="0" dirty="0" smtClean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en-US" altLang="el-GR" sz="1400" dirty="0" smtClean="0">
                <a:solidFill>
                  <a:schemeClr val="tx2"/>
                </a:solidFill>
                <a:cs typeface="Arial" pitchFamily="34" charset="0"/>
              </a:rPr>
              <a:t>2, 2016</a:t>
            </a:r>
            <a:endParaRPr lang="en-US" altLang="el-GR" sz="1400" dirty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5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i="1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14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2"/>
          <p:cNvSpPr>
            <a:spLocks noGrp="1"/>
          </p:cNvSpPr>
          <p:nvPr>
            <p:ph type="ctrTitle"/>
          </p:nvPr>
        </p:nvSpPr>
        <p:spPr>
          <a:xfrm>
            <a:off x="174168" y="2530474"/>
            <a:ext cx="9586452" cy="1200867"/>
          </a:xfrm>
        </p:spPr>
        <p:txBody>
          <a:bodyPr/>
          <a:lstStyle/>
          <a:p>
            <a:pPr lvl="0" algn="ctr"/>
            <a:r>
              <a:rPr lang="en-US" altLang="el-GR" sz="2400" dirty="0" smtClean="0"/>
              <a:t/>
            </a:r>
            <a:br>
              <a:rPr lang="en-US" altLang="el-GR" sz="2400" dirty="0" smtClean="0"/>
            </a:br>
            <a:r>
              <a:rPr lang="en-US" sz="2400" dirty="0" smtClean="0"/>
              <a:t> </a:t>
            </a:r>
            <a:r>
              <a:rPr lang="en-US" sz="4000" kern="1200" dirty="0" smtClean="0">
                <a:solidFill>
                  <a:srgbClr val="619B91"/>
                </a:solidFill>
              </a:rPr>
              <a:t>Modeling Properties of Properties </a:t>
            </a:r>
            <a:br>
              <a:rPr lang="en-US" sz="4000" kern="1200" dirty="0" smtClean="0">
                <a:solidFill>
                  <a:srgbClr val="619B91"/>
                </a:solidFill>
              </a:rPr>
            </a:br>
            <a:r>
              <a:rPr lang="en-US" sz="4000" kern="1200" dirty="0" smtClean="0">
                <a:solidFill>
                  <a:srgbClr val="619B91"/>
                </a:solidFill>
              </a:rPr>
              <a:t>in </a:t>
            </a:r>
            <a:r>
              <a:rPr lang="en-US" sz="4000" dirty="0">
                <a:solidFill>
                  <a:srgbClr val="619B91"/>
                </a:solidFill>
              </a:rPr>
              <a:t>the </a:t>
            </a:r>
            <a:r>
              <a:rPr lang="en-US" sz="4000" dirty="0" smtClean="0">
                <a:solidFill>
                  <a:srgbClr val="619B91"/>
                </a:solidFill>
              </a:rPr>
              <a:t>CIDOC CRM </a:t>
            </a:r>
            <a:r>
              <a:rPr lang="en-US" sz="4000" kern="1200" dirty="0">
                <a:solidFill>
                  <a:srgbClr val="619B91"/>
                </a:solidFill>
              </a:rPr>
              <a:t>RDF encoding</a:t>
            </a:r>
            <a:br>
              <a:rPr lang="en-US" sz="4000" kern="1200" dirty="0">
                <a:solidFill>
                  <a:srgbClr val="619B91"/>
                </a:solidFill>
              </a:rPr>
            </a:br>
            <a:endParaRPr lang="el-GR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76" y="1686025"/>
            <a:ext cx="8915400" cy="4419600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2</a:t>
            </a:fld>
            <a:endParaRPr lang="en-US" altLang="el-GR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928812" y="115503"/>
            <a:ext cx="7578045" cy="117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r>
              <a:rPr lang="en-US" dirty="0"/>
              <a:t>CIDOC-CRM  Properties of </a:t>
            </a:r>
            <a:r>
              <a:rPr lang="en-US" dirty="0" smtClean="0"/>
              <a:t>Properties: </a:t>
            </a:r>
          </a:p>
          <a:p>
            <a:r>
              <a:rPr lang="en-US" b="0" dirty="0" smtClean="0"/>
              <a:t>“.</a:t>
            </a:r>
            <a:r>
              <a:rPr lang="en-US" b="0" dirty="0"/>
              <a:t>1” </a:t>
            </a:r>
            <a:r>
              <a:rPr lang="en-US" b="0" dirty="0" smtClean="0"/>
              <a:t>properties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026920" y="2936734"/>
            <a:ext cx="6009236" cy="2519186"/>
            <a:chOff x="2236190" y="2675485"/>
            <a:chExt cx="5035216" cy="1875442"/>
          </a:xfrm>
        </p:grpSpPr>
        <p:sp>
          <p:nvSpPr>
            <p:cNvPr id="6" name="Text Box 6"/>
            <p:cNvSpPr txBox="1">
              <a:spLocks noChangeAspect="1" noChangeArrowheads="1"/>
            </p:cNvSpPr>
            <p:nvPr/>
          </p:nvSpPr>
          <p:spPr bwMode="auto">
            <a:xfrm>
              <a:off x="2709690" y="4181595"/>
              <a:ext cx="1026935" cy="369332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  <a:buSzTx/>
                <a:buFontTx/>
                <a:buNone/>
              </a:pPr>
              <a:r>
                <a:rPr lang="en-GB" b="1" dirty="0" smtClean="0"/>
                <a:t>E39 Actor</a:t>
              </a:r>
              <a:endParaRPr lang="en-GB" b="1" dirty="0"/>
            </a:p>
          </p:txBody>
        </p:sp>
        <p:sp>
          <p:nvSpPr>
            <p:cNvPr id="7" name="Text Box 9"/>
            <p:cNvSpPr txBox="1">
              <a:spLocks noChangeAspect="1" noChangeArrowheads="1"/>
            </p:cNvSpPr>
            <p:nvPr/>
          </p:nvSpPr>
          <p:spPr bwMode="auto">
            <a:xfrm>
              <a:off x="6090762" y="3227241"/>
              <a:ext cx="1180644" cy="369332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chemeClr val="bg1"/>
                </a:gs>
                <a:gs pos="100000">
                  <a:srgbClr val="97C9F3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b="1" dirty="0">
                  <a:latin typeface="Arial" pitchFamily="34" charset="0"/>
                </a:rPr>
                <a:t>E55 Type</a:t>
              </a:r>
              <a:endParaRPr lang="en-GB" b="1" dirty="0">
                <a:latin typeface="Arial" pitchFamily="34" charset="0"/>
              </a:endParaRPr>
            </a:p>
          </p:txBody>
        </p:sp>
        <p:cxnSp>
          <p:nvCxnSpPr>
            <p:cNvPr id="8" name="AutoShape 30"/>
            <p:cNvCxnSpPr>
              <a:cxnSpLocks noChangeShapeType="1"/>
              <a:stCxn id="11" idx="3"/>
              <a:endCxn id="7" idx="1"/>
            </p:cNvCxnSpPr>
            <p:nvPr/>
          </p:nvCxnSpPr>
          <p:spPr bwMode="auto">
            <a:xfrm>
              <a:off x="4210124" y="3411907"/>
              <a:ext cx="188063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sp>
          <p:nvSpPr>
            <p:cNvPr id="9" name="Text Box 66"/>
            <p:cNvSpPr txBox="1">
              <a:spLocks noChangeAspect="1" noChangeArrowheads="1"/>
            </p:cNvSpPr>
            <p:nvPr/>
          </p:nvSpPr>
          <p:spPr bwMode="auto">
            <a:xfrm>
              <a:off x="2561824" y="2675485"/>
              <a:ext cx="1306149" cy="369332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  <a:buSzTx/>
                <a:buFontTx/>
                <a:buNone/>
              </a:pPr>
              <a:r>
                <a:rPr lang="en-GB" b="1" dirty="0"/>
                <a:t>E7 Activity</a:t>
              </a:r>
            </a:p>
          </p:txBody>
        </p:sp>
        <p:cxnSp>
          <p:nvCxnSpPr>
            <p:cNvPr id="10" name="AutoShape 30"/>
            <p:cNvCxnSpPr>
              <a:cxnSpLocks noChangeShapeType="1"/>
              <a:stCxn id="9" idx="2"/>
              <a:endCxn id="6" idx="0"/>
            </p:cNvCxnSpPr>
            <p:nvPr/>
          </p:nvCxnSpPr>
          <p:spPr bwMode="auto">
            <a:xfrm>
              <a:off x="3214899" y="3044817"/>
              <a:ext cx="8259" cy="11367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sp>
          <p:nvSpPr>
            <p:cNvPr id="11" name="Text Box 29"/>
            <p:cNvSpPr txBox="1">
              <a:spLocks noChangeArrowheads="1"/>
            </p:cNvSpPr>
            <p:nvPr/>
          </p:nvSpPr>
          <p:spPr bwMode="auto">
            <a:xfrm>
              <a:off x="2236190" y="3273407"/>
              <a:ext cx="1973934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8000" rIns="18000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cs typeface="Times New Roman" pitchFamily="18" charset="0"/>
                </a:rPr>
                <a:t>P14 carried out by (performed)</a:t>
              </a:r>
              <a:endParaRPr lang="en-US" sz="12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4565155" y="3273407"/>
              <a:ext cx="1228088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18000" rIns="18000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cs typeface="Times New Roman" pitchFamily="18" charset="0"/>
                </a:rPr>
                <a:t>P14.1 in the role of</a:t>
              </a:r>
              <a:endParaRPr lang="en-US" sz="12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78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AutoShape 30"/>
          <p:cNvCxnSpPr>
            <a:cxnSpLocks noChangeShapeType="1"/>
            <a:stCxn id="20" idx="0"/>
            <a:endCxn id="49" idx="2"/>
          </p:cNvCxnSpPr>
          <p:nvPr/>
        </p:nvCxnSpPr>
        <p:spPr bwMode="auto">
          <a:xfrm flipH="1" flipV="1">
            <a:off x="5092033" y="3355103"/>
            <a:ext cx="2762238" cy="764797"/>
          </a:xfrm>
          <a:prstGeom prst="straightConnector1">
            <a:avLst/>
          </a:prstGeom>
          <a:noFill/>
          <a:ln w="57150" cmpd="dbl">
            <a:solidFill>
              <a:schemeClr val="tx1"/>
            </a:solidFill>
            <a:prstDash val="dash"/>
            <a:round/>
            <a:headEnd/>
            <a:tailEnd type="stealth" w="lg" len="lg"/>
          </a:ln>
        </p:spPr>
      </p:cxnSp>
      <p:cxnSp>
        <p:nvCxnSpPr>
          <p:cNvPr id="51" name="AutoShape 30"/>
          <p:cNvCxnSpPr>
            <a:cxnSpLocks noChangeShapeType="1"/>
            <a:stCxn id="17" idx="0"/>
            <a:endCxn id="49" idx="2"/>
          </p:cNvCxnSpPr>
          <p:nvPr/>
        </p:nvCxnSpPr>
        <p:spPr bwMode="auto">
          <a:xfrm flipV="1">
            <a:off x="2092315" y="3355103"/>
            <a:ext cx="2999718" cy="764797"/>
          </a:xfrm>
          <a:prstGeom prst="straightConnector1">
            <a:avLst/>
          </a:prstGeom>
          <a:noFill/>
          <a:ln w="57150" cmpd="dbl">
            <a:solidFill>
              <a:schemeClr val="tx1"/>
            </a:solidFill>
            <a:prstDash val="dash"/>
            <a:round/>
            <a:headEnd/>
            <a:tailEnd type="stealth" w="lg" len="lg"/>
          </a:ln>
        </p:spPr>
      </p:cxnSp>
      <p:cxnSp>
        <p:nvCxnSpPr>
          <p:cNvPr id="40" name="AutoShape 30"/>
          <p:cNvCxnSpPr>
            <a:cxnSpLocks noChangeShapeType="1"/>
            <a:stCxn id="21" idx="2"/>
            <a:endCxn id="42" idx="0"/>
          </p:cNvCxnSpPr>
          <p:nvPr/>
        </p:nvCxnSpPr>
        <p:spPr bwMode="auto">
          <a:xfrm>
            <a:off x="7854271" y="4767600"/>
            <a:ext cx="25783" cy="8190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0" name="AutoShape 30"/>
          <p:cNvCxnSpPr>
            <a:cxnSpLocks noChangeShapeType="1"/>
            <a:stCxn id="18" idx="2"/>
            <a:endCxn id="35" idx="0"/>
          </p:cNvCxnSpPr>
          <p:nvPr/>
        </p:nvCxnSpPr>
        <p:spPr bwMode="auto">
          <a:xfrm flipH="1">
            <a:off x="2089644" y="4767600"/>
            <a:ext cx="2671" cy="8190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41823" y="1309956"/>
            <a:ext cx="9163626" cy="577850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rgbClr val="C00000"/>
                </a:solidFill>
              </a:rPr>
              <a:t>Introducing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r>
              <a:rPr lang="en-US" sz="1600" b="1" dirty="0">
                <a:solidFill>
                  <a:srgbClr val="C00000"/>
                </a:solidFill>
              </a:rPr>
              <a:t>PC0 Typed </a:t>
            </a:r>
            <a:r>
              <a:rPr lang="en-US" sz="1600" b="1" dirty="0" err="1">
                <a:solidFill>
                  <a:srgbClr val="C00000"/>
                </a:solidFill>
              </a:rPr>
              <a:t>CRM_Property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/>
              <a:t>and its subclass </a:t>
            </a:r>
            <a:r>
              <a:rPr lang="en-US" sz="1600" b="1" dirty="0">
                <a:solidFill>
                  <a:srgbClr val="C00000"/>
                </a:solidFill>
              </a:rPr>
              <a:t>PC14 carried out by </a:t>
            </a:r>
            <a:r>
              <a:rPr lang="en-US" sz="1600" b="1" dirty="0" smtClean="0"/>
              <a:t>and properties </a:t>
            </a:r>
            <a:r>
              <a:rPr lang="en-US" sz="1600" b="1" dirty="0">
                <a:solidFill>
                  <a:srgbClr val="C00000"/>
                </a:solidFill>
              </a:rPr>
              <a:t>P01 has domain </a:t>
            </a:r>
            <a:r>
              <a:rPr lang="en-US" sz="1600" b="1" dirty="0" smtClean="0"/>
              <a:t>and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C00000"/>
                </a:solidFill>
              </a:rPr>
              <a:t>P02 has range</a:t>
            </a:r>
            <a:endParaRPr lang="el-GR" sz="1600" b="1" dirty="0">
              <a:solidFill>
                <a:srgbClr val="C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4766" y="4119900"/>
            <a:ext cx="3335097" cy="647700"/>
            <a:chOff x="535150" y="4586244"/>
            <a:chExt cx="2901950" cy="647700"/>
          </a:xfrm>
        </p:grpSpPr>
        <p:sp>
          <p:nvSpPr>
            <p:cNvPr id="17" name="Rectangle 31"/>
            <p:cNvSpPr>
              <a:spLocks noChangeArrowheads="1"/>
            </p:cNvSpPr>
            <p:nvPr/>
          </p:nvSpPr>
          <p:spPr bwMode="auto">
            <a:xfrm>
              <a:off x="535150" y="4586244"/>
              <a:ext cx="2901950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PC14 carried out by</a:t>
              </a:r>
              <a:endParaRPr lang="el-GR" sz="1600" b="1" dirty="0"/>
            </a:p>
          </p:txBody>
        </p:sp>
        <p:sp>
          <p:nvSpPr>
            <p:cNvPr id="18" name="Rectangle 32"/>
            <p:cNvSpPr>
              <a:spLocks noChangeArrowheads="1"/>
            </p:cNvSpPr>
            <p:nvPr/>
          </p:nvSpPr>
          <p:spPr bwMode="auto">
            <a:xfrm>
              <a:off x="535150" y="4875169"/>
              <a:ext cx="2901950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http://</a:t>
              </a:r>
              <a:r>
                <a:rPr lang="en-US" sz="1000" dirty="0" smtClean="0">
                  <a:solidFill>
                    <a:srgbClr val="000000"/>
                  </a:solidFill>
                </a:rPr>
                <a:t>www.ics.forth.gr/Actor/Doerr_as_Researcher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03092" y="4119900"/>
            <a:ext cx="3102357" cy="647700"/>
            <a:chOff x="5780003" y="4586244"/>
            <a:chExt cx="2901950" cy="647700"/>
          </a:xfrm>
        </p:grpSpPr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5780003" y="4586244"/>
              <a:ext cx="2901950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PC14 carried out by</a:t>
              </a:r>
              <a:endParaRPr lang="el-GR" sz="1600" b="1" dirty="0"/>
            </a:p>
          </p:txBody>
        </p:sp>
        <p:sp>
          <p:nvSpPr>
            <p:cNvPr id="21" name="Rectangle 32"/>
            <p:cNvSpPr>
              <a:spLocks noChangeArrowheads="1"/>
            </p:cNvSpPr>
            <p:nvPr/>
          </p:nvSpPr>
          <p:spPr bwMode="auto">
            <a:xfrm>
              <a:off x="5780003" y="4875169"/>
              <a:ext cx="2901950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http://www.ics.forth.gr/Actor/Doerr_as_Farmer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43918" y="2693788"/>
            <a:ext cx="2664284" cy="647700"/>
            <a:chOff x="897749" y="2290840"/>
            <a:chExt cx="2176753" cy="647700"/>
          </a:xfrm>
        </p:grpSpPr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897749" y="2290840"/>
              <a:ext cx="2176753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E7 Activity</a:t>
              </a:r>
              <a:endParaRPr lang="el-GR" sz="1600" b="1" dirty="0"/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897749" y="2579765"/>
              <a:ext cx="2176753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http://www.ics.forth.gr/Activity/2013HeraklionCRM-SIGmeeting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5" name="AutoShape 30"/>
          <p:cNvCxnSpPr>
            <a:cxnSpLocks noChangeShapeType="1"/>
            <a:stCxn id="17" idx="0"/>
            <a:endCxn id="24" idx="2"/>
          </p:cNvCxnSpPr>
          <p:nvPr/>
        </p:nvCxnSpPr>
        <p:spPr bwMode="auto">
          <a:xfrm flipH="1" flipV="1">
            <a:off x="2076060" y="3341488"/>
            <a:ext cx="16255" cy="77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370562" y="3529931"/>
            <a:ext cx="12081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P01 has domain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04262" y="5586636"/>
            <a:ext cx="2570763" cy="647700"/>
            <a:chOff x="799619" y="6020580"/>
            <a:chExt cx="2373012" cy="647700"/>
          </a:xfrm>
        </p:grpSpPr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799619" y="6020580"/>
              <a:ext cx="2373012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E55 Type</a:t>
              </a:r>
              <a:endParaRPr lang="el-GR" sz="1600" b="1" dirty="0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799619" y="6309505"/>
              <a:ext cx="2373012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http://www.ics.forth.gr/Role/Researcher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648227" y="5586636"/>
            <a:ext cx="2463654" cy="647700"/>
            <a:chOff x="6093907" y="6020580"/>
            <a:chExt cx="2274142" cy="647700"/>
          </a:xfrm>
        </p:grpSpPr>
        <p:sp>
          <p:nvSpPr>
            <p:cNvPr id="42" name="Rectangle 31"/>
            <p:cNvSpPr>
              <a:spLocks noChangeArrowheads="1"/>
            </p:cNvSpPr>
            <p:nvPr/>
          </p:nvSpPr>
          <p:spPr bwMode="auto">
            <a:xfrm>
              <a:off x="6093907" y="6020580"/>
              <a:ext cx="2274142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E55 Type</a:t>
              </a:r>
              <a:endParaRPr lang="el-GR" sz="1600" b="1" dirty="0"/>
            </a:p>
          </p:txBody>
        </p:sp>
        <p:sp>
          <p:nvSpPr>
            <p:cNvPr id="43" name="Rectangle 32"/>
            <p:cNvSpPr>
              <a:spLocks noChangeArrowheads="1"/>
            </p:cNvSpPr>
            <p:nvPr/>
          </p:nvSpPr>
          <p:spPr bwMode="auto">
            <a:xfrm>
              <a:off x="6093907" y="6309505"/>
              <a:ext cx="2274142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http://www.ics.forth.gr/Role/Farmer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271176" y="5117618"/>
            <a:ext cx="140692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P14.1 in the role of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650836" y="2684163"/>
            <a:ext cx="2365449" cy="647700"/>
            <a:chOff x="6139233" y="2281215"/>
            <a:chExt cx="2183491" cy="647700"/>
          </a:xfrm>
        </p:grpSpPr>
        <p:sp>
          <p:nvSpPr>
            <p:cNvPr id="46" name="Rectangle 31"/>
            <p:cNvSpPr>
              <a:spLocks noChangeArrowheads="1"/>
            </p:cNvSpPr>
            <p:nvPr/>
          </p:nvSpPr>
          <p:spPr bwMode="auto">
            <a:xfrm>
              <a:off x="6139233" y="2281215"/>
              <a:ext cx="2183491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E7 Activity</a:t>
              </a:r>
              <a:endParaRPr lang="el-GR" sz="1600" b="1" dirty="0"/>
            </a:p>
          </p:txBody>
        </p:sp>
        <p:sp>
          <p:nvSpPr>
            <p:cNvPr id="47" name="Rectangle 32"/>
            <p:cNvSpPr>
              <a:spLocks noChangeArrowheads="1"/>
            </p:cNvSpPr>
            <p:nvPr/>
          </p:nvSpPr>
          <p:spPr bwMode="auto">
            <a:xfrm>
              <a:off x="6139233" y="2570140"/>
              <a:ext cx="2183491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http://</a:t>
              </a:r>
              <a:r>
                <a:rPr lang="en-US" sz="1000" dirty="0" smtClean="0">
                  <a:solidFill>
                    <a:srgbClr val="000000"/>
                  </a:solidFill>
                </a:rPr>
                <a:t>www.ics.forth.gr/Activity/2013MaladesPlantingOliveTrees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8" name="AutoShape 30"/>
          <p:cNvCxnSpPr>
            <a:cxnSpLocks noChangeShapeType="1"/>
            <a:stCxn id="20" idx="0"/>
            <a:endCxn id="47" idx="2"/>
          </p:cNvCxnSpPr>
          <p:nvPr/>
        </p:nvCxnSpPr>
        <p:spPr bwMode="auto">
          <a:xfrm flipH="1" flipV="1">
            <a:off x="7833561" y="3331863"/>
            <a:ext cx="20710" cy="788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grpSp>
        <p:nvGrpSpPr>
          <p:cNvPr id="9" name="Group 8"/>
          <p:cNvGrpSpPr/>
          <p:nvPr/>
        </p:nvGrpSpPr>
        <p:grpSpPr>
          <a:xfrm>
            <a:off x="3826521" y="5586636"/>
            <a:ext cx="2422119" cy="647700"/>
            <a:chOff x="3532173" y="6020580"/>
            <a:chExt cx="2235802" cy="647700"/>
          </a:xfrm>
        </p:grpSpPr>
        <p:sp>
          <p:nvSpPr>
            <p:cNvPr id="57" name="Rectangle 31"/>
            <p:cNvSpPr>
              <a:spLocks noChangeArrowheads="1"/>
            </p:cNvSpPr>
            <p:nvPr/>
          </p:nvSpPr>
          <p:spPr bwMode="auto">
            <a:xfrm>
              <a:off x="3532173" y="6020580"/>
              <a:ext cx="2235802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E39 Actor</a:t>
              </a:r>
              <a:endParaRPr lang="el-GR" sz="1600" b="1" dirty="0"/>
            </a:p>
          </p:txBody>
        </p:sp>
        <p:sp>
          <p:nvSpPr>
            <p:cNvPr id="58" name="Rectangle 32"/>
            <p:cNvSpPr>
              <a:spLocks noChangeArrowheads="1"/>
            </p:cNvSpPr>
            <p:nvPr/>
          </p:nvSpPr>
          <p:spPr bwMode="auto">
            <a:xfrm>
              <a:off x="3532173" y="6309505"/>
              <a:ext cx="2235802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</a:t>
              </a:r>
              <a:r>
                <a:rPr lang="en-US" sz="1000" dirty="0" smtClean="0">
                  <a:solidFill>
                    <a:srgbClr val="000000"/>
                  </a:solidFill>
                </a:rPr>
                <a:t>://www.ics.forth.gr/Actor/Doerr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59" name="AutoShape 30"/>
          <p:cNvCxnSpPr>
            <a:cxnSpLocks noChangeShapeType="1"/>
            <a:stCxn id="18" idx="2"/>
            <a:endCxn id="57" idx="0"/>
          </p:cNvCxnSpPr>
          <p:nvPr/>
        </p:nvCxnSpPr>
        <p:spPr bwMode="auto">
          <a:xfrm>
            <a:off x="2092315" y="4767600"/>
            <a:ext cx="2945266" cy="8190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2" name="AutoShape 30"/>
          <p:cNvCxnSpPr>
            <a:cxnSpLocks noChangeShapeType="1"/>
            <a:stCxn id="21" idx="2"/>
            <a:endCxn id="57" idx="0"/>
          </p:cNvCxnSpPr>
          <p:nvPr/>
        </p:nvCxnSpPr>
        <p:spPr bwMode="auto">
          <a:xfrm flipH="1">
            <a:off x="5037581" y="4767600"/>
            <a:ext cx="2816690" cy="8190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3103675" y="5117618"/>
            <a:ext cx="107830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P02 has range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7392909" y="3529931"/>
            <a:ext cx="12081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P01 has domain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5938036" y="5117618"/>
            <a:ext cx="107830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P02 has range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3880973" y="2770328"/>
            <a:ext cx="2422119" cy="584775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rIns="5400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/>
              <a:t>PC0 </a:t>
            </a:r>
            <a:r>
              <a:rPr lang="en-US" sz="1600" b="1" dirty="0" smtClean="0"/>
              <a:t>Typed CRM Property</a:t>
            </a:r>
            <a:endParaRPr lang="el-GR" sz="1600" b="1" dirty="0"/>
          </a:p>
        </p:txBody>
      </p:sp>
      <p:sp>
        <p:nvSpPr>
          <p:cNvPr id="63" name="Rectangle 31"/>
          <p:cNvSpPr>
            <a:spLocks noChangeArrowheads="1"/>
          </p:cNvSpPr>
          <p:nvPr/>
        </p:nvSpPr>
        <p:spPr bwMode="auto">
          <a:xfrm>
            <a:off x="3821727" y="1879046"/>
            <a:ext cx="2422119" cy="338554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rIns="5400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/>
              <a:t>E1 </a:t>
            </a:r>
            <a:r>
              <a:rPr lang="en-US" sz="1600" b="1" dirty="0" smtClean="0"/>
              <a:t>CRM Entity</a:t>
            </a:r>
            <a:endParaRPr lang="el-GR" sz="1600" b="1" dirty="0"/>
          </a:p>
        </p:txBody>
      </p:sp>
      <p:cxnSp>
        <p:nvCxnSpPr>
          <p:cNvPr id="75" name="Elbow Connector 74"/>
          <p:cNvCxnSpPr>
            <a:stCxn id="49" idx="3"/>
            <a:endCxn id="63" idx="3"/>
          </p:cNvCxnSpPr>
          <p:nvPr/>
        </p:nvCxnSpPr>
        <p:spPr>
          <a:xfrm flipH="1" flipV="1">
            <a:off x="6243846" y="2048323"/>
            <a:ext cx="59246" cy="1014393"/>
          </a:xfrm>
          <a:prstGeom prst="bentConnector3">
            <a:avLst>
              <a:gd name="adj1" fmla="val -385849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77" name="Elbow Connector 76"/>
          <p:cNvCxnSpPr>
            <a:stCxn id="49" idx="1"/>
            <a:endCxn id="63" idx="1"/>
          </p:cNvCxnSpPr>
          <p:nvPr/>
        </p:nvCxnSpPr>
        <p:spPr>
          <a:xfrm rot="10800000">
            <a:off x="3821727" y="2048324"/>
            <a:ext cx="59246" cy="1014393"/>
          </a:xfrm>
          <a:prstGeom prst="bentConnector3">
            <a:avLst>
              <a:gd name="adj1" fmla="val 485849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5369003" y="2249840"/>
            <a:ext cx="262199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P01 has domain (P01i is domain of)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" name="Text Box 29"/>
          <p:cNvSpPr txBox="1">
            <a:spLocks noChangeArrowheads="1"/>
          </p:cNvSpPr>
          <p:nvPr/>
        </p:nvSpPr>
        <p:spPr bwMode="auto">
          <a:xfrm>
            <a:off x="2578709" y="2267928"/>
            <a:ext cx="236230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P02 has range (P02i is range of)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29"/>
          <p:cNvSpPr txBox="1">
            <a:spLocks noChangeArrowheads="1"/>
          </p:cNvSpPr>
          <p:nvPr/>
        </p:nvSpPr>
        <p:spPr bwMode="auto">
          <a:xfrm>
            <a:off x="7392909" y="5117618"/>
            <a:ext cx="140692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P14.1 in the role of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 bwMode="auto">
          <a:xfrm>
            <a:off x="1928812" y="115503"/>
            <a:ext cx="7578045" cy="117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r>
              <a:rPr lang="en-US" dirty="0" smtClean="0"/>
              <a:t>CIDOC CRM  </a:t>
            </a:r>
            <a:r>
              <a:rPr lang="en-US" dirty="0"/>
              <a:t>Properties of </a:t>
            </a:r>
            <a:r>
              <a:rPr lang="en-US" dirty="0" smtClean="0"/>
              <a:t>Properties</a:t>
            </a:r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296400" y="6324600"/>
            <a:ext cx="450850" cy="381000"/>
          </a:xfrm>
        </p:spPr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z="1200" b="0" smtClean="0"/>
              <a:pPr>
                <a:defRPr/>
              </a:pPr>
              <a:t>3</a:t>
            </a:fld>
            <a:endParaRPr lang="en-US" altLang="el-GR" sz="1200" b="0" dirty="0"/>
          </a:p>
        </p:txBody>
      </p:sp>
    </p:spTree>
    <p:extLst>
      <p:ext uri="{BB962C8B-B14F-4D97-AF65-F5344CB8AC3E}">
        <p14:creationId xmlns:p14="http://schemas.microsoft.com/office/powerpoint/2010/main" val="6416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AutoShape 30"/>
          <p:cNvCxnSpPr>
            <a:cxnSpLocks noChangeShapeType="1"/>
            <a:stCxn id="17" idx="0"/>
            <a:endCxn id="49" idx="2"/>
          </p:cNvCxnSpPr>
          <p:nvPr/>
        </p:nvCxnSpPr>
        <p:spPr bwMode="auto">
          <a:xfrm flipV="1">
            <a:off x="1795020" y="3308358"/>
            <a:ext cx="2843692" cy="884694"/>
          </a:xfrm>
          <a:prstGeom prst="straightConnector1">
            <a:avLst/>
          </a:prstGeom>
          <a:noFill/>
          <a:ln w="57150" cmpd="dbl">
            <a:solidFill>
              <a:schemeClr val="tx1"/>
            </a:solidFill>
            <a:prstDash val="dash"/>
            <a:round/>
            <a:headEnd/>
            <a:tailEnd type="stealth" w="lg" len="lg"/>
          </a:ln>
        </p:spPr>
      </p:cxnSp>
      <p:cxnSp>
        <p:nvCxnSpPr>
          <p:cNvPr id="40" name="AutoShape 30"/>
          <p:cNvCxnSpPr>
            <a:cxnSpLocks noChangeShapeType="1"/>
            <a:stCxn id="71" idx="2"/>
            <a:endCxn id="66" idx="0"/>
          </p:cNvCxnSpPr>
          <p:nvPr/>
        </p:nvCxnSpPr>
        <p:spPr bwMode="auto">
          <a:xfrm>
            <a:off x="7286348" y="3557209"/>
            <a:ext cx="1191882" cy="97470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0" name="AutoShape 30"/>
          <p:cNvCxnSpPr>
            <a:cxnSpLocks noChangeShapeType="1"/>
            <a:stCxn id="18" idx="2"/>
            <a:endCxn id="35" idx="0"/>
          </p:cNvCxnSpPr>
          <p:nvPr/>
        </p:nvCxnSpPr>
        <p:spPr bwMode="auto">
          <a:xfrm>
            <a:off x="1795020" y="4840752"/>
            <a:ext cx="0" cy="6886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30" y="1388974"/>
            <a:ext cx="9163626" cy="57785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equivalence </a:t>
            </a:r>
            <a:r>
              <a:rPr lang="en-US" sz="2000" b="1" dirty="0" smtClean="0"/>
              <a:t>with CIDOC CRM definition</a:t>
            </a:r>
            <a:endParaRPr lang="el-GR" sz="2000" b="1" i="1" dirty="0" smtClean="0">
              <a:solidFill>
                <a:srgbClr val="FF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3130" y="4193052"/>
            <a:ext cx="3143779" cy="647700"/>
            <a:chOff x="205966" y="4193052"/>
            <a:chExt cx="2901950" cy="647700"/>
          </a:xfrm>
        </p:grpSpPr>
        <p:sp>
          <p:nvSpPr>
            <p:cNvPr id="17" name="Rectangle 31"/>
            <p:cNvSpPr>
              <a:spLocks noChangeArrowheads="1"/>
            </p:cNvSpPr>
            <p:nvPr/>
          </p:nvSpPr>
          <p:spPr bwMode="auto">
            <a:xfrm>
              <a:off x="205966" y="4193052"/>
              <a:ext cx="2901950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PC14 carried out by</a:t>
              </a:r>
              <a:endParaRPr lang="el-GR" sz="1600" b="1" dirty="0"/>
            </a:p>
          </p:txBody>
        </p:sp>
        <p:sp>
          <p:nvSpPr>
            <p:cNvPr id="18" name="Rectangle 32"/>
            <p:cNvSpPr>
              <a:spLocks noChangeArrowheads="1"/>
            </p:cNvSpPr>
            <p:nvPr/>
          </p:nvSpPr>
          <p:spPr bwMode="auto">
            <a:xfrm>
              <a:off x="205966" y="4481977"/>
              <a:ext cx="2901950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http://</a:t>
              </a:r>
              <a:r>
                <a:rPr lang="en-US" sz="1000" dirty="0" smtClean="0">
                  <a:solidFill>
                    <a:srgbClr val="000000"/>
                  </a:solidFill>
                </a:rPr>
                <a:t>www.ics.forth.gr/Actor/Doerr_as_Researcher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80446" y="2554306"/>
            <a:ext cx="2633132" cy="647700"/>
            <a:chOff x="568565" y="2290840"/>
            <a:chExt cx="2176753" cy="647700"/>
          </a:xfrm>
        </p:grpSpPr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568565" y="2290840"/>
              <a:ext cx="2176753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E7 Activity</a:t>
              </a:r>
              <a:endParaRPr lang="el-GR" sz="1600" b="1" dirty="0"/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568565" y="2579765"/>
              <a:ext cx="2176753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http://www.ics.forth.gr/Activity/2013HeraklionCRM-SIGmeeting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5" name="AutoShape 30"/>
          <p:cNvCxnSpPr>
            <a:cxnSpLocks noChangeShapeType="1"/>
            <a:stCxn id="17" idx="0"/>
            <a:endCxn id="24" idx="2"/>
          </p:cNvCxnSpPr>
          <p:nvPr/>
        </p:nvCxnSpPr>
        <p:spPr bwMode="auto">
          <a:xfrm flipV="1">
            <a:off x="1795020" y="3202006"/>
            <a:ext cx="1992" cy="99104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078251" y="3418710"/>
            <a:ext cx="12081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P01 has domain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9638" y="5529442"/>
            <a:ext cx="2570763" cy="647700"/>
            <a:chOff x="470435" y="6020580"/>
            <a:chExt cx="2373012" cy="647700"/>
          </a:xfrm>
        </p:grpSpPr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0435" y="6020580"/>
              <a:ext cx="2373012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E55 Type</a:t>
              </a:r>
              <a:endParaRPr lang="el-GR" sz="1600" b="1" dirty="0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470435" y="6309505"/>
              <a:ext cx="2373012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http://www.ics.forth.gr/Role/Researcher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914560" y="5062273"/>
            <a:ext cx="140692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P14.1 in the role of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8" name="AutoShape 30"/>
          <p:cNvCxnSpPr>
            <a:cxnSpLocks noChangeShapeType="1"/>
            <a:stCxn id="53" idx="2"/>
            <a:endCxn id="60" idx="0"/>
          </p:cNvCxnSpPr>
          <p:nvPr/>
        </p:nvCxnSpPr>
        <p:spPr bwMode="auto">
          <a:xfrm flipH="1">
            <a:off x="7286347" y="3115850"/>
            <a:ext cx="2" cy="241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grpSp>
        <p:nvGrpSpPr>
          <p:cNvPr id="11" name="Group 10"/>
          <p:cNvGrpSpPr/>
          <p:nvPr/>
        </p:nvGrpSpPr>
        <p:grpSpPr>
          <a:xfrm>
            <a:off x="3469905" y="5529442"/>
            <a:ext cx="2322964" cy="647700"/>
            <a:chOff x="3202989" y="6020580"/>
            <a:chExt cx="2235802" cy="647700"/>
          </a:xfrm>
        </p:grpSpPr>
        <p:sp>
          <p:nvSpPr>
            <p:cNvPr id="57" name="Rectangle 31"/>
            <p:cNvSpPr>
              <a:spLocks noChangeArrowheads="1"/>
            </p:cNvSpPr>
            <p:nvPr/>
          </p:nvSpPr>
          <p:spPr bwMode="auto">
            <a:xfrm>
              <a:off x="3202989" y="6020580"/>
              <a:ext cx="2235802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E39 Actor</a:t>
              </a:r>
              <a:endParaRPr lang="el-GR" sz="1600" b="1" dirty="0"/>
            </a:p>
          </p:txBody>
        </p:sp>
        <p:sp>
          <p:nvSpPr>
            <p:cNvPr id="58" name="Rectangle 32"/>
            <p:cNvSpPr>
              <a:spLocks noChangeArrowheads="1"/>
            </p:cNvSpPr>
            <p:nvPr/>
          </p:nvSpPr>
          <p:spPr bwMode="auto">
            <a:xfrm>
              <a:off x="3202989" y="6309505"/>
              <a:ext cx="2235802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</a:t>
              </a:r>
              <a:r>
                <a:rPr lang="en-US" sz="1000" dirty="0" smtClean="0">
                  <a:solidFill>
                    <a:srgbClr val="000000"/>
                  </a:solidFill>
                </a:rPr>
                <a:t>://www.ics.forth.gr/Actor/Doerr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59" name="AutoShape 30"/>
          <p:cNvCxnSpPr>
            <a:cxnSpLocks noChangeShapeType="1"/>
            <a:stCxn id="18" idx="2"/>
            <a:endCxn id="57" idx="0"/>
          </p:cNvCxnSpPr>
          <p:nvPr/>
        </p:nvCxnSpPr>
        <p:spPr bwMode="auto">
          <a:xfrm>
            <a:off x="1795020" y="4840752"/>
            <a:ext cx="2836367" cy="6886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674051" y="5011898"/>
            <a:ext cx="107830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P02 has range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6148474" y="3280210"/>
            <a:ext cx="22757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P14 carried out by (performed)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3642102" y="2723583"/>
            <a:ext cx="1993219" cy="584775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rIns="5400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/>
              <a:t>PC0 </a:t>
            </a:r>
            <a:r>
              <a:rPr lang="en-US" sz="1600" b="1" dirty="0" smtClean="0"/>
              <a:t>Typed CRM </a:t>
            </a:r>
            <a:r>
              <a:rPr lang="en-US" sz="1600" b="1" dirty="0"/>
              <a:t>Property</a:t>
            </a:r>
            <a:endParaRPr lang="el-GR" sz="16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07274" y="2468150"/>
            <a:ext cx="2358149" cy="647700"/>
            <a:chOff x="5807060" y="2204684"/>
            <a:chExt cx="2176753" cy="647700"/>
          </a:xfrm>
        </p:grpSpPr>
        <p:sp>
          <p:nvSpPr>
            <p:cNvPr id="52" name="Rectangle 31"/>
            <p:cNvSpPr>
              <a:spLocks noChangeArrowheads="1"/>
            </p:cNvSpPr>
            <p:nvPr/>
          </p:nvSpPr>
          <p:spPr bwMode="auto">
            <a:xfrm>
              <a:off x="5807060" y="2204684"/>
              <a:ext cx="2176753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E7 Activity</a:t>
              </a:r>
              <a:endParaRPr lang="el-GR" sz="1600" b="1" dirty="0"/>
            </a:p>
          </p:txBody>
        </p:sp>
        <p:sp>
          <p:nvSpPr>
            <p:cNvPr id="53" name="Rectangle 32"/>
            <p:cNvSpPr>
              <a:spLocks noChangeArrowheads="1"/>
            </p:cNvSpPr>
            <p:nvPr/>
          </p:nvSpPr>
          <p:spPr bwMode="auto">
            <a:xfrm>
              <a:off x="5807060" y="2493609"/>
              <a:ext cx="2176753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http://</a:t>
              </a:r>
              <a:r>
                <a:rPr lang="en-US" sz="1000" dirty="0" smtClean="0">
                  <a:solidFill>
                    <a:srgbClr val="000000"/>
                  </a:solidFill>
                </a:rPr>
                <a:t>www.ics.forth.gr/Activity/2013HeraklionCIDOC-CRM-SIGmeeting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46210" y="5529442"/>
            <a:ext cx="2280274" cy="647700"/>
            <a:chOff x="5777535" y="5980893"/>
            <a:chExt cx="2235802" cy="647700"/>
          </a:xfrm>
        </p:grpSpPr>
        <p:sp>
          <p:nvSpPr>
            <p:cNvPr id="60" name="Rectangle 31"/>
            <p:cNvSpPr>
              <a:spLocks noChangeArrowheads="1"/>
            </p:cNvSpPr>
            <p:nvPr/>
          </p:nvSpPr>
          <p:spPr bwMode="auto">
            <a:xfrm>
              <a:off x="5777535" y="5980893"/>
              <a:ext cx="2235802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E39 Actor</a:t>
              </a:r>
              <a:endParaRPr lang="el-GR" sz="1600" b="1" dirty="0"/>
            </a:p>
          </p:txBody>
        </p:sp>
        <p:sp>
          <p:nvSpPr>
            <p:cNvPr id="61" name="Rectangle 32"/>
            <p:cNvSpPr>
              <a:spLocks noChangeArrowheads="1"/>
            </p:cNvSpPr>
            <p:nvPr/>
          </p:nvSpPr>
          <p:spPr bwMode="auto">
            <a:xfrm>
              <a:off x="5777535" y="6269818"/>
              <a:ext cx="2235802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>
                  <a:solidFill>
                    <a:srgbClr val="000000"/>
                  </a:solidFill>
                </a:rPr>
                <a:t>http</a:t>
              </a:r>
              <a:r>
                <a:rPr lang="en-US" sz="1000" dirty="0" smtClean="0">
                  <a:solidFill>
                    <a:srgbClr val="000000"/>
                  </a:solidFill>
                </a:rPr>
                <a:t>://www.ics.forth.gr/Actor/Doerr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133375" y="4531918"/>
            <a:ext cx="2689710" cy="647700"/>
            <a:chOff x="6739127" y="4531918"/>
            <a:chExt cx="2300903" cy="647700"/>
          </a:xfrm>
        </p:grpSpPr>
        <p:sp>
          <p:nvSpPr>
            <p:cNvPr id="66" name="Rectangle 31"/>
            <p:cNvSpPr>
              <a:spLocks noChangeArrowheads="1"/>
            </p:cNvSpPr>
            <p:nvPr/>
          </p:nvSpPr>
          <p:spPr bwMode="auto">
            <a:xfrm>
              <a:off x="6739127" y="4531918"/>
              <a:ext cx="2300903" cy="338554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54000" rIns="5400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600" b="1" dirty="0"/>
                <a:t>E55 Type</a:t>
              </a:r>
              <a:endParaRPr lang="el-GR" sz="1600" b="1" dirty="0"/>
            </a:p>
          </p:txBody>
        </p:sp>
        <p:sp>
          <p:nvSpPr>
            <p:cNvPr id="67" name="Rectangle 32"/>
            <p:cNvSpPr>
              <a:spLocks noChangeArrowheads="1"/>
            </p:cNvSpPr>
            <p:nvPr/>
          </p:nvSpPr>
          <p:spPr bwMode="auto">
            <a:xfrm>
              <a:off x="6739127" y="4820843"/>
              <a:ext cx="2300903" cy="358775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http://www.ics.forth.gr/Role/Researcher</a:t>
              </a:r>
              <a:endParaRPr lang="el-GR" sz="1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" name="Right Brace 6"/>
          <p:cNvSpPr/>
          <p:nvPr/>
        </p:nvSpPr>
        <p:spPr>
          <a:xfrm>
            <a:off x="5485878" y="2083590"/>
            <a:ext cx="744996" cy="436370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5847445" y="3966711"/>
            <a:ext cx="1285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e</a:t>
            </a:r>
            <a:r>
              <a:rPr lang="en-US" sz="1400" b="1" dirty="0" smtClean="0">
                <a:solidFill>
                  <a:srgbClr val="C00000"/>
                </a:solidFill>
              </a:rPr>
              <a:t>quivalent to</a:t>
            </a:r>
            <a:endParaRPr lang="el-GR" sz="1400" b="1" dirty="0">
              <a:solidFill>
                <a:srgbClr val="C00000"/>
              </a:solidFill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7500599" y="3999021"/>
            <a:ext cx="140692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cs typeface="Times New Roman" pitchFamily="18" charset="0"/>
              </a:rPr>
              <a:t>P14.1 in the role of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 bwMode="auto">
          <a:xfrm>
            <a:off x="1928812" y="115503"/>
            <a:ext cx="7578045" cy="117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 i="1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r>
              <a:rPr lang="en-US" dirty="0"/>
              <a:t>CIDOC-CRM  Properties of </a:t>
            </a:r>
            <a:r>
              <a:rPr lang="en-US" dirty="0" smtClean="0"/>
              <a:t>Properties</a:t>
            </a:r>
            <a:endParaRPr lang="en-US" dirty="0" smtClean="0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296400" y="6324600"/>
            <a:ext cx="450850" cy="381000"/>
          </a:xfrm>
        </p:spPr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z="1200" b="0" smtClean="0"/>
              <a:pPr>
                <a:defRPr/>
              </a:pPr>
              <a:t>4</a:t>
            </a:fld>
            <a:endParaRPr lang="en-US" altLang="el-GR" sz="1200" b="0" dirty="0"/>
          </a:p>
        </p:txBody>
      </p:sp>
    </p:spTree>
    <p:extLst>
      <p:ext uri="{BB962C8B-B14F-4D97-AF65-F5344CB8AC3E}">
        <p14:creationId xmlns:p14="http://schemas.microsoft.com/office/powerpoint/2010/main" val="455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25922</TotalTime>
  <Words>217</Words>
  <Application>Microsoft Office PowerPoint</Application>
  <PresentationFormat>A4 Paper (210x297 mm)</PresentationFormat>
  <Paragraphs>67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Axis</vt:lpstr>
      <vt:lpstr>  Modeling Properties of Properties  in the CIDOC CRM RDF encoding </vt:lpstr>
      <vt:lpstr>PowerPoint Presentation</vt:lpstr>
      <vt:lpstr>Introducing class PC0 Typed CRM_Property and its subclass PC14 carried out by and properties P01 has domain and P02 has range</vt:lpstr>
      <vt:lpstr>equivalence with CIDOC CRM definition</vt:lpstr>
    </vt:vector>
  </TitlesOfParts>
  <Company>FORTH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Maria Theodoridou</cp:lastModifiedBy>
  <cp:revision>874</cp:revision>
  <cp:lastPrinted>2015-03-20T14:41:18Z</cp:lastPrinted>
  <dcterms:created xsi:type="dcterms:W3CDTF">2009-08-11T11:37:45Z</dcterms:created>
  <dcterms:modified xsi:type="dcterms:W3CDTF">2016-08-10T12:09:24Z</dcterms:modified>
</cp:coreProperties>
</file>