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312" r:id="rId2"/>
    <p:sldId id="313" r:id="rId3"/>
  </p:sldIdLst>
  <p:sldSz cx="12746038" cy="6858000"/>
  <p:notesSz cx="6794500" cy="9931400"/>
  <p:defaultTextStyle>
    <a:defPPr>
      <a:defRPr lang="el-GR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58">
          <p15:clr>
            <a:srgbClr val="A4A3A4"/>
          </p15:clr>
        </p15:guide>
        <p15:guide id="2" pos="425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EE97"/>
    <a:srgbClr val="8F9CFB"/>
    <a:srgbClr val="93FBCC"/>
    <a:srgbClr val="81CC1E"/>
    <a:srgbClr val="FFBB11"/>
    <a:srgbClr val="35DB90"/>
    <a:srgbClr val="6DBBFB"/>
    <a:srgbClr val="79BAEF"/>
    <a:srgbClr val="57C4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99" autoAdjust="0"/>
    <p:restoredTop sz="85442" autoAdjust="0"/>
  </p:normalViewPr>
  <p:slideViewPr>
    <p:cSldViewPr snapToGrid="0">
      <p:cViewPr varScale="1">
        <p:scale>
          <a:sx n="98" d="100"/>
          <a:sy n="98" d="100"/>
        </p:scale>
        <p:origin x="792" y="78"/>
      </p:cViewPr>
      <p:guideLst>
        <p:guide orient="horz" pos="1158"/>
        <p:guide pos="425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46"/>
    </p:cViewPr>
  </p:sorterViewPr>
  <p:gridSpacing cx="90012" cy="90012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024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7890" y="0"/>
            <a:ext cx="2945024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61913" y="746125"/>
            <a:ext cx="6918326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133" y="4718214"/>
            <a:ext cx="5436235" cy="4469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 noProof="0"/>
              <a:t>Click to edit Master text styles</a:t>
            </a:r>
          </a:p>
          <a:p>
            <a:pPr lvl="1"/>
            <a:r>
              <a:rPr lang="el-GR" altLang="en-US" noProof="0"/>
              <a:t>Second level</a:t>
            </a:r>
          </a:p>
          <a:p>
            <a:pPr lvl="2"/>
            <a:r>
              <a:rPr lang="el-GR" altLang="en-US" noProof="0"/>
              <a:t>Third level</a:t>
            </a:r>
          </a:p>
          <a:p>
            <a:pPr lvl="3"/>
            <a:r>
              <a:rPr lang="el-GR" altLang="en-US" noProof="0"/>
              <a:t>Fourth level</a:t>
            </a:r>
          </a:p>
          <a:p>
            <a:pPr lvl="4"/>
            <a:r>
              <a:rPr lang="el-GR" altLang="en-US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3234"/>
            <a:ext cx="2945024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7890" y="9433234"/>
            <a:ext cx="2945024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/>
            </a:lvl1pPr>
          </a:lstStyle>
          <a:p>
            <a:pPr>
              <a:defRPr/>
            </a:pPr>
            <a:fld id="{6E9B24FF-AE70-42E2-9DE5-B6180FEBD186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</a:t>
            </a:r>
            <a:r>
              <a:rPr lang="en-US" baseline="0" dirty="0"/>
              <a:t>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9B24FF-AE70-42E2-9DE5-B6180FEBD186}" type="slidenum">
              <a:rPr lang="el-GR" altLang="en-US" smtClean="0"/>
              <a:pPr>
                <a:defRPr/>
              </a:pPr>
              <a:t>1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3952845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3850" y="1122363"/>
            <a:ext cx="9558338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3850" y="3602038"/>
            <a:ext cx="9558338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B0759-710B-42A5-BE04-013DDAD8CBB1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3183142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8800F7-2BF0-4586-AFD0-32DEF2EE8F4F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4289861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42425" y="274638"/>
            <a:ext cx="2867025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6588" y="274638"/>
            <a:ext cx="8453437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210B6-5D4D-43A4-9372-C51CDFE65185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2974295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6CAD5-BE13-4C0B-8FE9-0AA5FFC0EED1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176918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9950" y="1709738"/>
            <a:ext cx="1099343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50" y="4589463"/>
            <a:ext cx="10993438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8E819-937E-47D0-9E86-552C3BA266DE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317645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6588" y="1600200"/>
            <a:ext cx="5659437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48425" y="1600200"/>
            <a:ext cx="5661025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1EBFA-60D8-4374-9D5F-D26460C08CF8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4203417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888" y="365125"/>
            <a:ext cx="10993437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7888" y="1681163"/>
            <a:ext cx="5392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77888" y="2505075"/>
            <a:ext cx="5392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3188" y="1681163"/>
            <a:ext cx="54181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3188" y="2505075"/>
            <a:ext cx="54181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904A38-D59C-4B8C-986F-03EC335F0617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4118829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03D98C-56F1-4415-B184-673C2B9317B6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648056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43430-7A32-4AE8-A386-1AE689180A8E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321469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888" y="457200"/>
            <a:ext cx="41116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138" y="987425"/>
            <a:ext cx="6453187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8" y="2057400"/>
            <a:ext cx="41116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A8F39D-39D5-4BCD-997B-38839C00256D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446245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888" y="457200"/>
            <a:ext cx="41116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18138" y="987425"/>
            <a:ext cx="6453187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8" y="2057400"/>
            <a:ext cx="41116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6C699-D82D-48E1-9B21-9EDAF159AB10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151539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6588" y="274638"/>
            <a:ext cx="1147286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6588" y="1600200"/>
            <a:ext cx="11472862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/>
              <a:t>Click to edit Master text styles</a:t>
            </a:r>
          </a:p>
          <a:p>
            <a:pPr lvl="1"/>
            <a:r>
              <a:rPr lang="el-GR" altLang="en-US"/>
              <a:t>Second level</a:t>
            </a:r>
          </a:p>
          <a:p>
            <a:pPr lvl="2"/>
            <a:r>
              <a:rPr lang="el-GR" altLang="en-US"/>
              <a:t>Third level</a:t>
            </a:r>
          </a:p>
          <a:p>
            <a:pPr lvl="3"/>
            <a:r>
              <a:rPr lang="el-GR" altLang="en-US"/>
              <a:t>Fourth level</a:t>
            </a:r>
          </a:p>
          <a:p>
            <a:pPr lvl="4"/>
            <a:r>
              <a:rPr lang="el-GR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6588" y="6245225"/>
            <a:ext cx="29749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54513" y="6245225"/>
            <a:ext cx="4037012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34475" y="6245225"/>
            <a:ext cx="29749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/>
            </a:lvl1pPr>
          </a:lstStyle>
          <a:p>
            <a:pPr>
              <a:defRPr/>
            </a:pPr>
            <a:fld id="{060D6658-E5A0-4943-B954-92ADB29F3E7D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67"/>
          <p:cNvSpPr>
            <a:spLocks noChangeShapeType="1"/>
          </p:cNvSpPr>
          <p:nvPr/>
        </p:nvSpPr>
        <p:spPr bwMode="auto">
          <a:xfrm flipH="1" flipV="1">
            <a:off x="10125075" y="4062413"/>
            <a:ext cx="1160463" cy="1577975"/>
          </a:xfrm>
          <a:prstGeom prst="line">
            <a:avLst/>
          </a:prstGeom>
          <a:noFill/>
          <a:ln w="63500" cmpd="dbl">
            <a:solidFill>
              <a:schemeClr val="tx1"/>
            </a:solidFill>
            <a:prstDash val="sysDash"/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75" name="Line 67"/>
          <p:cNvSpPr>
            <a:spLocks noChangeShapeType="1"/>
          </p:cNvSpPr>
          <p:nvPr/>
        </p:nvSpPr>
        <p:spPr bwMode="auto">
          <a:xfrm flipV="1">
            <a:off x="4059238" y="4081463"/>
            <a:ext cx="1036637" cy="330200"/>
          </a:xfrm>
          <a:prstGeom prst="line">
            <a:avLst/>
          </a:prstGeom>
          <a:noFill/>
          <a:ln w="63500" cmpd="dbl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76" name="Line 67"/>
          <p:cNvSpPr>
            <a:spLocks noChangeShapeType="1"/>
          </p:cNvSpPr>
          <p:nvPr/>
        </p:nvSpPr>
        <p:spPr bwMode="auto">
          <a:xfrm flipV="1">
            <a:off x="4195763" y="4081463"/>
            <a:ext cx="1454150" cy="1035050"/>
          </a:xfrm>
          <a:prstGeom prst="line">
            <a:avLst/>
          </a:prstGeom>
          <a:noFill/>
          <a:ln w="63500" cmpd="dbl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77" name="Line 67"/>
          <p:cNvSpPr>
            <a:spLocks noChangeShapeType="1"/>
          </p:cNvSpPr>
          <p:nvPr/>
        </p:nvSpPr>
        <p:spPr bwMode="auto">
          <a:xfrm flipV="1">
            <a:off x="9324975" y="4065588"/>
            <a:ext cx="800100" cy="1574800"/>
          </a:xfrm>
          <a:prstGeom prst="line">
            <a:avLst/>
          </a:prstGeom>
          <a:noFill/>
          <a:ln w="63500" cmpd="dbl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78" name="Text Box 13"/>
          <p:cNvSpPr txBox="1">
            <a:spLocks noChangeAspect="1" noChangeArrowheads="1"/>
          </p:cNvSpPr>
          <p:nvPr/>
        </p:nvSpPr>
        <p:spPr bwMode="auto">
          <a:xfrm flipH="1">
            <a:off x="8656760" y="5643563"/>
            <a:ext cx="1177681" cy="3693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>
                <a:latin typeface="Cambria" panose="02040503050406030204" pitchFamily="18" charset="0"/>
              </a:rPr>
              <a:t>E39 Actor</a:t>
            </a:r>
            <a:endParaRPr lang="en-GB" altLang="en-US" sz="1800">
              <a:latin typeface="Cambria" panose="02040503050406030204" pitchFamily="18" charset="0"/>
            </a:endParaRPr>
          </a:p>
        </p:txBody>
      </p:sp>
      <p:sp>
        <p:nvSpPr>
          <p:cNvPr id="3079" name="Text Box 47"/>
          <p:cNvSpPr txBox="1">
            <a:spLocks noChangeAspect="1" noChangeArrowheads="1"/>
          </p:cNvSpPr>
          <p:nvPr/>
        </p:nvSpPr>
        <p:spPr bwMode="auto">
          <a:xfrm flipH="1">
            <a:off x="1061972" y="1215690"/>
            <a:ext cx="1105033" cy="3693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Cambria" panose="02040503050406030204" pitchFamily="18" charset="0"/>
              </a:rPr>
              <a:t>E55 Type</a:t>
            </a:r>
            <a:endParaRPr lang="en-GB" altLang="en-US" sz="1800" dirty="0">
              <a:latin typeface="Cambria" panose="02040503050406030204" pitchFamily="18" charset="0"/>
            </a:endParaRPr>
          </a:p>
        </p:txBody>
      </p:sp>
      <p:sp>
        <p:nvSpPr>
          <p:cNvPr id="3080" name="Text Box 47"/>
          <p:cNvSpPr txBox="1">
            <a:spLocks noChangeAspect="1" noChangeArrowheads="1"/>
          </p:cNvSpPr>
          <p:nvPr/>
        </p:nvSpPr>
        <p:spPr bwMode="auto">
          <a:xfrm flipH="1">
            <a:off x="9131303" y="2824163"/>
            <a:ext cx="1130295" cy="3693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>
                <a:latin typeface="Cambria" panose="02040503050406030204" pitchFamily="18" charset="0"/>
              </a:rPr>
              <a:t>E53 Place</a:t>
            </a:r>
            <a:endParaRPr lang="en-GB" altLang="en-US" sz="1800">
              <a:latin typeface="Cambria" panose="02040503050406030204" pitchFamily="18" charset="0"/>
            </a:endParaRPr>
          </a:p>
        </p:txBody>
      </p:sp>
      <p:sp>
        <p:nvSpPr>
          <p:cNvPr id="3081" name="Text Box 10"/>
          <p:cNvSpPr txBox="1">
            <a:spLocks noChangeAspect="1" noChangeArrowheads="1"/>
          </p:cNvSpPr>
          <p:nvPr/>
        </p:nvSpPr>
        <p:spPr bwMode="auto">
          <a:xfrm>
            <a:off x="9103207" y="1215413"/>
            <a:ext cx="2088187" cy="3693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Cambria" panose="02040503050406030204" pitchFamily="18" charset="0"/>
              </a:rPr>
              <a:t>  E41 Appellation  </a:t>
            </a:r>
            <a:endParaRPr lang="en-GB" altLang="en-US" sz="1800" dirty="0">
              <a:latin typeface="Cambria" panose="02040503050406030204" pitchFamily="18" charset="0"/>
            </a:endParaRPr>
          </a:p>
        </p:txBody>
      </p:sp>
      <p:sp>
        <p:nvSpPr>
          <p:cNvPr id="3082" name="Rectangle 56"/>
          <p:cNvSpPr>
            <a:spLocks noChangeArrowheads="1"/>
          </p:cNvSpPr>
          <p:nvPr/>
        </p:nvSpPr>
        <p:spPr bwMode="auto">
          <a:xfrm>
            <a:off x="2738438" y="1125538"/>
            <a:ext cx="144938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000000"/>
                </a:solidFill>
                <a:latin typeface="Cambria" panose="02040503050406030204" pitchFamily="18" charset="0"/>
                <a:ea typeface="Tahoma" panose="020B0604030504040204" pitchFamily="34" charset="0"/>
                <a:cs typeface="Tahoma" panose="020B0604030504040204" pitchFamily="34" charset="0"/>
              </a:rPr>
              <a:t>P2 has type</a:t>
            </a:r>
            <a:endParaRPr lang="en-GB" altLang="en-US" sz="1400" dirty="0">
              <a:solidFill>
                <a:srgbClr val="000000"/>
              </a:solidFill>
              <a:latin typeface="Cambria" panose="020405030504060302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3083" name="AutoShape 70"/>
          <p:cNvCxnSpPr>
            <a:cxnSpLocks noChangeShapeType="1"/>
            <a:stCxn id="3097" idx="3"/>
            <a:endCxn id="3096" idx="3"/>
          </p:cNvCxnSpPr>
          <p:nvPr/>
        </p:nvCxnSpPr>
        <p:spPr bwMode="auto">
          <a:xfrm flipH="1">
            <a:off x="2168525" y="2184916"/>
            <a:ext cx="2391850" cy="12978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84" name="AutoShape 70"/>
          <p:cNvCxnSpPr>
            <a:cxnSpLocks noChangeShapeType="1"/>
            <a:stCxn id="3089" idx="3"/>
            <a:endCxn id="3081" idx="1"/>
          </p:cNvCxnSpPr>
          <p:nvPr/>
        </p:nvCxnSpPr>
        <p:spPr bwMode="auto">
          <a:xfrm>
            <a:off x="6501918" y="1400078"/>
            <a:ext cx="2601289" cy="1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85" name="Text Box 26"/>
          <p:cNvSpPr txBox="1">
            <a:spLocks noChangeArrowheads="1"/>
          </p:cNvSpPr>
          <p:nvPr/>
        </p:nvSpPr>
        <p:spPr bwMode="auto">
          <a:xfrm>
            <a:off x="6962835" y="1133475"/>
            <a:ext cx="166199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0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P1 is identified by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0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(identifies)</a:t>
            </a:r>
            <a:endParaRPr lang="en-GB" altLang="en-US" sz="1400" dirty="0">
              <a:solidFill>
                <a:srgbClr val="000000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3086" name="Rectangle 56"/>
          <p:cNvSpPr>
            <a:spLocks noChangeArrowheads="1"/>
          </p:cNvSpPr>
          <p:nvPr/>
        </p:nvSpPr>
        <p:spPr bwMode="auto">
          <a:xfrm>
            <a:off x="2471738" y="1919332"/>
            <a:ext cx="22447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000000"/>
                </a:solidFill>
                <a:latin typeface="Cambria" panose="02040503050406030204" pitchFamily="18" charset="0"/>
              </a:rPr>
              <a:t>P4 has time-span</a:t>
            </a:r>
            <a:r>
              <a:rPr lang="en-GB" altLang="en-US" sz="1400" dirty="0">
                <a:solidFill>
                  <a:srgbClr val="000000"/>
                </a:solidFill>
                <a:latin typeface="Cambria" panose="02040503050406030204" pitchFamily="18" charset="0"/>
              </a:rPr>
              <a:t> </a:t>
            </a:r>
            <a:endParaRPr lang="en-US" altLang="en-US" sz="140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dirty="0">
                <a:solidFill>
                  <a:srgbClr val="000000"/>
                </a:solidFill>
                <a:latin typeface="Cambria" panose="02040503050406030204" pitchFamily="18" charset="0"/>
              </a:rPr>
              <a:t>(</a:t>
            </a:r>
            <a:r>
              <a:rPr lang="en-US" altLang="en-US" sz="1400" dirty="0">
                <a:solidFill>
                  <a:srgbClr val="000000"/>
                </a:solidFill>
                <a:latin typeface="Cambria" panose="02040503050406030204" pitchFamily="18" charset="0"/>
              </a:rPr>
              <a:t>is time-span</a:t>
            </a:r>
            <a:r>
              <a:rPr lang="en-GB" altLang="en-US" sz="1400" dirty="0">
                <a:solidFill>
                  <a:srgbClr val="00000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400" dirty="0">
                <a:solidFill>
                  <a:srgbClr val="000000"/>
                </a:solidFill>
                <a:latin typeface="Cambria" panose="02040503050406030204" pitchFamily="18" charset="0"/>
              </a:rPr>
              <a:t>of</a:t>
            </a:r>
            <a:r>
              <a:rPr lang="en-GB" altLang="en-US" sz="1400" dirty="0">
                <a:solidFill>
                  <a:srgbClr val="000000"/>
                </a:solidFill>
                <a:latin typeface="Cambria" panose="02040503050406030204" pitchFamily="18" charset="0"/>
              </a:rPr>
              <a:t>)</a:t>
            </a:r>
          </a:p>
        </p:txBody>
      </p:sp>
      <p:sp>
        <p:nvSpPr>
          <p:cNvPr id="3087" name="Text Box 9"/>
          <p:cNvSpPr txBox="1">
            <a:spLocks noChangeAspect="1" noChangeArrowheads="1"/>
          </p:cNvSpPr>
          <p:nvPr/>
        </p:nvSpPr>
        <p:spPr bwMode="auto">
          <a:xfrm flipH="1">
            <a:off x="5141624" y="3698875"/>
            <a:ext cx="1019752" cy="3693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>
                <a:latin typeface="Cambria" panose="02040503050406030204" pitchFamily="18" charset="0"/>
              </a:rPr>
              <a:t>E5 Event</a:t>
            </a:r>
            <a:endParaRPr lang="en-GB" altLang="en-US" sz="1800">
              <a:latin typeface="Cambria" panose="02040503050406030204" pitchFamily="18" charset="0"/>
            </a:endParaRPr>
          </a:p>
        </p:txBody>
      </p:sp>
      <p:sp>
        <p:nvSpPr>
          <p:cNvPr id="3088" name="Text Box 15"/>
          <p:cNvSpPr txBox="1">
            <a:spLocks noChangeAspect="1" noChangeArrowheads="1"/>
          </p:cNvSpPr>
          <p:nvPr/>
        </p:nvSpPr>
        <p:spPr bwMode="auto">
          <a:xfrm>
            <a:off x="10239629" y="5640388"/>
            <a:ext cx="2207706" cy="3693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Cambria" panose="02040503050406030204" pitchFamily="18" charset="0"/>
              </a:rPr>
              <a:t> E18 Physical Thing </a:t>
            </a:r>
            <a:endParaRPr lang="en-GB" altLang="en-US" sz="1800" dirty="0">
              <a:latin typeface="Cambria" panose="02040503050406030204" pitchFamily="18" charset="0"/>
            </a:endParaRPr>
          </a:p>
        </p:txBody>
      </p:sp>
      <p:sp>
        <p:nvSpPr>
          <p:cNvPr id="3089" name="Text Box 10"/>
          <p:cNvSpPr txBox="1">
            <a:spLocks noChangeAspect="1" noChangeArrowheads="1"/>
          </p:cNvSpPr>
          <p:nvPr/>
        </p:nvSpPr>
        <p:spPr bwMode="auto">
          <a:xfrm>
            <a:off x="4801082" y="1215412"/>
            <a:ext cx="1700836" cy="3693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Cambria" panose="02040503050406030204" pitchFamily="18" charset="0"/>
              </a:rPr>
              <a:t>  E1 CRM Entity</a:t>
            </a:r>
            <a:endParaRPr lang="en-GB" altLang="en-US" sz="1800" dirty="0">
              <a:latin typeface="Cambria" panose="02040503050406030204" pitchFamily="18" charset="0"/>
            </a:endParaRPr>
          </a:p>
        </p:txBody>
      </p:sp>
      <p:sp>
        <p:nvSpPr>
          <p:cNvPr id="3090" name="Line 67"/>
          <p:cNvSpPr>
            <a:spLocks noChangeShapeType="1"/>
          </p:cNvSpPr>
          <p:nvPr/>
        </p:nvSpPr>
        <p:spPr bwMode="auto">
          <a:xfrm flipH="1" flipV="1">
            <a:off x="10274300" y="4071938"/>
            <a:ext cx="839788" cy="636587"/>
          </a:xfrm>
          <a:prstGeom prst="line">
            <a:avLst/>
          </a:prstGeom>
          <a:noFill/>
          <a:ln w="63500" cmpd="dbl">
            <a:solidFill>
              <a:schemeClr val="tx1"/>
            </a:solidFill>
            <a:prstDash val="sysDash"/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cxnSp>
        <p:nvCxnSpPr>
          <p:cNvPr id="3091" name="AutoShape 70"/>
          <p:cNvCxnSpPr>
            <a:cxnSpLocks noChangeShapeType="1"/>
            <a:stCxn id="3109" idx="1"/>
            <a:endCxn id="3080" idx="3"/>
          </p:cNvCxnSpPr>
          <p:nvPr/>
        </p:nvCxnSpPr>
        <p:spPr bwMode="auto">
          <a:xfrm flipV="1">
            <a:off x="6238226" y="3008829"/>
            <a:ext cx="2893077" cy="23812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92" name="AutoShape 70"/>
          <p:cNvCxnSpPr>
            <a:cxnSpLocks noChangeShapeType="1"/>
            <a:stCxn id="3087" idx="1"/>
            <a:endCxn id="3098" idx="3"/>
          </p:cNvCxnSpPr>
          <p:nvPr/>
        </p:nvCxnSpPr>
        <p:spPr bwMode="auto">
          <a:xfrm flipV="1">
            <a:off x="6161376" y="3877191"/>
            <a:ext cx="2936853" cy="635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93" name="Text Box 31"/>
          <p:cNvSpPr txBox="1">
            <a:spLocks noChangeArrowheads="1"/>
          </p:cNvSpPr>
          <p:nvPr/>
        </p:nvSpPr>
        <p:spPr bwMode="auto">
          <a:xfrm flipH="1">
            <a:off x="6726238" y="3397031"/>
            <a:ext cx="1979612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000000"/>
                </a:solidFill>
                <a:latin typeface="Cambria" panose="02040503050406030204" pitchFamily="18" charset="0"/>
              </a:rPr>
              <a:t>P12 occurred in the presence of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000000"/>
                </a:solidFill>
                <a:latin typeface="Cambria" panose="02040503050406030204" pitchFamily="18" charset="0"/>
              </a:rPr>
              <a:t>(was present at)</a:t>
            </a:r>
            <a:endParaRPr lang="en-GB" altLang="en-US" sz="14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3094" name="Text Box 52"/>
          <p:cNvSpPr txBox="1">
            <a:spLocks noChangeArrowheads="1"/>
          </p:cNvSpPr>
          <p:nvPr/>
        </p:nvSpPr>
        <p:spPr bwMode="auto">
          <a:xfrm flipH="1">
            <a:off x="6905907" y="2751357"/>
            <a:ext cx="134722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" rIns="18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Cambria" panose="02040503050406030204" pitchFamily="18" charset="0"/>
              </a:rPr>
              <a:t>P7 took place at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Cambria" panose="02040503050406030204" pitchFamily="18" charset="0"/>
              </a:rPr>
              <a:t>(witnessed)</a:t>
            </a:r>
            <a:endParaRPr lang="en-GB" altLang="en-US" sz="140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3095" name="Line 67"/>
          <p:cNvSpPr>
            <a:spLocks noChangeShapeType="1"/>
          </p:cNvSpPr>
          <p:nvPr/>
        </p:nvSpPr>
        <p:spPr bwMode="auto">
          <a:xfrm flipH="1" flipV="1">
            <a:off x="5651500" y="1570038"/>
            <a:ext cx="0" cy="628650"/>
          </a:xfrm>
          <a:prstGeom prst="line">
            <a:avLst/>
          </a:prstGeom>
          <a:noFill/>
          <a:ln w="63500" cmpd="dbl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96" name="Text Box 54"/>
          <p:cNvSpPr txBox="1">
            <a:spLocks noChangeAspect="1" noChangeArrowheads="1"/>
          </p:cNvSpPr>
          <p:nvPr/>
        </p:nvSpPr>
        <p:spPr bwMode="auto">
          <a:xfrm>
            <a:off x="409575" y="2012950"/>
            <a:ext cx="1758950" cy="369888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Cambria" panose="02040503050406030204" pitchFamily="18" charset="0"/>
              </a:rPr>
              <a:t>E52 Time-Span</a:t>
            </a:r>
            <a:endParaRPr lang="en-GB" altLang="en-US" sz="1800" dirty="0">
              <a:latin typeface="Cambria" panose="02040503050406030204" pitchFamily="18" charset="0"/>
            </a:endParaRPr>
          </a:p>
        </p:txBody>
      </p:sp>
      <p:sp>
        <p:nvSpPr>
          <p:cNvPr id="3097" name="Text Box 65"/>
          <p:cNvSpPr txBox="1">
            <a:spLocks noChangeAspect="1" noChangeArrowheads="1"/>
          </p:cNvSpPr>
          <p:nvPr/>
        </p:nvSpPr>
        <p:spPr bwMode="auto">
          <a:xfrm flipH="1">
            <a:off x="4560375" y="2000250"/>
            <a:ext cx="2182251" cy="3693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Cambria" panose="02040503050406030204" pitchFamily="18" charset="0"/>
              </a:rPr>
              <a:t>E2 Temporal Entity</a:t>
            </a:r>
            <a:endParaRPr lang="en-GB" altLang="en-US" sz="1800" dirty="0">
              <a:latin typeface="Cambria" panose="02040503050406030204" pitchFamily="18" charset="0"/>
            </a:endParaRPr>
          </a:p>
        </p:txBody>
      </p:sp>
      <p:sp>
        <p:nvSpPr>
          <p:cNvPr id="3098" name="Text Box 12"/>
          <p:cNvSpPr txBox="1">
            <a:spLocks noChangeAspect="1" noChangeArrowheads="1"/>
          </p:cNvSpPr>
          <p:nvPr/>
        </p:nvSpPr>
        <p:spPr bwMode="auto">
          <a:xfrm flipH="1">
            <a:off x="9098229" y="3692525"/>
            <a:ext cx="2237843" cy="3693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>
                <a:latin typeface="Cambria" panose="02040503050406030204" pitchFamily="18" charset="0"/>
              </a:rPr>
              <a:t>E77 Persistent Item</a:t>
            </a:r>
            <a:endParaRPr lang="en-GB" altLang="en-US" sz="1800">
              <a:latin typeface="Cambria" panose="02040503050406030204" pitchFamily="18" charset="0"/>
            </a:endParaRPr>
          </a:p>
        </p:txBody>
      </p:sp>
      <p:sp>
        <p:nvSpPr>
          <p:cNvPr id="3099" name="Text Box 48"/>
          <p:cNvSpPr txBox="1">
            <a:spLocks noChangeArrowheads="1"/>
          </p:cNvSpPr>
          <p:nvPr/>
        </p:nvSpPr>
        <p:spPr bwMode="auto">
          <a:xfrm>
            <a:off x="8669338" y="1108075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>
                <a:latin typeface="Cambria" panose="02040503050406030204" pitchFamily="18" charset="0"/>
              </a:rPr>
              <a:t>0,n</a:t>
            </a:r>
            <a:endParaRPr lang="en-GB" altLang="en-US" sz="1200">
              <a:latin typeface="Cambria" panose="02040503050406030204" pitchFamily="18" charset="0"/>
            </a:endParaRPr>
          </a:p>
        </p:txBody>
      </p:sp>
      <p:sp>
        <p:nvSpPr>
          <p:cNvPr id="3100" name="Text Box 48"/>
          <p:cNvSpPr txBox="1">
            <a:spLocks noChangeArrowheads="1"/>
          </p:cNvSpPr>
          <p:nvPr/>
        </p:nvSpPr>
        <p:spPr bwMode="auto">
          <a:xfrm>
            <a:off x="6586538" y="1108075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3101" name="Text Box 48"/>
          <p:cNvSpPr txBox="1">
            <a:spLocks noChangeArrowheads="1"/>
          </p:cNvSpPr>
          <p:nvPr/>
        </p:nvSpPr>
        <p:spPr bwMode="auto">
          <a:xfrm>
            <a:off x="2182813" y="1108075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>
                <a:latin typeface="Cambria" panose="02040503050406030204" pitchFamily="18" charset="0"/>
              </a:rPr>
              <a:t>0,n</a:t>
            </a:r>
            <a:endParaRPr lang="en-GB" altLang="en-US" sz="1200">
              <a:latin typeface="Cambria" panose="02040503050406030204" pitchFamily="18" charset="0"/>
            </a:endParaRPr>
          </a:p>
        </p:txBody>
      </p:sp>
      <p:sp>
        <p:nvSpPr>
          <p:cNvPr id="3102" name="Text Box 48"/>
          <p:cNvSpPr txBox="1">
            <a:spLocks noChangeArrowheads="1"/>
          </p:cNvSpPr>
          <p:nvPr/>
        </p:nvSpPr>
        <p:spPr bwMode="auto">
          <a:xfrm>
            <a:off x="4251325" y="1108075"/>
            <a:ext cx="52387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>
                <a:latin typeface="Cambria" panose="02040503050406030204" pitchFamily="18" charset="0"/>
              </a:rPr>
              <a:t>0,n</a:t>
            </a:r>
            <a:endParaRPr lang="en-GB" altLang="en-US" sz="1200">
              <a:latin typeface="Cambria" panose="02040503050406030204" pitchFamily="18" charset="0"/>
            </a:endParaRPr>
          </a:p>
        </p:txBody>
      </p:sp>
      <p:sp>
        <p:nvSpPr>
          <p:cNvPr id="3103" name="Text Box 48"/>
          <p:cNvSpPr txBox="1">
            <a:spLocks noChangeArrowheads="1"/>
          </p:cNvSpPr>
          <p:nvPr/>
        </p:nvSpPr>
        <p:spPr bwMode="auto">
          <a:xfrm>
            <a:off x="2171700" y="1914525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3104" name="Text Box 48"/>
          <p:cNvSpPr txBox="1">
            <a:spLocks noChangeArrowheads="1"/>
          </p:cNvSpPr>
          <p:nvPr/>
        </p:nvSpPr>
        <p:spPr bwMode="auto">
          <a:xfrm>
            <a:off x="8718550" y="3603625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>
                <a:latin typeface="Cambria" panose="02040503050406030204" pitchFamily="18" charset="0"/>
              </a:rPr>
              <a:t>0,n</a:t>
            </a:r>
            <a:endParaRPr lang="en-GB" altLang="en-US" sz="1200">
              <a:latin typeface="Cambria" panose="02040503050406030204" pitchFamily="18" charset="0"/>
            </a:endParaRPr>
          </a:p>
        </p:txBody>
      </p:sp>
      <p:sp>
        <p:nvSpPr>
          <p:cNvPr id="3105" name="Text Box 48"/>
          <p:cNvSpPr txBox="1">
            <a:spLocks noChangeArrowheads="1"/>
          </p:cNvSpPr>
          <p:nvPr/>
        </p:nvSpPr>
        <p:spPr bwMode="auto">
          <a:xfrm>
            <a:off x="6184900" y="2763838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>
                <a:latin typeface="Cambria" panose="02040503050406030204" pitchFamily="18" charset="0"/>
              </a:rPr>
              <a:t>1,n</a:t>
            </a:r>
            <a:endParaRPr lang="en-GB" altLang="en-US" sz="1200">
              <a:latin typeface="Cambria" panose="02040503050406030204" pitchFamily="18" charset="0"/>
            </a:endParaRPr>
          </a:p>
        </p:txBody>
      </p:sp>
      <p:sp>
        <p:nvSpPr>
          <p:cNvPr id="3106" name="Text Box 48"/>
          <p:cNvSpPr txBox="1">
            <a:spLocks noChangeArrowheads="1"/>
          </p:cNvSpPr>
          <p:nvPr/>
        </p:nvSpPr>
        <p:spPr bwMode="auto">
          <a:xfrm>
            <a:off x="4195763" y="1928813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>
                <a:latin typeface="Cambria" panose="02040503050406030204" pitchFamily="18" charset="0"/>
              </a:rPr>
              <a:t>1,1</a:t>
            </a:r>
            <a:endParaRPr lang="en-GB" altLang="en-US" sz="1200">
              <a:latin typeface="Cambria" panose="02040503050406030204" pitchFamily="18" charset="0"/>
            </a:endParaRPr>
          </a:p>
        </p:txBody>
      </p:sp>
      <p:sp>
        <p:nvSpPr>
          <p:cNvPr id="3107" name="Text Box 48"/>
          <p:cNvSpPr txBox="1">
            <a:spLocks noChangeArrowheads="1"/>
          </p:cNvSpPr>
          <p:nvPr/>
        </p:nvSpPr>
        <p:spPr bwMode="auto">
          <a:xfrm>
            <a:off x="6165850" y="3592513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>
                <a:latin typeface="Cambria" panose="02040503050406030204" pitchFamily="18" charset="0"/>
              </a:rPr>
              <a:t>1,n</a:t>
            </a:r>
            <a:endParaRPr lang="en-GB" altLang="en-US" sz="1200">
              <a:latin typeface="Cambria" panose="02040503050406030204" pitchFamily="18" charset="0"/>
            </a:endParaRPr>
          </a:p>
        </p:txBody>
      </p:sp>
      <p:sp>
        <p:nvSpPr>
          <p:cNvPr id="3108" name="Text Box 48"/>
          <p:cNvSpPr txBox="1">
            <a:spLocks noChangeArrowheads="1"/>
          </p:cNvSpPr>
          <p:nvPr/>
        </p:nvSpPr>
        <p:spPr bwMode="auto">
          <a:xfrm>
            <a:off x="8705850" y="2735263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>
                <a:latin typeface="Cambria" panose="02040503050406030204" pitchFamily="18" charset="0"/>
              </a:rPr>
              <a:t>0,n</a:t>
            </a:r>
            <a:endParaRPr lang="en-GB" altLang="en-US" sz="1200">
              <a:latin typeface="Cambria" panose="02040503050406030204" pitchFamily="18" charset="0"/>
            </a:endParaRPr>
          </a:p>
        </p:txBody>
      </p:sp>
      <p:sp>
        <p:nvSpPr>
          <p:cNvPr id="3109" name="Text Box 65"/>
          <p:cNvSpPr txBox="1">
            <a:spLocks noChangeAspect="1" noChangeArrowheads="1"/>
          </p:cNvSpPr>
          <p:nvPr/>
        </p:nvSpPr>
        <p:spPr bwMode="auto">
          <a:xfrm flipH="1">
            <a:off x="5064776" y="2847975"/>
            <a:ext cx="1173450" cy="3693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Cambria" panose="02040503050406030204" pitchFamily="18" charset="0"/>
              </a:rPr>
              <a:t>E4 Period</a:t>
            </a:r>
            <a:endParaRPr lang="en-GB" altLang="en-US" sz="1800" dirty="0">
              <a:latin typeface="Cambria" panose="02040503050406030204" pitchFamily="18" charset="0"/>
            </a:endParaRPr>
          </a:p>
        </p:txBody>
      </p:sp>
      <p:sp>
        <p:nvSpPr>
          <p:cNvPr id="3110" name="Line 67"/>
          <p:cNvSpPr>
            <a:spLocks noChangeShapeType="1"/>
          </p:cNvSpPr>
          <p:nvPr/>
        </p:nvSpPr>
        <p:spPr bwMode="auto">
          <a:xfrm flipH="1" flipV="1">
            <a:off x="5651500" y="2363788"/>
            <a:ext cx="0" cy="484187"/>
          </a:xfrm>
          <a:prstGeom prst="line">
            <a:avLst/>
          </a:prstGeom>
          <a:noFill/>
          <a:ln w="63500" cmpd="dbl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111" name="Text Box 11"/>
          <p:cNvSpPr txBox="1">
            <a:spLocks noChangeAspect="1" noChangeArrowheads="1"/>
          </p:cNvSpPr>
          <p:nvPr/>
        </p:nvSpPr>
        <p:spPr bwMode="auto">
          <a:xfrm flipH="1">
            <a:off x="10095982" y="4716463"/>
            <a:ext cx="2486436" cy="3693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Cambria" panose="02040503050406030204" pitchFamily="18" charset="0"/>
              </a:rPr>
              <a:t>E28 Conceptual Object</a:t>
            </a:r>
            <a:endParaRPr lang="en-GB" altLang="en-US" sz="1800" dirty="0">
              <a:latin typeface="Cambria" panose="02040503050406030204" pitchFamily="18" charset="0"/>
            </a:endParaRPr>
          </a:p>
        </p:txBody>
      </p:sp>
      <p:cxnSp>
        <p:nvCxnSpPr>
          <p:cNvPr id="3112" name="AutoShape 70"/>
          <p:cNvCxnSpPr>
            <a:cxnSpLocks noChangeShapeType="1"/>
            <a:stCxn id="3089" idx="1"/>
            <a:endCxn id="3079" idx="1"/>
          </p:cNvCxnSpPr>
          <p:nvPr/>
        </p:nvCxnSpPr>
        <p:spPr bwMode="auto">
          <a:xfrm flipH="1">
            <a:off x="2167005" y="1400078"/>
            <a:ext cx="2634077" cy="278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13" name="Line 67"/>
          <p:cNvSpPr>
            <a:spLocks noChangeShapeType="1"/>
          </p:cNvSpPr>
          <p:nvPr/>
        </p:nvSpPr>
        <p:spPr bwMode="auto">
          <a:xfrm flipH="1" flipV="1">
            <a:off x="5656263" y="3216275"/>
            <a:ext cx="0" cy="484188"/>
          </a:xfrm>
          <a:prstGeom prst="line">
            <a:avLst/>
          </a:prstGeom>
          <a:noFill/>
          <a:ln w="63500" cmpd="dbl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114" name="Text Box 13"/>
          <p:cNvSpPr txBox="1">
            <a:spLocks noChangeAspect="1" noChangeArrowheads="1"/>
          </p:cNvSpPr>
          <p:nvPr/>
        </p:nvSpPr>
        <p:spPr bwMode="auto">
          <a:xfrm flipH="1">
            <a:off x="2474785" y="4411663"/>
            <a:ext cx="2956181" cy="3693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>
                <a:latin typeface="Cambria" panose="02040503050406030204" pitchFamily="18" charset="0"/>
              </a:rPr>
              <a:t>E63 Beginning of Existence</a:t>
            </a:r>
            <a:endParaRPr lang="en-GB" altLang="en-US" sz="1800">
              <a:latin typeface="Cambria" panose="02040503050406030204" pitchFamily="18" charset="0"/>
            </a:endParaRPr>
          </a:p>
        </p:txBody>
      </p:sp>
      <p:sp>
        <p:nvSpPr>
          <p:cNvPr id="3115" name="Text Box 13"/>
          <p:cNvSpPr txBox="1">
            <a:spLocks noChangeAspect="1" noChangeArrowheads="1"/>
          </p:cNvSpPr>
          <p:nvPr/>
        </p:nvSpPr>
        <p:spPr bwMode="auto">
          <a:xfrm flipH="1">
            <a:off x="3146340" y="5064125"/>
            <a:ext cx="2290934" cy="3693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>
                <a:latin typeface="Cambria" panose="02040503050406030204" pitchFamily="18" charset="0"/>
              </a:rPr>
              <a:t>E64 End of Existence</a:t>
            </a:r>
            <a:endParaRPr lang="en-GB" altLang="en-US" sz="1800">
              <a:latin typeface="Cambria" panose="02040503050406030204" pitchFamily="18" charset="0"/>
            </a:endParaRPr>
          </a:p>
        </p:txBody>
      </p:sp>
      <p:cxnSp>
        <p:nvCxnSpPr>
          <p:cNvPr id="3116" name="Elbow Connector 19"/>
          <p:cNvCxnSpPr>
            <a:cxnSpLocks noChangeShapeType="1"/>
            <a:stCxn id="3114" idx="1"/>
          </p:cNvCxnSpPr>
          <p:nvPr/>
        </p:nvCxnSpPr>
        <p:spPr bwMode="auto">
          <a:xfrm flipV="1">
            <a:off x="5430966" y="4065588"/>
            <a:ext cx="3686047" cy="530741"/>
          </a:xfrm>
          <a:prstGeom prst="bentConnector3">
            <a:avLst>
              <a:gd name="adj1" fmla="val 99909"/>
            </a:avLst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17" name="Elbow Connector 94"/>
          <p:cNvCxnSpPr>
            <a:cxnSpLocks noChangeShapeType="1"/>
            <a:stCxn id="3115" idx="1"/>
          </p:cNvCxnSpPr>
          <p:nvPr/>
        </p:nvCxnSpPr>
        <p:spPr bwMode="auto">
          <a:xfrm flipV="1">
            <a:off x="5437274" y="4065588"/>
            <a:ext cx="3679739" cy="1183203"/>
          </a:xfrm>
          <a:prstGeom prst="bentConnector3">
            <a:avLst>
              <a:gd name="adj1" fmla="val 99995"/>
            </a:avLst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18" name="Rectangle 43"/>
          <p:cNvSpPr>
            <a:spLocks noChangeArrowheads="1"/>
          </p:cNvSpPr>
          <p:nvPr/>
        </p:nvSpPr>
        <p:spPr bwMode="auto">
          <a:xfrm>
            <a:off x="5710238" y="4330700"/>
            <a:ext cx="3209925" cy="52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000000"/>
                </a:solidFill>
                <a:latin typeface="Cambria" panose="02040503050406030204" pitchFamily="18" charset="0"/>
              </a:rPr>
              <a:t>P92 brought into existence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000000"/>
                </a:solidFill>
                <a:latin typeface="Cambria" panose="02040503050406030204" pitchFamily="18" charset="0"/>
              </a:rPr>
              <a:t>(was brought into existence by)</a:t>
            </a:r>
          </a:p>
        </p:txBody>
      </p:sp>
      <p:sp>
        <p:nvSpPr>
          <p:cNvPr id="3119" name="Rectangle 46"/>
          <p:cNvSpPr>
            <a:spLocks noChangeArrowheads="1"/>
          </p:cNvSpPr>
          <p:nvPr/>
        </p:nvSpPr>
        <p:spPr bwMode="auto">
          <a:xfrm>
            <a:off x="5710238" y="4986338"/>
            <a:ext cx="3081337" cy="52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400" dirty="0">
                <a:solidFill>
                  <a:srgbClr val="000000"/>
                </a:solidFill>
                <a:latin typeface="Cambria" panose="02040503050406030204" pitchFamily="18" charset="0"/>
              </a:rPr>
              <a:t>P93 took out of existence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400" dirty="0">
                <a:solidFill>
                  <a:srgbClr val="000000"/>
                </a:solidFill>
                <a:latin typeface="Cambria" panose="02040503050406030204" pitchFamily="18" charset="0"/>
              </a:rPr>
              <a:t>(was taken out of existence by)</a:t>
            </a:r>
            <a:endParaRPr lang="en-US" altLang="en-US" sz="14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3120" name="Text Box 48"/>
          <p:cNvSpPr txBox="1">
            <a:spLocks noChangeArrowheads="1"/>
          </p:cNvSpPr>
          <p:nvPr/>
        </p:nvSpPr>
        <p:spPr bwMode="auto">
          <a:xfrm>
            <a:off x="5507038" y="4332288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>
                <a:latin typeface="Cambria" panose="02040503050406030204" pitchFamily="18" charset="0"/>
              </a:rPr>
              <a:t>1,n</a:t>
            </a:r>
            <a:endParaRPr lang="en-GB" altLang="en-US" sz="1200">
              <a:latin typeface="Cambria" panose="02040503050406030204" pitchFamily="18" charset="0"/>
            </a:endParaRPr>
          </a:p>
        </p:txBody>
      </p:sp>
      <p:sp>
        <p:nvSpPr>
          <p:cNvPr id="3121" name="Text Box 48"/>
          <p:cNvSpPr txBox="1">
            <a:spLocks noChangeArrowheads="1"/>
          </p:cNvSpPr>
          <p:nvPr/>
        </p:nvSpPr>
        <p:spPr bwMode="auto">
          <a:xfrm>
            <a:off x="5489575" y="5008563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>
                <a:latin typeface="Cambria" panose="02040503050406030204" pitchFamily="18" charset="0"/>
              </a:rPr>
              <a:t>1,n</a:t>
            </a:r>
            <a:endParaRPr lang="en-GB" altLang="en-US" sz="1200">
              <a:latin typeface="Cambria" panose="02040503050406030204" pitchFamily="18" charset="0"/>
            </a:endParaRPr>
          </a:p>
        </p:txBody>
      </p:sp>
      <p:sp>
        <p:nvSpPr>
          <p:cNvPr id="3122" name="Text Box 48"/>
          <p:cNvSpPr txBox="1">
            <a:spLocks noChangeArrowheads="1"/>
          </p:cNvSpPr>
          <p:nvPr/>
        </p:nvSpPr>
        <p:spPr bwMode="auto">
          <a:xfrm>
            <a:off x="8739188" y="4341813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>
                <a:latin typeface="Cambria" panose="02040503050406030204" pitchFamily="18" charset="0"/>
              </a:rPr>
              <a:t>1,1</a:t>
            </a:r>
            <a:endParaRPr lang="en-GB" altLang="en-US" sz="1200">
              <a:latin typeface="Cambria" panose="02040503050406030204" pitchFamily="18" charset="0"/>
            </a:endParaRPr>
          </a:p>
        </p:txBody>
      </p:sp>
      <p:sp>
        <p:nvSpPr>
          <p:cNvPr id="3123" name="Text Box 48"/>
          <p:cNvSpPr txBox="1">
            <a:spLocks noChangeArrowheads="1"/>
          </p:cNvSpPr>
          <p:nvPr/>
        </p:nvSpPr>
        <p:spPr bwMode="auto">
          <a:xfrm>
            <a:off x="8739188" y="5000625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0,1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3124" name="Line 67"/>
          <p:cNvSpPr>
            <a:spLocks noChangeShapeType="1"/>
          </p:cNvSpPr>
          <p:nvPr/>
        </p:nvSpPr>
        <p:spPr bwMode="auto">
          <a:xfrm>
            <a:off x="460375" y="5340350"/>
            <a:ext cx="603250" cy="11113"/>
          </a:xfrm>
          <a:prstGeom prst="line">
            <a:avLst/>
          </a:prstGeom>
          <a:noFill/>
          <a:ln w="63500" cmpd="dbl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b="0">
              <a:latin typeface="Cambria" panose="02040503050406030204" pitchFamily="18" charset="0"/>
            </a:endParaRPr>
          </a:p>
        </p:txBody>
      </p:sp>
      <p:sp>
        <p:nvSpPr>
          <p:cNvPr id="3125" name="TextBox 1"/>
          <p:cNvSpPr txBox="1">
            <a:spLocks noChangeArrowheads="1"/>
          </p:cNvSpPr>
          <p:nvPr/>
        </p:nvSpPr>
        <p:spPr bwMode="auto">
          <a:xfrm>
            <a:off x="1039813" y="5186363"/>
            <a:ext cx="127720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 i="1">
                <a:latin typeface="Cambria" panose="02040503050406030204" pitchFamily="18" charset="0"/>
              </a:rPr>
              <a:t>direct subclass</a:t>
            </a:r>
          </a:p>
        </p:txBody>
      </p:sp>
      <p:cxnSp>
        <p:nvCxnSpPr>
          <p:cNvPr id="3126" name="AutoShape 70"/>
          <p:cNvCxnSpPr>
            <a:cxnSpLocks noChangeShapeType="1"/>
            <a:endCxn id="3127" idx="1"/>
          </p:cNvCxnSpPr>
          <p:nvPr/>
        </p:nvCxnSpPr>
        <p:spPr bwMode="auto">
          <a:xfrm flipV="1">
            <a:off x="468313" y="5870477"/>
            <a:ext cx="576262" cy="1686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27" name="TextBox 57"/>
          <p:cNvSpPr txBox="1">
            <a:spLocks noChangeArrowheads="1"/>
          </p:cNvSpPr>
          <p:nvPr/>
        </p:nvSpPr>
        <p:spPr bwMode="auto">
          <a:xfrm>
            <a:off x="1044575" y="5716588"/>
            <a:ext cx="84029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 i="1">
                <a:latin typeface="Cambria" panose="02040503050406030204" pitchFamily="18" charset="0"/>
              </a:rPr>
              <a:t>property</a:t>
            </a:r>
          </a:p>
        </p:txBody>
      </p:sp>
      <p:sp>
        <p:nvSpPr>
          <p:cNvPr id="3128" name="Line 67"/>
          <p:cNvSpPr>
            <a:spLocks noChangeShapeType="1"/>
          </p:cNvSpPr>
          <p:nvPr/>
        </p:nvSpPr>
        <p:spPr bwMode="auto">
          <a:xfrm flipV="1">
            <a:off x="458788" y="5634038"/>
            <a:ext cx="604837" cy="0"/>
          </a:xfrm>
          <a:prstGeom prst="line">
            <a:avLst/>
          </a:prstGeom>
          <a:noFill/>
          <a:ln w="63500" cmpd="dbl">
            <a:solidFill>
              <a:schemeClr val="tx1"/>
            </a:solidFill>
            <a:prstDash val="sysDash"/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b="0">
              <a:latin typeface="Cambria" panose="02040503050406030204" pitchFamily="18" charset="0"/>
            </a:endParaRPr>
          </a:p>
        </p:txBody>
      </p:sp>
      <p:sp>
        <p:nvSpPr>
          <p:cNvPr id="3129" name="TextBox 60"/>
          <p:cNvSpPr txBox="1">
            <a:spLocks noChangeArrowheads="1"/>
          </p:cNvSpPr>
          <p:nvPr/>
        </p:nvSpPr>
        <p:spPr bwMode="auto">
          <a:xfrm>
            <a:off x="1063625" y="5464175"/>
            <a:ext cx="142147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 i="1">
                <a:latin typeface="Cambria" panose="02040503050406030204" pitchFamily="18" charset="0"/>
              </a:rPr>
              <a:t>indirect subclass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584EC9-C82E-4690-B167-EF20D55131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525" y="929423"/>
            <a:ext cx="12314987" cy="4999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76078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l-GR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l-GR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81957</TotalTime>
  <Words>144</Words>
  <Application>Microsoft Office PowerPoint</Application>
  <PresentationFormat>Custom</PresentationFormat>
  <Paragraphs>46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Cambria</vt:lpstr>
      <vt:lpstr>Tahoma</vt:lpstr>
      <vt:lpstr>Times New Roman</vt:lpstr>
      <vt:lpstr>Default Design</vt:lpstr>
      <vt:lpstr>PowerPoint Presentation</vt:lpstr>
      <vt:lpstr>PowerPoint Presentation</vt:lpstr>
    </vt:vector>
  </TitlesOfParts>
  <Company>forth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ics</dc:creator>
  <cp:lastModifiedBy>Tsoulouha Eleni</cp:lastModifiedBy>
  <cp:revision>914</cp:revision>
  <cp:lastPrinted>2020-06-19T11:41:53Z</cp:lastPrinted>
  <dcterms:created xsi:type="dcterms:W3CDTF">2009-01-13T10:44:39Z</dcterms:created>
  <dcterms:modified xsi:type="dcterms:W3CDTF">2024-01-12T10:23:50Z</dcterms:modified>
</cp:coreProperties>
</file>