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17" r:id="rId2"/>
    <p:sldId id="318" r:id="rId3"/>
  </p:sldIdLst>
  <p:sldSz cx="12746038" cy="6858000"/>
  <p:notesSz cx="6794500" cy="99314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9DC412F-3F27-4BFA-B0B7-3569B80C68A7}">
          <p14:sldIdLst>
            <p14:sldId id="317"/>
            <p14:sldId id="3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58">
          <p15:clr>
            <a:srgbClr val="A4A3A4"/>
          </p15:clr>
        </p15:guide>
        <p15:guide id="2" pos="42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E97"/>
    <a:srgbClr val="8F9CFB"/>
    <a:srgbClr val="93FBCC"/>
    <a:srgbClr val="81CC1E"/>
    <a:srgbClr val="FFBB11"/>
    <a:srgbClr val="35DB90"/>
    <a:srgbClr val="6DBBFB"/>
    <a:srgbClr val="79BAEF"/>
    <a:srgbClr val="57C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91" autoAdjust="0"/>
    <p:restoredTop sz="85442" autoAdjust="0"/>
  </p:normalViewPr>
  <p:slideViewPr>
    <p:cSldViewPr snapToGrid="0">
      <p:cViewPr varScale="1">
        <p:scale>
          <a:sx n="98" d="100"/>
          <a:sy n="98" d="100"/>
        </p:scale>
        <p:origin x="708" y="78"/>
      </p:cViewPr>
      <p:guideLst>
        <p:guide orient="horz" pos="1158"/>
        <p:guide pos="4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1913" y="746125"/>
            <a:ext cx="6918326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18214"/>
            <a:ext cx="5436235" cy="446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noProof="0"/>
              <a:t>Click to edit Master text styles</a:t>
            </a:r>
          </a:p>
          <a:p>
            <a:pPr lvl="1"/>
            <a:r>
              <a:rPr lang="el-GR" altLang="en-US" noProof="0"/>
              <a:t>Second level</a:t>
            </a:r>
          </a:p>
          <a:p>
            <a:pPr lvl="2"/>
            <a:r>
              <a:rPr lang="el-GR" altLang="en-US" noProof="0"/>
              <a:t>Third level</a:t>
            </a:r>
          </a:p>
          <a:p>
            <a:pPr lvl="3"/>
            <a:r>
              <a:rPr lang="el-GR" altLang="en-US" noProof="0"/>
              <a:t>Fourth level</a:t>
            </a:r>
          </a:p>
          <a:p>
            <a:pPr lvl="4"/>
            <a:r>
              <a:rPr lang="el-GR" alt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6E9B24FF-AE70-42E2-9DE5-B6180FEBD18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850" y="1122363"/>
            <a:ext cx="95583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850" y="3602038"/>
            <a:ext cx="95583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759-710B-42A5-BE04-013DDAD8CB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831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00F7-2BF0-4586-AFD0-32DEF2EE8F4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8986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2425" y="274638"/>
            <a:ext cx="28670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588" y="274638"/>
            <a:ext cx="84534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10B6-5D4D-43A4-9372-C51CDFE6518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7429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CAD5-BE13-4C0B-8FE9-0AA5FFC0EED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7691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950" y="1709738"/>
            <a:ext cx="109934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50" y="4589463"/>
            <a:ext cx="1099343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E819-937E-47D0-9E86-552C3BA266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76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588" y="1600200"/>
            <a:ext cx="56594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8425" y="1600200"/>
            <a:ext cx="5661025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EBFA-60D8-4374-9D5F-D26460C08CF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0341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365125"/>
            <a:ext cx="10993437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88" y="1681163"/>
            <a:ext cx="5392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88" y="2505075"/>
            <a:ext cx="5392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88" y="1681163"/>
            <a:ext cx="54181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3188" y="2505075"/>
            <a:ext cx="54181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4A38-D59C-4B8C-986F-03EC335F061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188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D98C-56F1-4415-B184-673C2B9317B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480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430-7A32-4AE8-A386-1AE689180A8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2146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F39D-39D5-4BCD-997B-38839C0025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62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C699-D82D-48E1-9B21-9EDAF159AB1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515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6588" y="274638"/>
            <a:ext cx="114728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588" y="1600200"/>
            <a:ext cx="114728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8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4513" y="6245225"/>
            <a:ext cx="40370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34475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060D6658-E5A0-4943-B954-92ADB29F3E7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AutoShape 25">
            <a:extLst>
              <a:ext uri="{FF2B5EF4-FFF2-40B4-BE49-F238E27FC236}">
                <a16:creationId xmlns:a16="http://schemas.microsoft.com/office/drawing/2014/main" id="{D04C1DD4-D7FA-4899-82EF-0AD450BB54DC}"/>
              </a:ext>
            </a:extLst>
          </p:cNvPr>
          <p:cNvCxnSpPr>
            <a:cxnSpLocks noChangeShapeType="1"/>
            <a:stCxn id="9" idx="2"/>
            <a:endCxn id="42" idx="2"/>
          </p:cNvCxnSpPr>
          <p:nvPr/>
        </p:nvCxnSpPr>
        <p:spPr bwMode="auto">
          <a:xfrm rot="5400000" flipH="1">
            <a:off x="8574511" y="581129"/>
            <a:ext cx="14653" cy="3259206"/>
          </a:xfrm>
          <a:prstGeom prst="bentConnector3">
            <a:avLst>
              <a:gd name="adj1" fmla="val -4920296"/>
            </a:avLst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" name="AutoShape 25">
            <a:extLst>
              <a:ext uri="{FF2B5EF4-FFF2-40B4-BE49-F238E27FC236}">
                <a16:creationId xmlns:a16="http://schemas.microsoft.com/office/drawing/2014/main" id="{8D95C698-3E89-470A-85EC-0227793D2542}"/>
              </a:ext>
            </a:extLst>
          </p:cNvPr>
          <p:cNvCxnSpPr>
            <a:cxnSpLocks noChangeShapeType="1"/>
            <a:stCxn id="9" idx="0"/>
            <a:endCxn id="42" idx="0"/>
          </p:cNvCxnSpPr>
          <p:nvPr/>
        </p:nvCxnSpPr>
        <p:spPr bwMode="auto">
          <a:xfrm rot="16200000" flipH="1" flipV="1">
            <a:off x="8556848" y="271813"/>
            <a:ext cx="49980" cy="3259206"/>
          </a:xfrm>
          <a:prstGeom prst="bentConnector3">
            <a:avLst>
              <a:gd name="adj1" fmla="val -457383"/>
            </a:avLst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 Box 64">
            <a:extLst>
              <a:ext uri="{FF2B5EF4-FFF2-40B4-BE49-F238E27FC236}">
                <a16:creationId xmlns:a16="http://schemas.microsoft.com/office/drawing/2014/main" id="{AB3E2BE9-5357-40FF-8414-C2BDE1A37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3291" y="2607843"/>
            <a:ext cx="2521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 P171 at some place within</a:t>
            </a:r>
            <a:endParaRPr lang="el-GR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Text Box 11">
            <a:extLst>
              <a:ext uri="{FF2B5EF4-FFF2-40B4-BE49-F238E27FC236}">
                <a16:creationId xmlns:a16="http://schemas.microsoft.com/office/drawing/2014/main" id="{EE4C512C-E285-4D8B-B42C-C2C86ED92E65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0243366" y="3542764"/>
            <a:ext cx="1342168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rIns="54000">
            <a:spAutoFit/>
          </a:bodyPr>
          <a:lstStyle>
            <a:defPPr>
              <a:defRPr lang="el-GR"/>
            </a:defPPr>
            <a:lvl1pPr algn="ctr">
              <a:lnSpc>
                <a:spcPct val="90000"/>
              </a:lnSpc>
              <a:buFontTx/>
              <a:buNone/>
              <a:defRPr sz="1800"/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E39 Actor</a:t>
            </a:r>
            <a:endParaRPr lang="en-GB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Text Box 14">
            <a:extLst>
              <a:ext uri="{FF2B5EF4-FFF2-40B4-BE49-F238E27FC236}">
                <a16:creationId xmlns:a16="http://schemas.microsoft.com/office/drawing/2014/main" id="{C9355514-A017-49F7-984F-7C2C69B580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7446" y="3708497"/>
            <a:ext cx="32116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P74 </a:t>
            </a: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has current or former residence </a:t>
            </a:r>
            <a:r>
              <a:rPr lang="en-GB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(</a:t>
            </a: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is current or former residence</a:t>
            </a:r>
            <a:r>
              <a:rPr lang="en-GB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of</a:t>
            </a:r>
            <a:r>
              <a:rPr lang="en-GB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7" name="Text Box 53">
            <a:extLst>
              <a:ext uri="{FF2B5EF4-FFF2-40B4-BE49-F238E27FC236}">
                <a16:creationId xmlns:a16="http://schemas.microsoft.com/office/drawing/2014/main" id="{BDC655A9-49ED-4B7E-BCDC-3C381B75A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9661" y="2260584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8" name="AutoShape 25">
            <a:extLst>
              <a:ext uri="{FF2B5EF4-FFF2-40B4-BE49-F238E27FC236}">
                <a16:creationId xmlns:a16="http://schemas.microsoft.com/office/drawing/2014/main" id="{95381AB0-4972-40E8-9E66-4C67B121E0C7}"/>
              </a:ext>
            </a:extLst>
          </p:cNvPr>
          <p:cNvCxnSpPr>
            <a:cxnSpLocks noChangeShapeType="1"/>
            <a:stCxn id="29" idx="0"/>
          </p:cNvCxnSpPr>
          <p:nvPr/>
        </p:nvCxnSpPr>
        <p:spPr bwMode="auto">
          <a:xfrm rot="16200000" flipV="1">
            <a:off x="1391318" y="1921354"/>
            <a:ext cx="1347756" cy="1795112"/>
          </a:xfrm>
          <a:prstGeom prst="bentConnector3">
            <a:avLst>
              <a:gd name="adj1" fmla="val 41740"/>
            </a:avLst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 Box 15">
            <a:extLst>
              <a:ext uri="{FF2B5EF4-FFF2-40B4-BE49-F238E27FC236}">
                <a16:creationId xmlns:a16="http://schemas.microsoft.com/office/drawing/2014/main" id="{FE4DD66E-5513-4E4B-9B22-DD5A96682B42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8899701" y="1876426"/>
            <a:ext cx="2623479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rIns="54000">
            <a:spAutoFit/>
          </a:bodyPr>
          <a:lstStyle>
            <a:defPPr>
              <a:defRPr lang="el-GR"/>
            </a:defPPr>
            <a:lvl1pPr algn="ctr">
              <a:lnSpc>
                <a:spcPct val="90000"/>
              </a:lnSpc>
              <a:buFontTx/>
              <a:buNone/>
              <a:defRPr sz="1800"/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E94 Space</a:t>
            </a:r>
            <a:r>
              <a:rPr lang="el-GR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Primitive</a:t>
            </a:r>
            <a:endParaRPr lang="en-GB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Text Box 26">
            <a:extLst>
              <a:ext uri="{FF2B5EF4-FFF2-40B4-BE49-F238E27FC236}">
                <a16:creationId xmlns:a16="http://schemas.microsoft.com/office/drawing/2014/main" id="{689D16B6-4483-4861-AEBB-254FD7E8B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1105" y="1154742"/>
            <a:ext cx="22421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algn="ctr">
              <a:buFontTx/>
              <a:buNone/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P168 place is defined by</a:t>
            </a:r>
          </a:p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(defines place)</a:t>
            </a:r>
            <a:endParaRPr lang="en-GB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Text Box 62">
            <a:extLst>
              <a:ext uri="{FF2B5EF4-FFF2-40B4-BE49-F238E27FC236}">
                <a16:creationId xmlns:a16="http://schemas.microsoft.com/office/drawing/2014/main" id="{58E8DA15-42C7-4DBE-9714-F070B1300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37115" y="1393981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1,1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Text Box 64">
            <a:extLst>
              <a:ext uri="{FF2B5EF4-FFF2-40B4-BE49-F238E27FC236}">
                <a16:creationId xmlns:a16="http://schemas.microsoft.com/office/drawing/2014/main" id="{18765074-8042-4AA5-87D7-A68529AC6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1542" y="2945742"/>
            <a:ext cx="15865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 P172 contains</a:t>
            </a:r>
            <a:endParaRPr lang="el-GR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6DFC6298-0F5C-47BA-9371-CA7A57D25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1375" y="135310"/>
            <a:ext cx="307027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P121 overlaps with</a:t>
            </a:r>
          </a:p>
          <a:p>
            <a:pPr>
              <a:spcAft>
                <a:spcPts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P122 borders with</a:t>
            </a:r>
            <a:endParaRPr lang="el-GR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P189 approximates (is approximated by)</a:t>
            </a:r>
            <a:endParaRPr lang="el-GR" altLang="en-US" sz="1200" dirty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Box 62">
            <a:extLst>
              <a:ext uri="{FF2B5EF4-FFF2-40B4-BE49-F238E27FC236}">
                <a16:creationId xmlns:a16="http://schemas.microsoft.com/office/drawing/2014/main" id="{713428C3-B720-4F54-A169-BE7082A64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8927" y="1393207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Text Box 53">
            <a:extLst>
              <a:ext uri="{FF2B5EF4-FFF2-40B4-BE49-F238E27FC236}">
                <a16:creationId xmlns:a16="http://schemas.microsoft.com/office/drawing/2014/main" id="{6D399A1B-8147-4F1F-A50E-91CDFBA00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5628" y="2946827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Text Box 53">
            <a:extLst>
              <a:ext uri="{FF2B5EF4-FFF2-40B4-BE49-F238E27FC236}">
                <a16:creationId xmlns:a16="http://schemas.microsoft.com/office/drawing/2014/main" id="{093107E2-54CB-47A9-B9E2-A6661A4F8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0841" y="2603558"/>
            <a:ext cx="48062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7" name="Text Box 53">
            <a:extLst>
              <a:ext uri="{FF2B5EF4-FFF2-40B4-BE49-F238E27FC236}">
                <a16:creationId xmlns:a16="http://schemas.microsoft.com/office/drawing/2014/main" id="{2B83C3EF-4CB3-48C4-8D2A-5E68F3540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0319" y="2609487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8" name="Text Box 53">
            <a:extLst>
              <a:ext uri="{FF2B5EF4-FFF2-40B4-BE49-F238E27FC236}">
                <a16:creationId xmlns:a16="http://schemas.microsoft.com/office/drawing/2014/main" id="{DB0DB777-5123-4B92-B0ED-FAC78E798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5838" y="2948975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9" name="Text Box 19">
            <a:extLst>
              <a:ext uri="{FF2B5EF4-FFF2-40B4-BE49-F238E27FC236}">
                <a16:creationId xmlns:a16="http://schemas.microsoft.com/office/drawing/2014/main" id="{82C31F92-5FF9-4091-8BD0-D4DDEBEAD205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98967" y="1879600"/>
            <a:ext cx="1337345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Cambria" panose="02040503050406030204" pitchFamily="18" charset="0"/>
              </a:rPr>
              <a:t>E4 Period</a:t>
            </a:r>
            <a:endParaRPr lang="en-GB" alt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0" name="Text Box 5">
            <a:extLst>
              <a:ext uri="{FF2B5EF4-FFF2-40B4-BE49-F238E27FC236}">
                <a16:creationId xmlns:a16="http://schemas.microsoft.com/office/drawing/2014/main" id="{F943F5A5-1631-4E15-AD84-588794258F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1793" y="1560697"/>
            <a:ext cx="14745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P7 took place at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(witnessed)</a:t>
            </a:r>
            <a:endParaRPr lang="el-GR" altLang="en-US" sz="1200" dirty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06FBDC4-736E-4BEA-93A6-278A196A360B}"/>
              </a:ext>
            </a:extLst>
          </p:cNvPr>
          <p:cNvCxnSpPr>
            <a:stCxn id="19" idx="3"/>
            <a:endCxn id="39" idx="1"/>
          </p:cNvCxnSpPr>
          <p:nvPr/>
        </p:nvCxnSpPr>
        <p:spPr bwMode="auto">
          <a:xfrm flipV="1">
            <a:off x="1836312" y="2050151"/>
            <a:ext cx="3792929" cy="26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 Box 14">
            <a:extLst>
              <a:ext uri="{FF2B5EF4-FFF2-40B4-BE49-F238E27FC236}">
                <a16:creationId xmlns:a16="http://schemas.microsoft.com/office/drawing/2014/main" id="{EBA66FD5-9BF1-47D9-9BE5-19E28D51F63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222811" y="5049252"/>
            <a:ext cx="2623378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rIns="54000">
            <a:spAutoFit/>
          </a:bodyPr>
          <a:lstStyle>
            <a:defPPr>
              <a:defRPr lang="el-GR"/>
            </a:defPPr>
            <a:lvl1pPr algn="ctr">
              <a:lnSpc>
                <a:spcPct val="90000"/>
              </a:lnSpc>
              <a:buFontTx/>
              <a:buNone/>
              <a:defRPr sz="1800"/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E19 Physical Object</a:t>
            </a:r>
            <a:endParaRPr lang="en-GB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3" name="Text Box 64">
            <a:extLst>
              <a:ext uri="{FF2B5EF4-FFF2-40B4-BE49-F238E27FC236}">
                <a16:creationId xmlns:a16="http://schemas.microsoft.com/office/drawing/2014/main" id="{557D5EAF-4DE1-4DE0-9850-A9F251850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3303" y="4064317"/>
            <a:ext cx="285892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algn="ctr">
              <a:buFontTx/>
              <a:buNone/>
              <a:defRPr sz="13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 P53  has former or current location (is former or 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current location of)</a:t>
            </a:r>
            <a:endParaRPr lang="el-GR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4" name="Text Box 5">
            <a:extLst>
              <a:ext uri="{FF2B5EF4-FFF2-40B4-BE49-F238E27FC236}">
                <a16:creationId xmlns:a16="http://schemas.microsoft.com/office/drawing/2014/main" id="{D91D9DFD-FE3A-4E62-92D6-44CD994DA8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9408" y="2413921"/>
            <a:ext cx="22538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P8 took place on or within </a:t>
            </a:r>
          </a:p>
          <a:p>
            <a:pPr algn="ctr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(witnessed)</a:t>
            </a:r>
            <a:endParaRPr lang="el-GR" altLang="en-US" sz="1200" dirty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14">
            <a:extLst>
              <a:ext uri="{FF2B5EF4-FFF2-40B4-BE49-F238E27FC236}">
                <a16:creationId xmlns:a16="http://schemas.microsoft.com/office/drawing/2014/main" id="{0022064C-A72F-46C8-948A-8AFFC99FB684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0367889" y="5023853"/>
            <a:ext cx="1191195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Cambria" panose="02040503050406030204" pitchFamily="18" charset="0"/>
              </a:rPr>
              <a:t>E9 Move</a:t>
            </a:r>
            <a:endParaRPr lang="en-GB" alt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26" name="AutoShape 25">
            <a:extLst>
              <a:ext uri="{FF2B5EF4-FFF2-40B4-BE49-F238E27FC236}">
                <a16:creationId xmlns:a16="http://schemas.microsoft.com/office/drawing/2014/main" id="{331F2E1B-775C-4675-AF79-D293CEC15B61}"/>
              </a:ext>
            </a:extLst>
          </p:cNvPr>
          <p:cNvCxnSpPr>
            <a:cxnSpLocks noChangeShapeType="1"/>
            <a:stCxn id="44" idx="2"/>
            <a:endCxn id="67" idx="2"/>
          </p:cNvCxnSpPr>
          <p:nvPr/>
        </p:nvCxnSpPr>
        <p:spPr bwMode="auto">
          <a:xfrm rot="5400000">
            <a:off x="3849404" y="1475733"/>
            <a:ext cx="1627705" cy="3118595"/>
          </a:xfrm>
          <a:prstGeom prst="bentConnector3">
            <a:avLst>
              <a:gd name="adj1" fmla="val 114044"/>
            </a:avLst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Line 73">
            <a:extLst>
              <a:ext uri="{FF2B5EF4-FFF2-40B4-BE49-F238E27FC236}">
                <a16:creationId xmlns:a16="http://schemas.microsoft.com/office/drawing/2014/main" id="{D7F773CE-097E-46AF-9315-2F579FA5990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29996" y="3884395"/>
            <a:ext cx="1192" cy="1163824"/>
          </a:xfrm>
          <a:prstGeom prst="line">
            <a:avLst/>
          </a:prstGeom>
          <a:noFill/>
          <a:ln w="5715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28" name="AutoShape 25">
            <a:extLst>
              <a:ext uri="{FF2B5EF4-FFF2-40B4-BE49-F238E27FC236}">
                <a16:creationId xmlns:a16="http://schemas.microsoft.com/office/drawing/2014/main" id="{77A0D769-B121-42E4-9F82-15BA719505CE}"/>
              </a:ext>
            </a:extLst>
          </p:cNvPr>
          <p:cNvCxnSpPr>
            <a:cxnSpLocks noChangeShapeType="1"/>
            <a:stCxn id="43" idx="2"/>
            <a:endCxn id="5" idx="1"/>
          </p:cNvCxnSpPr>
          <p:nvPr/>
        </p:nvCxnSpPr>
        <p:spPr bwMode="auto">
          <a:xfrm rot="16200000" flipH="1">
            <a:off x="7766844" y="1237057"/>
            <a:ext cx="1485413" cy="3467631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 Box 53">
            <a:extLst>
              <a:ext uri="{FF2B5EF4-FFF2-40B4-BE49-F238E27FC236}">
                <a16:creationId xmlns:a16="http://schemas.microsoft.com/office/drawing/2014/main" id="{8E5FFAA8-BF4F-4802-8B6F-2D643B4844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4144" y="3492788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  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0" name="AutoShape 25">
            <a:extLst>
              <a:ext uri="{FF2B5EF4-FFF2-40B4-BE49-F238E27FC236}">
                <a16:creationId xmlns:a16="http://schemas.microsoft.com/office/drawing/2014/main" id="{C67C9572-D342-471B-A4DB-1DEA6D860B7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881910" y="1504755"/>
            <a:ext cx="1336162" cy="2840287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 Box 59">
            <a:extLst>
              <a:ext uri="{FF2B5EF4-FFF2-40B4-BE49-F238E27FC236}">
                <a16:creationId xmlns:a16="http://schemas.microsoft.com/office/drawing/2014/main" id="{B0516724-A9C5-44A0-A922-0511ECB09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5638" y="2422363"/>
            <a:ext cx="23708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algn="ctr">
              <a:spcAft>
                <a:spcPts val="0"/>
              </a:spcAft>
              <a:buFontTx/>
              <a:buNone/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P59 has section</a:t>
            </a:r>
          </a:p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(is located on or within)</a:t>
            </a:r>
            <a:endParaRPr lang="el-GR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2" name="AutoShape 25">
            <a:extLst>
              <a:ext uri="{FF2B5EF4-FFF2-40B4-BE49-F238E27FC236}">
                <a16:creationId xmlns:a16="http://schemas.microsoft.com/office/drawing/2014/main" id="{1B6AE7D5-1473-48C8-AA9D-7CE16D252C83}"/>
              </a:ext>
            </a:extLst>
          </p:cNvPr>
          <p:cNvCxnSpPr>
            <a:cxnSpLocks noChangeShapeType="1"/>
            <a:stCxn id="39" idx="2"/>
            <a:endCxn id="22" idx="3"/>
          </p:cNvCxnSpPr>
          <p:nvPr/>
        </p:nvCxnSpPr>
        <p:spPr bwMode="auto">
          <a:xfrm rot="5400000">
            <a:off x="3634526" y="2432630"/>
            <a:ext cx="2999102" cy="2575775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Text Box 53">
            <a:extLst>
              <a:ext uri="{FF2B5EF4-FFF2-40B4-BE49-F238E27FC236}">
                <a16:creationId xmlns:a16="http://schemas.microsoft.com/office/drawing/2014/main" id="{EA381D0B-3A57-45CB-9F6C-5B0A3C27E6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0152" y="5114917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  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34" name="Text Box 54">
            <a:extLst>
              <a:ext uri="{FF2B5EF4-FFF2-40B4-BE49-F238E27FC236}">
                <a16:creationId xmlns:a16="http://schemas.microsoft.com/office/drawing/2014/main" id="{E6EAF401-7C40-41BF-B7C2-764758F63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2496" y="5228765"/>
            <a:ext cx="23277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algn="ctr">
              <a:buFontTx/>
              <a:buNone/>
              <a:defRPr sz="13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 P55 has current location 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(currently holds)</a:t>
            </a:r>
            <a:endParaRPr lang="el-GR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35" name="Text Box 53">
            <a:extLst>
              <a:ext uri="{FF2B5EF4-FFF2-40B4-BE49-F238E27FC236}">
                <a16:creationId xmlns:a16="http://schemas.microsoft.com/office/drawing/2014/main" id="{96951D50-ABE4-438B-8A92-68F87DDE1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2041" y="3173606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36" name="Text Box 53">
            <a:extLst>
              <a:ext uri="{FF2B5EF4-FFF2-40B4-BE49-F238E27FC236}">
                <a16:creationId xmlns:a16="http://schemas.microsoft.com/office/drawing/2014/main" id="{B94A68E3-0149-4FDB-BDAD-52C69CF94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5086" y="3843072"/>
            <a:ext cx="452550" cy="28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1,n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37" name="Text Box 53">
            <a:extLst>
              <a:ext uri="{FF2B5EF4-FFF2-40B4-BE49-F238E27FC236}">
                <a16:creationId xmlns:a16="http://schemas.microsoft.com/office/drawing/2014/main" id="{84ED6D72-D6D0-4152-B3CB-6FBD8217350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800880" y="3825275"/>
            <a:ext cx="4931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0D9A423-01B5-4509-BEA6-B62307EF08F4}"/>
              </a:ext>
            </a:extLst>
          </p:cNvPr>
          <p:cNvGrpSpPr/>
          <p:nvPr/>
        </p:nvGrpSpPr>
        <p:grpSpPr>
          <a:xfrm>
            <a:off x="5629240" y="1879335"/>
            <a:ext cx="1585446" cy="348830"/>
            <a:chOff x="6121399" y="1317625"/>
            <a:chExt cx="1582238" cy="317063"/>
          </a:xfrm>
        </p:grpSpPr>
        <p:sp>
          <p:nvSpPr>
            <p:cNvPr id="39" name="Text Box 18">
              <a:extLst>
                <a:ext uri="{FF2B5EF4-FFF2-40B4-BE49-F238E27FC236}">
                  <a16:creationId xmlns:a16="http://schemas.microsoft.com/office/drawing/2014/main" id="{63597E6F-162A-41AA-95F8-AB6834CF4CAF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121400" y="1317625"/>
              <a:ext cx="1582237" cy="310520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54000" rIns="54000">
              <a:spAutoFit/>
            </a:bodyPr>
            <a:lstStyle>
              <a:defPPr>
                <a:defRPr lang="el-GR"/>
              </a:defPPr>
              <a:lvl1pPr algn="ctr">
                <a:lnSpc>
                  <a:spcPct val="90000"/>
                </a:lnSpc>
                <a:buFontTx/>
                <a:buNone/>
                <a:defRPr sz="1800"/>
              </a:lvl1pPr>
              <a:lvl2pPr marL="742950" indent="-285750">
                <a:spcBef>
                  <a:spcPct val="20000"/>
                </a:spcBef>
                <a:buChar char="–"/>
                <a:defRPr sz="2800"/>
              </a:lvl2pPr>
              <a:lvl3pPr marL="1143000" indent="-228600">
                <a:spcBef>
                  <a:spcPct val="20000"/>
                </a:spcBef>
                <a:buChar char="•"/>
                <a:defRPr sz="2400"/>
              </a:lvl3pPr>
              <a:lvl4pPr marL="1600200" indent="-228600">
                <a:spcBef>
                  <a:spcPct val="20000"/>
                </a:spcBef>
                <a:buChar char="–"/>
                <a:defRPr sz="2000"/>
              </a:lvl4pPr>
              <a:lvl5pPr marL="2057400" indent="-228600">
                <a:spcBef>
                  <a:spcPct val="20000"/>
                </a:spcBef>
                <a:buChar char="»"/>
                <a:defRPr sz="2000"/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9pPr>
            </a:lstStyle>
            <a:p>
              <a:r>
                <a:rPr lang="en-US" altLang="en-US" dirty="0">
                  <a:solidFill>
                    <a:srgbClr val="000000"/>
                  </a:solidFill>
                  <a:latin typeface="Cambria" panose="02040503050406030204" pitchFamily="18" charset="0"/>
                </a:rPr>
                <a:t>E53 Place</a:t>
              </a:r>
              <a:endParaRPr lang="en-GB" altLang="en-US" dirty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40" name="AutoShape 45">
              <a:extLst>
                <a:ext uri="{FF2B5EF4-FFF2-40B4-BE49-F238E27FC236}">
                  <a16:creationId xmlns:a16="http://schemas.microsoft.com/office/drawing/2014/main" id="{36ABB55D-5094-473E-8D5E-D50EBBC00BC1}"/>
                </a:ext>
              </a:extLst>
            </p:cNvPr>
            <p:cNvCxnSpPr>
              <a:cxnSpLocks noChangeShapeType="1"/>
              <a:stCxn id="39" idx="1"/>
              <a:endCxn id="39" idx="0"/>
            </p:cNvCxnSpPr>
            <p:nvPr/>
          </p:nvCxnSpPr>
          <p:spPr bwMode="auto">
            <a:xfrm rot="10800000" flipH="1">
              <a:off x="6121399" y="1317625"/>
              <a:ext cx="791119" cy="155260"/>
            </a:xfrm>
            <a:prstGeom prst="curvedConnector4">
              <a:avLst>
                <a:gd name="adj1" fmla="val -187438"/>
                <a:gd name="adj2" fmla="val 752057"/>
              </a:avLst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" name="Text Box 53">
              <a:extLst>
                <a:ext uri="{FF2B5EF4-FFF2-40B4-BE49-F238E27FC236}">
                  <a16:creationId xmlns:a16="http://schemas.microsoft.com/office/drawing/2014/main" id="{351A933B-BB43-42A7-93F9-79EAA251E3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4080" y="1382915"/>
              <a:ext cx="476250" cy="251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Cambria" panose="02040503050406030204" pitchFamily="18" charset="0"/>
                </a:rPr>
                <a:t>  </a:t>
              </a:r>
              <a:endParaRPr lang="en-GB" altLang="en-US" sz="1200" dirty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2" name="Text Box 53">
              <a:extLst>
                <a:ext uri="{FF2B5EF4-FFF2-40B4-BE49-F238E27FC236}">
                  <a16:creationId xmlns:a16="http://schemas.microsoft.com/office/drawing/2014/main" id="{C20BAE29-2872-458F-810D-C52135D188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3592" y="1360409"/>
              <a:ext cx="476250" cy="251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Cambria" panose="02040503050406030204" pitchFamily="18" charset="0"/>
                </a:rPr>
                <a:t>  </a:t>
              </a:r>
              <a:endParaRPr lang="en-GB" altLang="en-US" sz="1200" dirty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3" name="Text Box 53">
              <a:extLst>
                <a:ext uri="{FF2B5EF4-FFF2-40B4-BE49-F238E27FC236}">
                  <a16:creationId xmlns:a16="http://schemas.microsoft.com/office/drawing/2014/main" id="{CADED94C-2D22-4B0E-9F13-A0B141ECA7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27449" y="1382915"/>
              <a:ext cx="476250" cy="251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Cambria" panose="02040503050406030204" pitchFamily="18" charset="0"/>
                </a:rPr>
                <a:t>  </a:t>
              </a:r>
              <a:endParaRPr lang="en-GB" altLang="en-US" sz="1200" dirty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4" name="Text Box 53">
              <a:extLst>
                <a:ext uri="{FF2B5EF4-FFF2-40B4-BE49-F238E27FC236}">
                  <a16:creationId xmlns:a16="http://schemas.microsoft.com/office/drawing/2014/main" id="{7640C07D-4EFB-436E-ABDE-8AA7444B15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5386" y="1376565"/>
              <a:ext cx="476250" cy="251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Cambria" panose="02040503050406030204" pitchFamily="18" charset="0"/>
                </a:rPr>
                <a:t>  </a:t>
              </a:r>
              <a:endParaRPr lang="en-GB" altLang="en-US" sz="1200" dirty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5" name="Text Box 53">
              <a:extLst>
                <a:ext uri="{FF2B5EF4-FFF2-40B4-BE49-F238E27FC236}">
                  <a16:creationId xmlns:a16="http://schemas.microsoft.com/office/drawing/2014/main" id="{E3B4F24D-4F50-4B9B-8D62-B2A0575A66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60692" y="1360409"/>
              <a:ext cx="476250" cy="251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Cambria" panose="02040503050406030204" pitchFamily="18" charset="0"/>
                </a:rPr>
                <a:t>  </a:t>
              </a:r>
              <a:endParaRPr lang="en-GB" altLang="en-US" sz="1200" dirty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</p:grpSp>
      <p:cxnSp>
        <p:nvCxnSpPr>
          <p:cNvPr id="46" name="AutoShape 25">
            <a:extLst>
              <a:ext uri="{FF2B5EF4-FFF2-40B4-BE49-F238E27FC236}">
                <a16:creationId xmlns:a16="http://schemas.microsoft.com/office/drawing/2014/main" id="{DCD5F323-E771-462C-AB42-3C84C726665D}"/>
              </a:ext>
            </a:extLst>
          </p:cNvPr>
          <p:cNvCxnSpPr>
            <a:cxnSpLocks noChangeShapeType="1"/>
            <a:stCxn id="45" idx="2"/>
            <a:endCxn id="25" idx="1"/>
          </p:cNvCxnSpPr>
          <p:nvPr/>
        </p:nvCxnSpPr>
        <p:spPr bwMode="auto">
          <a:xfrm rot="16200000" flipH="1">
            <a:off x="6992633" y="1819412"/>
            <a:ext cx="2991263" cy="3759249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4D8FB5D5-A33B-47BA-90EC-DDC96684DDBA}"/>
              </a:ext>
            </a:extLst>
          </p:cNvPr>
          <p:cNvSpPr/>
          <p:nvPr/>
        </p:nvSpPr>
        <p:spPr>
          <a:xfrm>
            <a:off x="6840802" y="4893485"/>
            <a:ext cx="32946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P26 moved to (was destination of)</a:t>
            </a:r>
            <a:endParaRPr lang="en-US" sz="1200" dirty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E5EDB5A-AAED-496E-9DD3-5D8D9B8B59D5}"/>
              </a:ext>
            </a:extLst>
          </p:cNvPr>
          <p:cNvSpPr/>
          <p:nvPr/>
        </p:nvSpPr>
        <p:spPr>
          <a:xfrm>
            <a:off x="6840497" y="5202449"/>
            <a:ext cx="3029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P27 moved from (was origin of)</a:t>
            </a:r>
            <a:endParaRPr lang="en-US" sz="1200" dirty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E7E59E7-D5FB-40D0-9CEC-6FAB5829A7B9}"/>
              </a:ext>
            </a:extLst>
          </p:cNvPr>
          <p:cNvSpPr/>
          <p:nvPr/>
        </p:nvSpPr>
        <p:spPr>
          <a:xfrm>
            <a:off x="5167353" y="5946775"/>
            <a:ext cx="25087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P25 moved (moved by)</a:t>
            </a:r>
            <a:endParaRPr lang="en-US" sz="1200" dirty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 Box 53">
            <a:extLst>
              <a:ext uri="{FF2B5EF4-FFF2-40B4-BE49-F238E27FC236}">
                <a16:creationId xmlns:a16="http://schemas.microsoft.com/office/drawing/2014/main" id="{2D62EC33-693E-46C0-B0FE-F7C6EC59855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095500" y="5410200"/>
            <a:ext cx="52385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1" name="Text Box 53">
            <a:extLst>
              <a:ext uri="{FF2B5EF4-FFF2-40B4-BE49-F238E27FC236}">
                <a16:creationId xmlns:a16="http://schemas.microsoft.com/office/drawing/2014/main" id="{6732160E-D471-4960-9C43-337F89F31D8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942451" y="5351076"/>
            <a:ext cx="4520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1,n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" name="Text Box 53">
            <a:extLst>
              <a:ext uri="{FF2B5EF4-FFF2-40B4-BE49-F238E27FC236}">
                <a16:creationId xmlns:a16="http://schemas.microsoft.com/office/drawing/2014/main" id="{1E16278A-BD05-40E5-9471-7E1C93668360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9964816" y="5194632"/>
            <a:ext cx="4520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1,n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" name="Text Box 53">
            <a:extLst>
              <a:ext uri="{FF2B5EF4-FFF2-40B4-BE49-F238E27FC236}">
                <a16:creationId xmlns:a16="http://schemas.microsoft.com/office/drawing/2014/main" id="{B00FF49C-E9EF-4C11-9800-F309633A99F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9968194" y="4917075"/>
            <a:ext cx="4520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1,n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4" name="Text Box 53">
            <a:extLst>
              <a:ext uri="{FF2B5EF4-FFF2-40B4-BE49-F238E27FC236}">
                <a16:creationId xmlns:a16="http://schemas.microsoft.com/office/drawing/2014/main" id="{5146CE6D-AA44-445D-9CE9-AADC76ADEC6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549221" y="4911307"/>
            <a:ext cx="4520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5" name="Text Box 53">
            <a:extLst>
              <a:ext uri="{FF2B5EF4-FFF2-40B4-BE49-F238E27FC236}">
                <a16:creationId xmlns:a16="http://schemas.microsoft.com/office/drawing/2014/main" id="{CC4E69F5-A20B-49FA-8A61-302F2C9EDE7F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537123" y="5160765"/>
            <a:ext cx="4520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6" name="Text Box 53">
            <a:extLst>
              <a:ext uri="{FF2B5EF4-FFF2-40B4-BE49-F238E27FC236}">
                <a16:creationId xmlns:a16="http://schemas.microsoft.com/office/drawing/2014/main" id="{8C6287E2-4A34-4EF4-8A78-ADE90BE6552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833324" y="2022362"/>
            <a:ext cx="4520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1,n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7" name="Text Box 53">
            <a:extLst>
              <a:ext uri="{FF2B5EF4-FFF2-40B4-BE49-F238E27FC236}">
                <a16:creationId xmlns:a16="http://schemas.microsoft.com/office/drawing/2014/main" id="{B0E60CDB-3EAD-4464-B5A0-2E71EE9EF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2591" y="2036334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8" name="Text Box 53">
            <a:extLst>
              <a:ext uri="{FF2B5EF4-FFF2-40B4-BE49-F238E27FC236}">
                <a16:creationId xmlns:a16="http://schemas.microsoft.com/office/drawing/2014/main" id="{44B972C4-699B-45A7-9C07-A6145539B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3285" y="1740020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9" name="Text Box 53">
            <a:extLst>
              <a:ext uri="{FF2B5EF4-FFF2-40B4-BE49-F238E27FC236}">
                <a16:creationId xmlns:a16="http://schemas.microsoft.com/office/drawing/2014/main" id="{A72CBA6F-2F55-4C6C-8731-9827DA8057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1278" y="1605086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60" name="Text Box 53">
            <a:extLst>
              <a:ext uri="{FF2B5EF4-FFF2-40B4-BE49-F238E27FC236}">
                <a16:creationId xmlns:a16="http://schemas.microsoft.com/office/drawing/2014/main" id="{3AC15C74-FB70-40C9-82E6-41AD6B5EE8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3288" y="3423037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61" name="Text Box 53">
            <a:extLst>
              <a:ext uri="{FF2B5EF4-FFF2-40B4-BE49-F238E27FC236}">
                <a16:creationId xmlns:a16="http://schemas.microsoft.com/office/drawing/2014/main" id="{BF5B753D-31CA-4D04-B221-45BA9C46F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4854" y="3390672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62" name="Text Box 53">
            <a:extLst>
              <a:ext uri="{FF2B5EF4-FFF2-40B4-BE49-F238E27FC236}">
                <a16:creationId xmlns:a16="http://schemas.microsoft.com/office/drawing/2014/main" id="{8C77F079-0EEA-4074-9FB2-9CD9EE3E4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635" y="2220308"/>
            <a:ext cx="50943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63" name="Text Box 53">
            <a:extLst>
              <a:ext uri="{FF2B5EF4-FFF2-40B4-BE49-F238E27FC236}">
                <a16:creationId xmlns:a16="http://schemas.microsoft.com/office/drawing/2014/main" id="{0D650271-84AF-436F-96BA-2029C2D8F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1731" y="3150717"/>
            <a:ext cx="4655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64" name="Text Box 53">
            <a:extLst>
              <a:ext uri="{FF2B5EF4-FFF2-40B4-BE49-F238E27FC236}">
                <a16:creationId xmlns:a16="http://schemas.microsoft.com/office/drawing/2014/main" id="{AE37CC05-DE38-4803-B05B-283672AAC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0616" y="4909558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65" name="Text Box 53">
            <a:extLst>
              <a:ext uri="{FF2B5EF4-FFF2-40B4-BE49-F238E27FC236}">
                <a16:creationId xmlns:a16="http://schemas.microsoft.com/office/drawing/2014/main" id="{4AA201FB-807F-4C90-8192-24E630CEEE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6913" y="4918755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66" name="Elbow Connector 34">
            <a:extLst>
              <a:ext uri="{FF2B5EF4-FFF2-40B4-BE49-F238E27FC236}">
                <a16:creationId xmlns:a16="http://schemas.microsoft.com/office/drawing/2014/main" id="{E7669ECD-C892-46D2-8029-05828A014252}"/>
              </a:ext>
            </a:extLst>
          </p:cNvPr>
          <p:cNvCxnSpPr>
            <a:stCxn id="25" idx="2"/>
            <a:endCxn id="22" idx="2"/>
          </p:cNvCxnSpPr>
          <p:nvPr/>
        </p:nvCxnSpPr>
        <p:spPr bwMode="auto">
          <a:xfrm rot="5400000">
            <a:off x="6736295" y="1163691"/>
            <a:ext cx="25399" cy="8428987"/>
          </a:xfrm>
          <a:prstGeom prst="bentConnector3">
            <a:avLst>
              <a:gd name="adj1" fmla="val 3550136"/>
            </a:avLst>
          </a:prstGeom>
          <a:ln w="28575">
            <a:solidFill>
              <a:schemeClr val="tx1"/>
            </a:solidFill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7" name="Text Box 15">
            <a:extLst>
              <a:ext uri="{FF2B5EF4-FFF2-40B4-BE49-F238E27FC236}">
                <a16:creationId xmlns:a16="http://schemas.microsoft.com/office/drawing/2014/main" id="{E146AB0C-7786-42EA-8146-4355AF157365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778748" y="3507251"/>
            <a:ext cx="2650419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Cambria" panose="02040503050406030204" pitchFamily="18" charset="0"/>
              </a:rPr>
              <a:t> E18 Physical Thing</a:t>
            </a: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0696FE2-F547-476B-B993-23AEEE72DA93}"/>
              </a:ext>
            </a:extLst>
          </p:cNvPr>
          <p:cNvSpPr txBox="1"/>
          <p:nvPr/>
        </p:nvSpPr>
        <p:spPr>
          <a:xfrm>
            <a:off x="4294227" y="1226213"/>
            <a:ext cx="2047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P89 falls within</a:t>
            </a:r>
            <a:r>
              <a:rPr lang="el-GR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contains</a:t>
            </a:r>
            <a:r>
              <a:rPr lang="el-GR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69" name="AutoShape 45">
            <a:extLst>
              <a:ext uri="{FF2B5EF4-FFF2-40B4-BE49-F238E27FC236}">
                <a16:creationId xmlns:a16="http://schemas.microsoft.com/office/drawing/2014/main" id="{AAA29922-FA0D-4F78-B5AD-61EF189872F7}"/>
              </a:ext>
            </a:extLst>
          </p:cNvPr>
          <p:cNvCxnSpPr>
            <a:cxnSpLocks noChangeShapeType="1"/>
            <a:stCxn id="39" idx="1"/>
            <a:endCxn id="39" idx="0"/>
          </p:cNvCxnSpPr>
          <p:nvPr/>
        </p:nvCxnSpPr>
        <p:spPr bwMode="auto">
          <a:xfrm rot="10800000" flipH="1">
            <a:off x="5629240" y="1879335"/>
            <a:ext cx="792723" cy="170816"/>
          </a:xfrm>
          <a:prstGeom prst="curvedConnector4">
            <a:avLst>
              <a:gd name="adj1" fmla="val -28837"/>
              <a:gd name="adj2" fmla="val 347724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" name="Text Box 53">
            <a:extLst>
              <a:ext uri="{FF2B5EF4-FFF2-40B4-BE49-F238E27FC236}">
                <a16:creationId xmlns:a16="http://schemas.microsoft.com/office/drawing/2014/main" id="{633D4674-6267-4F77-B9EE-F150008182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2601" y="1627288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1,n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71" name="Text Box 53">
            <a:extLst>
              <a:ext uri="{FF2B5EF4-FFF2-40B4-BE49-F238E27FC236}">
                <a16:creationId xmlns:a16="http://schemas.microsoft.com/office/drawing/2014/main" id="{C133B27E-EEDC-4D92-AA3B-BACC2A8EE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3398" y="1599363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1,n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109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37A3927-7301-4922-AA31-09AA2AC5F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30" y="353301"/>
            <a:ext cx="11101778" cy="615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65529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82033</TotalTime>
  <Words>230</Words>
  <Application>Microsoft Office PowerPoint</Application>
  <PresentationFormat>Custom</PresentationFormat>
  <Paragraphs>64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Cambria</vt:lpstr>
      <vt:lpstr>Times New Roman</vt:lpstr>
      <vt:lpstr>Default Design</vt:lpstr>
      <vt:lpstr>PowerPoint Presentation</vt:lpstr>
      <vt:lpstr>PowerPoint Presentation</vt:lpstr>
    </vt:vector>
  </TitlesOfParts>
  <Company>forth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ics</dc:creator>
  <cp:lastModifiedBy>Tsoulouha Eleni</cp:lastModifiedBy>
  <cp:revision>922</cp:revision>
  <cp:lastPrinted>2020-06-19T11:41:53Z</cp:lastPrinted>
  <dcterms:created xsi:type="dcterms:W3CDTF">2009-01-13T10:44:39Z</dcterms:created>
  <dcterms:modified xsi:type="dcterms:W3CDTF">2024-08-13T09:44:58Z</dcterms:modified>
</cp:coreProperties>
</file>