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16" r:id="rId2"/>
  </p:sldIdLst>
  <p:sldSz cx="12746038" cy="6858000"/>
  <p:notesSz cx="6794500" cy="9931400"/>
  <p:defaultTextStyle>
    <a:defPPr>
      <a:defRPr lang="el-GR"/>
    </a:defPPr>
    <a:lvl1pPr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58">
          <p15:clr>
            <a:srgbClr val="A4A3A4"/>
          </p15:clr>
        </p15:guide>
        <p15:guide id="2" pos="425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FFEE97"/>
    <a:srgbClr val="8F9CFB"/>
    <a:srgbClr val="93FBCC"/>
    <a:srgbClr val="81CC1E"/>
    <a:srgbClr val="FFBB11"/>
    <a:srgbClr val="35DB90"/>
    <a:srgbClr val="6DBBFB"/>
    <a:srgbClr val="79BAEF"/>
    <a:srgbClr val="57C4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899" autoAdjust="0"/>
    <p:restoredTop sz="85442" autoAdjust="0"/>
  </p:normalViewPr>
  <p:slideViewPr>
    <p:cSldViewPr snapToGrid="0">
      <p:cViewPr varScale="1">
        <p:scale>
          <a:sx n="96" d="100"/>
          <a:sy n="96" d="100"/>
        </p:scale>
        <p:origin x="920" y="168"/>
      </p:cViewPr>
      <p:guideLst>
        <p:guide orient="horz" pos="1158"/>
        <p:guide pos="425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846"/>
    </p:cViewPr>
  </p:sorterViewPr>
  <p:gridSpacing cx="90012" cy="90012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7890" y="0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-61913" y="746125"/>
            <a:ext cx="6918326" cy="372268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133" y="4718214"/>
            <a:ext cx="5436235" cy="446912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 noProof="0"/>
              <a:t>Click to edit Master text styles</a:t>
            </a:r>
          </a:p>
          <a:p>
            <a:pPr lvl="1"/>
            <a:r>
              <a:rPr lang="el-GR" altLang="en-US" noProof="0"/>
              <a:t>Second level</a:t>
            </a:r>
          </a:p>
          <a:p>
            <a:pPr lvl="2"/>
            <a:r>
              <a:rPr lang="el-GR" altLang="en-US" noProof="0"/>
              <a:t>Third level</a:t>
            </a:r>
          </a:p>
          <a:p>
            <a:pPr lvl="3"/>
            <a:r>
              <a:rPr lang="el-GR" altLang="en-US" noProof="0"/>
              <a:t>Fourth level</a:t>
            </a:r>
          </a:p>
          <a:p>
            <a:pPr lvl="4"/>
            <a:r>
              <a:rPr lang="el-GR" altLang="en-US" noProof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3234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7890" y="9433234"/>
            <a:ext cx="2945024" cy="4965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b="0"/>
            </a:lvl1pPr>
          </a:lstStyle>
          <a:p>
            <a:pPr>
              <a:defRPr/>
            </a:pPr>
            <a:fld id="{6E9B24FF-AE70-42E2-9DE5-B6180FEBD186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3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r>
              <a:rPr lang="en-US" altLang="en-US" dirty="0"/>
              <a:t>Figure 6</a:t>
            </a:r>
          </a:p>
          <a:p>
            <a:endParaRPr lang="en-US" altLang="en-US" dirty="0"/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972D4F57-C78A-4C13-8DE2-937CE2E33CA7}" type="slidenum">
              <a:rPr lang="el-GR" altLang="en-US" b="0" smtClean="0"/>
              <a:pPr/>
              <a:t>1</a:t>
            </a:fld>
            <a:endParaRPr lang="el-GR" altLang="en-US" b="0"/>
          </a:p>
        </p:txBody>
      </p:sp>
    </p:spTree>
    <p:extLst>
      <p:ext uri="{BB962C8B-B14F-4D97-AF65-F5344CB8AC3E}">
        <p14:creationId xmlns:p14="http://schemas.microsoft.com/office/powerpoint/2010/main" val="10072424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93850" y="1122363"/>
            <a:ext cx="9558338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93850" y="3602038"/>
            <a:ext cx="9558338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7B0759-710B-42A5-BE04-013DDAD8CBB1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3183142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8800F7-2BF0-4586-AFD0-32DEF2EE8F4F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2898613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42425" y="274638"/>
            <a:ext cx="2867025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6588" y="274638"/>
            <a:ext cx="8453437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0210B6-5D4D-43A4-9372-C51CDFE65185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2974295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F6CAD5-BE13-4C0B-8FE9-0AA5FFC0EED1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1769186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9950" y="1709738"/>
            <a:ext cx="10993438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9950" y="4589463"/>
            <a:ext cx="10993438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78E819-937E-47D0-9E86-552C3BA266DE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317645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6588" y="1600200"/>
            <a:ext cx="5659437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48425" y="1600200"/>
            <a:ext cx="5661025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F1EBFA-60D8-4374-9D5F-D26460C08CF8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203417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365125"/>
            <a:ext cx="10993437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7888" y="1681163"/>
            <a:ext cx="5392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77888" y="2505075"/>
            <a:ext cx="53927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53188" y="1681163"/>
            <a:ext cx="54181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53188" y="2505075"/>
            <a:ext cx="54181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904A38-D59C-4B8C-986F-03EC335F0617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4118829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03D98C-56F1-4415-B184-673C2B9317B6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6480565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E43430-7A32-4AE8-A386-1AE689180A8E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3214698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457200"/>
            <a:ext cx="411162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18138" y="987425"/>
            <a:ext cx="6453187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8" y="2057400"/>
            <a:ext cx="411162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8A8F39D-39D5-4BCD-997B-38839C00256D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4462451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7888" y="457200"/>
            <a:ext cx="411162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418138" y="987425"/>
            <a:ext cx="6453187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8" y="2057400"/>
            <a:ext cx="411162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16C699-D82D-48E1-9B21-9EDAF159AB10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  <p:extLst>
      <p:ext uri="{BB962C8B-B14F-4D97-AF65-F5344CB8AC3E}">
        <p14:creationId xmlns:p14="http://schemas.microsoft.com/office/powerpoint/2010/main" val="11515397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6588" y="274638"/>
            <a:ext cx="11472862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36588" y="1600200"/>
            <a:ext cx="11472862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l-GR" altLang="en-US"/>
              <a:t>Click to edit Master text styles</a:t>
            </a:r>
          </a:p>
          <a:p>
            <a:pPr lvl="1"/>
            <a:r>
              <a:rPr lang="el-GR" altLang="en-US"/>
              <a:t>Second level</a:t>
            </a:r>
          </a:p>
          <a:p>
            <a:pPr lvl="2"/>
            <a:r>
              <a:rPr lang="el-GR" altLang="en-US"/>
              <a:t>Third level</a:t>
            </a:r>
          </a:p>
          <a:p>
            <a:pPr lvl="3"/>
            <a:r>
              <a:rPr lang="el-GR" altLang="en-US"/>
              <a:t>Fourth level</a:t>
            </a:r>
          </a:p>
          <a:p>
            <a:pPr lvl="4"/>
            <a:r>
              <a:rPr lang="el-GR" alt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36588" y="6245225"/>
            <a:ext cx="2974975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54513" y="6245225"/>
            <a:ext cx="4037012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 b="0"/>
            </a:lvl1pPr>
          </a:lstStyle>
          <a:p>
            <a:pPr>
              <a:defRPr/>
            </a:pPr>
            <a:endParaRPr lang="el-GR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134475" y="6245225"/>
            <a:ext cx="2974975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b="0"/>
            </a:lvl1pPr>
          </a:lstStyle>
          <a:p>
            <a:pPr>
              <a:defRPr/>
            </a:pPr>
            <a:fld id="{060D6658-E5A0-4943-B954-92ADB29F3E7D}" type="slidenum">
              <a:rPr lang="el-GR" altLang="en-US"/>
              <a:pPr>
                <a:defRPr/>
              </a:pPr>
              <a:t>‹#›</a:t>
            </a:fld>
            <a:endParaRPr lang="el-G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Text Box 4"/>
          <p:cNvSpPr txBox="1">
            <a:spLocks noChangeAspect="1" noChangeArrowheads="1"/>
          </p:cNvSpPr>
          <p:nvPr/>
        </p:nvSpPr>
        <p:spPr bwMode="auto">
          <a:xfrm>
            <a:off x="297751" y="1385888"/>
            <a:ext cx="1232888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 E53 Place 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sp>
        <p:nvSpPr>
          <p:cNvPr id="4100" name="Text Box 17"/>
          <p:cNvSpPr txBox="1">
            <a:spLocks noChangeAspect="1" noChangeArrowheads="1"/>
          </p:cNvSpPr>
          <p:nvPr/>
        </p:nvSpPr>
        <p:spPr bwMode="auto">
          <a:xfrm>
            <a:off x="10310813" y="1377950"/>
            <a:ext cx="1743075" cy="349250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 dirty="0">
                <a:latin typeface="Cambria" panose="02040503050406030204" pitchFamily="18" charset="0"/>
              </a:rPr>
              <a:t>E52 Time Span</a:t>
            </a:r>
            <a:endParaRPr lang="en-GB" altLang="en-US" sz="1800" dirty="0">
              <a:latin typeface="Cambria" panose="02040503050406030204" pitchFamily="18" charset="0"/>
            </a:endParaRPr>
          </a:p>
        </p:txBody>
      </p:sp>
      <p:sp>
        <p:nvSpPr>
          <p:cNvPr id="4101" name="Text Box 25"/>
          <p:cNvSpPr txBox="1">
            <a:spLocks noChangeAspect="1" noChangeArrowheads="1"/>
          </p:cNvSpPr>
          <p:nvPr/>
        </p:nvSpPr>
        <p:spPr bwMode="auto">
          <a:xfrm>
            <a:off x="7261990" y="2508250"/>
            <a:ext cx="2246371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 E2 Temporal Entity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sp>
        <p:nvSpPr>
          <p:cNvPr id="4102" name="Text Box 15"/>
          <p:cNvSpPr txBox="1">
            <a:spLocks noChangeAspect="1" noChangeArrowheads="1"/>
          </p:cNvSpPr>
          <p:nvPr/>
        </p:nvSpPr>
        <p:spPr bwMode="auto">
          <a:xfrm>
            <a:off x="4769546" y="1377950"/>
            <a:ext cx="2608457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  E92 Spacetime Volume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sp>
        <p:nvSpPr>
          <p:cNvPr id="4103" name="Text Box 40"/>
          <p:cNvSpPr txBox="1">
            <a:spLocks noChangeArrowheads="1"/>
          </p:cNvSpPr>
          <p:nvPr/>
        </p:nvSpPr>
        <p:spPr bwMode="auto">
          <a:xfrm>
            <a:off x="7757530" y="1542121"/>
            <a:ext cx="2280816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P160 has temporal projection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(is temporal projection of)</a:t>
            </a:r>
            <a:endParaRPr lang="en-GB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4104" name="Text Box 24"/>
          <p:cNvSpPr txBox="1">
            <a:spLocks noChangeArrowheads="1"/>
          </p:cNvSpPr>
          <p:nvPr/>
        </p:nvSpPr>
        <p:spPr bwMode="auto">
          <a:xfrm>
            <a:off x="7772399" y="1291795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05" name="Text Box 24"/>
          <p:cNvSpPr txBox="1">
            <a:spLocks noChangeArrowheads="1"/>
          </p:cNvSpPr>
          <p:nvPr/>
        </p:nvSpPr>
        <p:spPr bwMode="auto">
          <a:xfrm>
            <a:off x="9848863" y="1286449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06" name="AutoShape 6"/>
          <p:cNvCxnSpPr>
            <a:cxnSpLocks noChangeShapeType="1"/>
            <a:stCxn id="4102" idx="3"/>
            <a:endCxn id="4100" idx="1"/>
          </p:cNvCxnSpPr>
          <p:nvPr/>
        </p:nvCxnSpPr>
        <p:spPr bwMode="auto">
          <a:xfrm>
            <a:off x="7378003" y="1548766"/>
            <a:ext cx="2932810" cy="3809"/>
          </a:xfrm>
          <a:prstGeom prst="curvedConnector3">
            <a:avLst>
              <a:gd name="adj1" fmla="val 50000"/>
            </a:avLst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07" name="Line 2"/>
          <p:cNvSpPr>
            <a:spLocks noChangeShapeType="1"/>
          </p:cNvSpPr>
          <p:nvPr/>
        </p:nvSpPr>
        <p:spPr bwMode="auto">
          <a:xfrm rot="16200000" flipV="1">
            <a:off x="6595855" y="4037219"/>
            <a:ext cx="2397539" cy="22226"/>
          </a:xfrm>
          <a:prstGeom prst="line">
            <a:avLst/>
          </a:prstGeom>
          <a:noFill/>
          <a:ln w="63500" cmpd="dbl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>
              <a:latin typeface="Cambria" panose="02040503050406030204" pitchFamily="18" charset="0"/>
            </a:endParaRPr>
          </a:p>
        </p:txBody>
      </p:sp>
      <p:sp>
        <p:nvSpPr>
          <p:cNvPr id="4108" name="Line 2"/>
          <p:cNvSpPr>
            <a:spLocks noChangeShapeType="1"/>
          </p:cNvSpPr>
          <p:nvPr/>
        </p:nvSpPr>
        <p:spPr bwMode="auto">
          <a:xfrm rot="16200000" flipV="1">
            <a:off x="5347285" y="3464924"/>
            <a:ext cx="3535777" cy="44451"/>
          </a:xfrm>
          <a:prstGeom prst="line">
            <a:avLst/>
          </a:prstGeom>
          <a:noFill/>
          <a:ln w="63500" cmpd="dbl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>
              <a:latin typeface="Cambria" panose="02040503050406030204" pitchFamily="18" charset="0"/>
            </a:endParaRPr>
          </a:p>
        </p:txBody>
      </p:sp>
      <p:cxnSp>
        <p:nvCxnSpPr>
          <p:cNvPr id="4109" name="AutoShape 62"/>
          <p:cNvCxnSpPr>
            <a:cxnSpLocks noChangeShapeType="1"/>
            <a:stCxn id="4101" idx="3"/>
            <a:endCxn id="4100" idx="2"/>
          </p:cNvCxnSpPr>
          <p:nvPr/>
        </p:nvCxnSpPr>
        <p:spPr bwMode="auto">
          <a:xfrm flipV="1">
            <a:off x="9508361" y="1727200"/>
            <a:ext cx="1673990" cy="951866"/>
          </a:xfrm>
          <a:prstGeom prst="bentConnector2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10" name="Text Box 63"/>
          <p:cNvSpPr txBox="1">
            <a:spLocks noChangeArrowheads="1"/>
          </p:cNvSpPr>
          <p:nvPr/>
        </p:nvSpPr>
        <p:spPr bwMode="auto">
          <a:xfrm>
            <a:off x="9645755" y="2636416"/>
            <a:ext cx="1425390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P4 has time-span</a:t>
            </a: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</a:t>
            </a:r>
            <a:endParaRPr lang="en-US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is time-span</a:t>
            </a: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of</a:t>
            </a: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)</a:t>
            </a:r>
          </a:p>
        </p:txBody>
      </p:sp>
      <p:sp>
        <p:nvSpPr>
          <p:cNvPr id="4111" name="Text Box 64"/>
          <p:cNvSpPr txBox="1">
            <a:spLocks noChangeArrowheads="1"/>
          </p:cNvSpPr>
          <p:nvPr/>
        </p:nvSpPr>
        <p:spPr bwMode="auto">
          <a:xfrm>
            <a:off x="10778349" y="2395536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12" name="Text Box 64"/>
          <p:cNvSpPr txBox="1">
            <a:spLocks noChangeArrowheads="1"/>
          </p:cNvSpPr>
          <p:nvPr/>
        </p:nvSpPr>
        <p:spPr bwMode="auto">
          <a:xfrm>
            <a:off x="9489933" y="2409299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13" name="AutoShape 6"/>
          <p:cNvCxnSpPr>
            <a:cxnSpLocks noChangeShapeType="1"/>
            <a:stCxn id="4102" idx="1"/>
            <a:endCxn id="4099" idx="3"/>
          </p:cNvCxnSpPr>
          <p:nvPr/>
        </p:nvCxnSpPr>
        <p:spPr bwMode="auto">
          <a:xfrm flipH="1">
            <a:off x="1530639" y="1548766"/>
            <a:ext cx="3238907" cy="7938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14" name="Text Box 26"/>
          <p:cNvSpPr txBox="1">
            <a:spLocks noChangeArrowheads="1"/>
          </p:cNvSpPr>
          <p:nvPr/>
        </p:nvSpPr>
        <p:spPr bwMode="auto">
          <a:xfrm>
            <a:off x="2064822" y="1529945"/>
            <a:ext cx="2109232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</a:t>
            </a:r>
            <a:r>
              <a:rPr lang="el-GR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161 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has spatial projection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(is spatial projection of)</a:t>
            </a:r>
            <a:endParaRPr lang="en-GB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4115" name="Text Box 24"/>
          <p:cNvSpPr txBox="1">
            <a:spLocks noChangeArrowheads="1"/>
          </p:cNvSpPr>
          <p:nvPr/>
        </p:nvSpPr>
        <p:spPr bwMode="auto">
          <a:xfrm>
            <a:off x="4238251" y="1276753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16" name="Text Box 24"/>
          <p:cNvSpPr txBox="1">
            <a:spLocks noChangeArrowheads="1"/>
          </p:cNvSpPr>
          <p:nvPr/>
        </p:nvSpPr>
        <p:spPr bwMode="auto">
          <a:xfrm>
            <a:off x="1626498" y="1269245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</a:p>
        </p:txBody>
      </p:sp>
      <p:cxnSp>
        <p:nvCxnSpPr>
          <p:cNvPr id="4117" name="AutoShape 6"/>
          <p:cNvCxnSpPr>
            <a:cxnSpLocks noChangeShapeType="1"/>
            <a:stCxn id="4126" idx="1"/>
          </p:cNvCxnSpPr>
          <p:nvPr/>
        </p:nvCxnSpPr>
        <p:spPr bwMode="auto">
          <a:xfrm rot="10800000">
            <a:off x="445575" y="1721715"/>
            <a:ext cx="6351335" cy="3704141"/>
          </a:xfrm>
          <a:prstGeom prst="bentConnector3">
            <a:avLst>
              <a:gd name="adj1" fmla="val 100214"/>
            </a:avLst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18" name="Text Box 15"/>
          <p:cNvSpPr txBox="1">
            <a:spLocks noChangeAspect="1" noChangeArrowheads="1"/>
          </p:cNvSpPr>
          <p:nvPr/>
        </p:nvSpPr>
        <p:spPr bwMode="auto">
          <a:xfrm>
            <a:off x="2677657" y="2508250"/>
            <a:ext cx="2190073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 dirty="0">
                <a:latin typeface="Cambria" panose="02040503050406030204" pitchFamily="18" charset="0"/>
              </a:rPr>
              <a:t> E18 Physical Thing</a:t>
            </a:r>
            <a:r>
              <a:rPr lang="en-US" altLang="en-US" sz="1200" dirty="0">
                <a:latin typeface="Cambria" panose="02040503050406030204" pitchFamily="18" charset="0"/>
              </a:rPr>
              <a:t> 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19" name="Text Box 5"/>
          <p:cNvSpPr txBox="1">
            <a:spLocks noChangeArrowheads="1"/>
          </p:cNvSpPr>
          <p:nvPr/>
        </p:nvSpPr>
        <p:spPr bwMode="auto">
          <a:xfrm>
            <a:off x="2564259" y="5393882"/>
            <a:ext cx="1338956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P7 took place at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(witnessed)</a:t>
            </a:r>
            <a:endParaRPr lang="el-GR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4120" name="Text Box 24"/>
          <p:cNvSpPr txBox="1">
            <a:spLocks noChangeArrowheads="1"/>
          </p:cNvSpPr>
          <p:nvPr/>
        </p:nvSpPr>
        <p:spPr bwMode="auto">
          <a:xfrm>
            <a:off x="6334919" y="5178839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21" name="Text Box 24"/>
          <p:cNvSpPr txBox="1">
            <a:spLocks noChangeArrowheads="1"/>
          </p:cNvSpPr>
          <p:nvPr/>
        </p:nvSpPr>
        <p:spPr bwMode="auto">
          <a:xfrm>
            <a:off x="423035" y="5137198"/>
            <a:ext cx="519182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22" name="AutoShape 6"/>
          <p:cNvCxnSpPr>
            <a:cxnSpLocks noChangeShapeType="1"/>
            <a:stCxn id="4118" idx="1"/>
            <a:endCxn id="4127" idx="2"/>
          </p:cNvCxnSpPr>
          <p:nvPr/>
        </p:nvCxnSpPr>
        <p:spPr bwMode="auto">
          <a:xfrm rot="10800000">
            <a:off x="1328739" y="1727200"/>
            <a:ext cx="1348919" cy="951866"/>
          </a:xfrm>
          <a:prstGeom prst="bentConnector2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23" name="Text Box 26"/>
          <p:cNvSpPr txBox="1">
            <a:spLocks noChangeArrowheads="1"/>
          </p:cNvSpPr>
          <p:nvPr/>
        </p:nvSpPr>
        <p:spPr bwMode="auto">
          <a:xfrm>
            <a:off x="1313304" y="2670174"/>
            <a:ext cx="1300869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P156 occupies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Arial" panose="020B0604020202020204" pitchFamily="34" charset="0"/>
              </a:rPr>
              <a:t>(is occupied by)</a:t>
            </a:r>
            <a:endParaRPr lang="en-GB" altLang="en-US" sz="1200" dirty="0">
              <a:latin typeface="Cambria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124" name="Text Box 57"/>
          <p:cNvSpPr txBox="1">
            <a:spLocks noChangeArrowheads="1"/>
          </p:cNvSpPr>
          <p:nvPr/>
        </p:nvSpPr>
        <p:spPr bwMode="auto">
          <a:xfrm>
            <a:off x="2236854" y="2400359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25" name="Text Box 24"/>
          <p:cNvSpPr txBox="1">
            <a:spLocks noChangeArrowheads="1"/>
          </p:cNvSpPr>
          <p:nvPr/>
        </p:nvSpPr>
        <p:spPr bwMode="auto">
          <a:xfrm>
            <a:off x="1289050" y="2397007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26" name="Text Box 19"/>
          <p:cNvSpPr txBox="1">
            <a:spLocks noChangeAspect="1" noChangeArrowheads="1"/>
          </p:cNvSpPr>
          <p:nvPr/>
        </p:nvSpPr>
        <p:spPr bwMode="auto">
          <a:xfrm>
            <a:off x="6796909" y="5255039"/>
            <a:ext cx="1236607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 E4 Period 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sp>
        <p:nvSpPr>
          <p:cNvPr id="4127" name="Text Box 24"/>
          <p:cNvSpPr txBox="1">
            <a:spLocks noChangeArrowheads="1"/>
          </p:cNvSpPr>
          <p:nvPr/>
        </p:nvSpPr>
        <p:spPr bwMode="auto">
          <a:xfrm>
            <a:off x="1081088" y="1452563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endParaRPr lang="en-GB" altLang="en-US" sz="1200">
              <a:latin typeface="Cambria" panose="02040503050406030204" pitchFamily="18" charset="0"/>
            </a:endParaRPr>
          </a:p>
        </p:txBody>
      </p:sp>
      <p:cxnSp>
        <p:nvCxnSpPr>
          <p:cNvPr id="4128" name="AutoShape 6"/>
          <p:cNvCxnSpPr>
            <a:cxnSpLocks noChangeShapeType="1"/>
            <a:stCxn id="4118" idx="3"/>
            <a:endCxn id="4102" idx="2"/>
          </p:cNvCxnSpPr>
          <p:nvPr/>
        </p:nvCxnSpPr>
        <p:spPr bwMode="auto">
          <a:xfrm flipV="1">
            <a:off x="4867730" y="1719582"/>
            <a:ext cx="1206045" cy="959484"/>
          </a:xfrm>
          <a:prstGeom prst="bentConnector2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29" name="Rectangle 9"/>
          <p:cNvSpPr>
            <a:spLocks noChangeArrowheads="1"/>
          </p:cNvSpPr>
          <p:nvPr/>
        </p:nvSpPr>
        <p:spPr bwMode="auto">
          <a:xfrm>
            <a:off x="4924865" y="2638004"/>
            <a:ext cx="1202445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P196 defines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(is defined by)</a:t>
            </a:r>
          </a:p>
        </p:txBody>
      </p:sp>
      <p:sp>
        <p:nvSpPr>
          <p:cNvPr id="4130" name="Text Box 24"/>
          <p:cNvSpPr txBox="1">
            <a:spLocks noChangeArrowheads="1"/>
          </p:cNvSpPr>
          <p:nvPr/>
        </p:nvSpPr>
        <p:spPr bwMode="auto">
          <a:xfrm>
            <a:off x="4889500" y="2410406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31" name="Text Box 57"/>
          <p:cNvSpPr txBox="1">
            <a:spLocks noChangeArrowheads="1"/>
          </p:cNvSpPr>
          <p:nvPr/>
        </p:nvSpPr>
        <p:spPr bwMode="auto">
          <a:xfrm>
            <a:off x="5693923" y="2379611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32" name="AutoShape 62"/>
          <p:cNvCxnSpPr>
            <a:cxnSpLocks noChangeShapeType="1"/>
            <a:stCxn id="4126" idx="3"/>
          </p:cNvCxnSpPr>
          <p:nvPr/>
        </p:nvCxnSpPr>
        <p:spPr bwMode="auto">
          <a:xfrm flipV="1">
            <a:off x="8033516" y="1715073"/>
            <a:ext cx="3609174" cy="3710782"/>
          </a:xfrm>
          <a:prstGeom prst="bentConnector2">
            <a:avLst/>
          </a:prstGeom>
          <a:noFill/>
          <a:ln w="25400">
            <a:solidFill>
              <a:schemeClr val="tx1"/>
            </a:solidFill>
            <a:prstDash val="sysDash"/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33" name="Text Box 40"/>
          <p:cNvSpPr txBox="1">
            <a:spLocks noChangeArrowheads="1"/>
          </p:cNvSpPr>
          <p:nvPr/>
        </p:nvSpPr>
        <p:spPr bwMode="auto">
          <a:xfrm>
            <a:off x="8778747" y="5162964"/>
            <a:ext cx="2004203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“P160 is equivalent to P4”</a:t>
            </a:r>
            <a:endParaRPr lang="en-GB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4134" name="Line 5"/>
          <p:cNvSpPr>
            <a:spLocks noChangeShapeType="1"/>
          </p:cNvSpPr>
          <p:nvPr/>
        </p:nvSpPr>
        <p:spPr bwMode="auto">
          <a:xfrm rot="5400000" flipH="1">
            <a:off x="5312569" y="2621756"/>
            <a:ext cx="1860550" cy="14288"/>
          </a:xfrm>
          <a:prstGeom prst="line">
            <a:avLst/>
          </a:prstGeom>
          <a:noFill/>
          <a:ln w="63500" cmpd="dbl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>
              <a:latin typeface="Cambria" panose="02040503050406030204" pitchFamily="18" charset="0"/>
            </a:endParaRPr>
          </a:p>
        </p:txBody>
      </p:sp>
      <p:sp>
        <p:nvSpPr>
          <p:cNvPr id="4135" name="Text Box 68"/>
          <p:cNvSpPr txBox="1">
            <a:spLocks noChangeAspect="1" noChangeArrowheads="1"/>
          </p:cNvSpPr>
          <p:nvPr/>
        </p:nvSpPr>
        <p:spPr bwMode="auto">
          <a:xfrm>
            <a:off x="5324238" y="3567113"/>
            <a:ext cx="1527648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>
                <a:latin typeface="Cambria" panose="02040503050406030204" pitchFamily="18" charset="0"/>
              </a:rPr>
              <a:t>E93 Presence</a:t>
            </a:r>
            <a:endParaRPr lang="en-GB" altLang="en-US" sz="1800">
              <a:latin typeface="Cambria" panose="02040503050406030204" pitchFamily="18" charset="0"/>
            </a:endParaRPr>
          </a:p>
        </p:txBody>
      </p:sp>
      <p:cxnSp>
        <p:nvCxnSpPr>
          <p:cNvPr id="4136" name="AutoShape 13"/>
          <p:cNvCxnSpPr>
            <a:cxnSpLocks noChangeShapeType="1"/>
            <a:endCxn id="4135" idx="3"/>
          </p:cNvCxnSpPr>
          <p:nvPr/>
        </p:nvCxnSpPr>
        <p:spPr bwMode="auto">
          <a:xfrm rot="10800000" flipV="1">
            <a:off x="6851887" y="1727199"/>
            <a:ext cx="4463815" cy="2010730"/>
          </a:xfrm>
          <a:prstGeom prst="bentConnector3">
            <a:avLst>
              <a:gd name="adj1" fmla="val 37"/>
            </a:avLst>
          </a:prstGeom>
          <a:noFill/>
          <a:ln w="25400">
            <a:solidFill>
              <a:schemeClr val="tx1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37" name="Text Box 64"/>
          <p:cNvSpPr txBox="1">
            <a:spLocks noChangeArrowheads="1"/>
          </p:cNvSpPr>
          <p:nvPr/>
        </p:nvSpPr>
        <p:spPr bwMode="auto">
          <a:xfrm>
            <a:off x="7114569" y="3470275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38" name="Text Box 97"/>
          <p:cNvSpPr txBox="1">
            <a:spLocks noChangeArrowheads="1"/>
          </p:cNvSpPr>
          <p:nvPr/>
        </p:nvSpPr>
        <p:spPr bwMode="auto">
          <a:xfrm>
            <a:off x="10934700" y="3461897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39" name="Text Box 40"/>
          <p:cNvSpPr txBox="1">
            <a:spLocks noChangeArrowheads="1"/>
          </p:cNvSpPr>
          <p:nvPr/>
        </p:nvSpPr>
        <p:spPr bwMode="auto">
          <a:xfrm>
            <a:off x="8267699" y="3720569"/>
            <a:ext cx="2878138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  P164 is temporally specified by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(temporally specifies)</a:t>
            </a:r>
            <a:endParaRPr lang="en-GB" altLang="en-US" sz="1200" dirty="0">
              <a:latin typeface="Cambria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140" name="Rectangle 11"/>
          <p:cNvSpPr>
            <a:spLocks noChangeArrowheads="1"/>
          </p:cNvSpPr>
          <p:nvPr/>
        </p:nvSpPr>
        <p:spPr bwMode="auto">
          <a:xfrm>
            <a:off x="3494281" y="3719631"/>
            <a:ext cx="1820049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</a:t>
            </a:r>
            <a:r>
              <a:rPr lang="el-GR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195</a:t>
            </a:r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was a presence of</a:t>
            </a:r>
          </a:p>
          <a:p>
            <a:pPr algn="ctr"/>
            <a:r>
              <a:rPr lang="en-GB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(had presence)</a:t>
            </a:r>
            <a:endParaRPr lang="en-US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4141" name="AutoShape 6"/>
          <p:cNvCxnSpPr>
            <a:cxnSpLocks noChangeShapeType="1"/>
            <a:stCxn id="4135" idx="1"/>
          </p:cNvCxnSpPr>
          <p:nvPr/>
        </p:nvCxnSpPr>
        <p:spPr bwMode="auto">
          <a:xfrm rot="10800000">
            <a:off x="3205164" y="2849563"/>
            <a:ext cx="2119074" cy="888366"/>
          </a:xfrm>
          <a:prstGeom prst="bentConnector3">
            <a:avLst>
              <a:gd name="adj1" fmla="val 50000"/>
            </a:avLst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42" name="Text Box 57"/>
          <p:cNvSpPr txBox="1">
            <a:spLocks noChangeArrowheads="1"/>
          </p:cNvSpPr>
          <p:nvPr/>
        </p:nvSpPr>
        <p:spPr bwMode="auto">
          <a:xfrm>
            <a:off x="3194050" y="2922665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>
                <a:latin typeface="Cambria" panose="02040503050406030204" pitchFamily="18" charset="0"/>
              </a:rPr>
              <a:t>0,n</a:t>
            </a:r>
            <a:endParaRPr lang="en-GB" altLang="en-US" sz="1200">
              <a:latin typeface="Cambria" panose="02040503050406030204" pitchFamily="18" charset="0"/>
            </a:endParaRPr>
          </a:p>
        </p:txBody>
      </p:sp>
      <p:sp>
        <p:nvSpPr>
          <p:cNvPr id="4143" name="Text Box 57"/>
          <p:cNvSpPr txBox="1">
            <a:spLocks noChangeArrowheads="1"/>
          </p:cNvSpPr>
          <p:nvPr/>
        </p:nvSpPr>
        <p:spPr bwMode="auto">
          <a:xfrm>
            <a:off x="4884738" y="3463270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843753" y="3738391"/>
            <a:ext cx="2344745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>
              <a:defRPr/>
            </a:pPr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P157  is at rest relative to</a:t>
            </a:r>
          </a:p>
          <a:p>
            <a:pPr algn="ctr">
              <a:defRPr/>
            </a:pPr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(provides reference space for) </a:t>
            </a:r>
            <a:endParaRPr 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4145" name="AutoShape 6"/>
          <p:cNvCxnSpPr>
            <a:cxnSpLocks noChangeShapeType="1"/>
          </p:cNvCxnSpPr>
          <p:nvPr/>
        </p:nvCxnSpPr>
        <p:spPr bwMode="auto">
          <a:xfrm rot="5400000" flipH="1">
            <a:off x="1465918" y="1367631"/>
            <a:ext cx="1117600" cy="1836737"/>
          </a:xfrm>
          <a:prstGeom prst="bentConnector3">
            <a:avLst>
              <a:gd name="adj1" fmla="val -79875"/>
            </a:avLst>
          </a:prstGeom>
          <a:noFill/>
          <a:ln w="25400">
            <a:solidFill>
              <a:schemeClr val="tx1"/>
            </a:solidFill>
            <a:round/>
            <a:headEnd type="stealth" w="lg" len="lg"/>
            <a:tailEnd type="none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46" name="Text Box 57"/>
          <p:cNvSpPr txBox="1">
            <a:spLocks noChangeArrowheads="1"/>
          </p:cNvSpPr>
          <p:nvPr/>
        </p:nvSpPr>
        <p:spPr bwMode="auto">
          <a:xfrm>
            <a:off x="2566988" y="3454763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4147" name="Text Box 64"/>
          <p:cNvSpPr txBox="1">
            <a:spLocks noChangeArrowheads="1"/>
          </p:cNvSpPr>
          <p:nvPr/>
        </p:nvSpPr>
        <p:spPr bwMode="auto">
          <a:xfrm>
            <a:off x="1081088" y="3455557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4148" name="Straight Arrow Connector 34"/>
          <p:cNvCxnSpPr>
            <a:cxnSpLocks noChangeShapeType="1"/>
          </p:cNvCxnSpPr>
          <p:nvPr/>
        </p:nvCxnSpPr>
        <p:spPr bwMode="auto">
          <a:xfrm flipV="1">
            <a:off x="6695701" y="1727200"/>
            <a:ext cx="0" cy="1831975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149" name="Rectangle 11"/>
          <p:cNvSpPr>
            <a:spLocks noChangeArrowheads="1"/>
          </p:cNvSpPr>
          <p:nvPr/>
        </p:nvSpPr>
        <p:spPr bwMode="auto">
          <a:xfrm rot="5400000">
            <a:off x="5857036" y="2462671"/>
            <a:ext cx="1688283" cy="430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n-GB" altLang="en-US" sz="1100" dirty="0">
                <a:latin typeface="Cambria" panose="02040503050406030204" pitchFamily="18" charset="0"/>
                <a:cs typeface="Times New Roman" panose="02020603050405020304" pitchFamily="18" charset="0"/>
              </a:rPr>
              <a:t>P166 was a presence of</a:t>
            </a:r>
          </a:p>
          <a:p>
            <a:pPr algn="ctr"/>
            <a:r>
              <a:rPr lang="en-GB" altLang="en-US" sz="1100" dirty="0">
                <a:latin typeface="Cambria" panose="02040503050406030204" pitchFamily="18" charset="0"/>
                <a:cs typeface="Times New Roman" panose="02020603050405020304" pitchFamily="18" charset="0"/>
              </a:rPr>
              <a:t>(had presence)</a:t>
            </a:r>
            <a:endParaRPr lang="en-US" altLang="en-US" sz="11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54" name="AutoShape 44"/>
          <p:cNvCxnSpPr>
            <a:cxnSpLocks noChangeShapeType="1"/>
            <a:stCxn id="4102" idx="3"/>
            <a:endCxn id="4102" idx="0"/>
          </p:cNvCxnSpPr>
          <p:nvPr/>
        </p:nvCxnSpPr>
        <p:spPr bwMode="auto">
          <a:xfrm flipH="1" flipV="1">
            <a:off x="6073775" y="1377950"/>
            <a:ext cx="1304228" cy="170816"/>
          </a:xfrm>
          <a:prstGeom prst="curvedConnector4">
            <a:avLst>
              <a:gd name="adj1" fmla="val -36338"/>
              <a:gd name="adj2" fmla="val 534126"/>
            </a:avLst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" name="Rectangle 7"/>
          <p:cNvSpPr/>
          <p:nvPr/>
        </p:nvSpPr>
        <p:spPr>
          <a:xfrm>
            <a:off x="7446963" y="468266"/>
            <a:ext cx="3466270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P10 falls within (contains)</a:t>
            </a:r>
          </a:p>
          <a:p>
            <a:r>
              <a:rPr 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     P132 spatiotemporally overlaps with</a:t>
            </a:r>
          </a:p>
          <a:p>
            <a:r>
              <a:rPr 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           P133 is spatiotemporally separated from</a:t>
            </a:r>
          </a:p>
        </p:txBody>
      </p:sp>
      <p:sp>
        <p:nvSpPr>
          <p:cNvPr id="63" name="Text Box 57"/>
          <p:cNvSpPr txBox="1">
            <a:spLocks noChangeArrowheads="1"/>
          </p:cNvSpPr>
          <p:nvPr/>
        </p:nvSpPr>
        <p:spPr bwMode="auto">
          <a:xfrm>
            <a:off x="6151562" y="1056614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64" name="Text Box 57"/>
          <p:cNvSpPr txBox="1">
            <a:spLocks noChangeArrowheads="1"/>
          </p:cNvSpPr>
          <p:nvPr/>
        </p:nvSpPr>
        <p:spPr bwMode="auto">
          <a:xfrm>
            <a:off x="7469091" y="1081746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65" name="Line 67"/>
          <p:cNvSpPr>
            <a:spLocks noChangeShapeType="1"/>
          </p:cNvSpPr>
          <p:nvPr/>
        </p:nvSpPr>
        <p:spPr bwMode="auto">
          <a:xfrm>
            <a:off x="9957593" y="5755101"/>
            <a:ext cx="603250" cy="11113"/>
          </a:xfrm>
          <a:prstGeom prst="line">
            <a:avLst/>
          </a:prstGeom>
          <a:noFill/>
          <a:ln w="63500" cmpd="dbl">
            <a:solidFill>
              <a:schemeClr val="tx1"/>
            </a:solidFill>
            <a:round/>
            <a:headEnd type="none" w="sm" len="sm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>
              <a:latin typeface="Cambria" panose="02040503050406030204" pitchFamily="18" charset="0"/>
            </a:endParaRPr>
          </a:p>
        </p:txBody>
      </p:sp>
      <p:sp>
        <p:nvSpPr>
          <p:cNvPr id="66" name="TextBox 1"/>
          <p:cNvSpPr txBox="1">
            <a:spLocks noChangeArrowheads="1"/>
          </p:cNvSpPr>
          <p:nvPr/>
        </p:nvSpPr>
        <p:spPr bwMode="auto">
          <a:xfrm>
            <a:off x="10537031" y="5601114"/>
            <a:ext cx="1277209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400" b="0" i="1" dirty="0">
                <a:latin typeface="Cambria" panose="02040503050406030204" pitchFamily="18" charset="0"/>
              </a:rPr>
              <a:t>direct subclass</a:t>
            </a:r>
          </a:p>
        </p:txBody>
      </p:sp>
      <p:cxnSp>
        <p:nvCxnSpPr>
          <p:cNvPr id="67" name="AutoShape 70"/>
          <p:cNvCxnSpPr>
            <a:cxnSpLocks noChangeShapeType="1"/>
            <a:endCxn id="68" idx="1"/>
          </p:cNvCxnSpPr>
          <p:nvPr/>
        </p:nvCxnSpPr>
        <p:spPr bwMode="auto">
          <a:xfrm flipV="1">
            <a:off x="9965531" y="6285326"/>
            <a:ext cx="576262" cy="1588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8" name="TextBox 57"/>
          <p:cNvSpPr txBox="1">
            <a:spLocks noChangeArrowheads="1"/>
          </p:cNvSpPr>
          <p:nvPr/>
        </p:nvSpPr>
        <p:spPr bwMode="auto">
          <a:xfrm>
            <a:off x="10541793" y="6131339"/>
            <a:ext cx="8413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400" b="0" i="1" dirty="0">
                <a:latin typeface="Cambria" panose="02040503050406030204" pitchFamily="18" charset="0"/>
              </a:rPr>
              <a:t>property</a:t>
            </a:r>
          </a:p>
        </p:txBody>
      </p:sp>
      <p:sp>
        <p:nvSpPr>
          <p:cNvPr id="69" name="Line 67"/>
          <p:cNvSpPr>
            <a:spLocks noChangeShapeType="1"/>
          </p:cNvSpPr>
          <p:nvPr/>
        </p:nvSpPr>
        <p:spPr bwMode="auto">
          <a:xfrm flipV="1">
            <a:off x="9956006" y="6048789"/>
            <a:ext cx="604837" cy="0"/>
          </a:xfrm>
          <a:prstGeom prst="line">
            <a:avLst/>
          </a:prstGeom>
          <a:noFill/>
          <a:ln w="63500" cmpd="dbl">
            <a:solidFill>
              <a:schemeClr val="tx1"/>
            </a:solidFill>
            <a:prstDash val="sysDash"/>
            <a:round/>
            <a:headEnd type="none" w="sm" len="sm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b="0">
              <a:latin typeface="Cambria" panose="02040503050406030204" pitchFamily="18" charset="0"/>
            </a:endParaRPr>
          </a:p>
        </p:txBody>
      </p:sp>
      <p:sp>
        <p:nvSpPr>
          <p:cNvPr id="70" name="TextBox 60"/>
          <p:cNvSpPr txBox="1">
            <a:spLocks noChangeArrowheads="1"/>
          </p:cNvSpPr>
          <p:nvPr/>
        </p:nvSpPr>
        <p:spPr bwMode="auto">
          <a:xfrm>
            <a:off x="10560843" y="5878926"/>
            <a:ext cx="1421479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400" b="0" i="1">
                <a:latin typeface="Cambria" panose="02040503050406030204" pitchFamily="18" charset="0"/>
              </a:rPr>
              <a:t>indirect subclass</a:t>
            </a:r>
          </a:p>
        </p:txBody>
      </p:sp>
      <p:sp>
        <p:nvSpPr>
          <p:cNvPr id="74" name="Text Box 12"/>
          <p:cNvSpPr txBox="1">
            <a:spLocks noChangeAspect="1" noChangeArrowheads="1"/>
          </p:cNvSpPr>
          <p:nvPr/>
        </p:nvSpPr>
        <p:spPr bwMode="auto">
          <a:xfrm>
            <a:off x="263030" y="545211"/>
            <a:ext cx="2776452" cy="341632"/>
          </a:xfrm>
          <a:prstGeom prst="rect">
            <a:avLst/>
          </a:prstGeom>
          <a:gradFill rotWithShape="1">
            <a:gsLst>
              <a:gs pos="0">
                <a:srgbClr val="97C9F3"/>
              </a:gs>
              <a:gs pos="50000">
                <a:srgbClr val="FFFFFF"/>
              </a:gs>
              <a:gs pos="100000">
                <a:srgbClr val="97C9F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54000" rIns="54000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90000"/>
              </a:lnSpc>
              <a:spcBef>
                <a:spcPct val="0"/>
              </a:spcBef>
              <a:buFontTx/>
              <a:buNone/>
            </a:pPr>
            <a:r>
              <a:rPr lang="en-US" altLang="en-US" sz="1800" dirty="0">
                <a:latin typeface="Cambria" panose="02040503050406030204" pitchFamily="18" charset="0"/>
              </a:rPr>
              <a:t>E95 </a:t>
            </a:r>
            <a:r>
              <a:rPr lang="en-US" altLang="en-US" sz="1800" dirty="0" err="1">
                <a:latin typeface="Cambria" panose="02040503050406030204" pitchFamily="18" charset="0"/>
              </a:rPr>
              <a:t>Spacetime</a:t>
            </a:r>
            <a:r>
              <a:rPr lang="en-US" altLang="en-US" sz="1800" dirty="0">
                <a:latin typeface="Cambria" panose="02040503050406030204" pitchFamily="18" charset="0"/>
              </a:rPr>
              <a:t> Primitive</a:t>
            </a:r>
            <a:endParaRPr lang="en-GB" altLang="en-US" sz="1800" dirty="0">
              <a:latin typeface="Cambria" panose="02040503050406030204" pitchFamily="18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3378387" y="219537"/>
            <a:ext cx="2511585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P169 defines </a:t>
            </a:r>
            <a:r>
              <a:rPr lang="en-GB" sz="1200" dirty="0" err="1">
                <a:latin typeface="Cambria" panose="02040503050406030204" pitchFamily="18" charset="0"/>
                <a:cs typeface="Times New Roman" panose="02020603050405020304" pitchFamily="18" charset="0"/>
              </a:rPr>
              <a:t>spacetime</a:t>
            </a:r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volume</a:t>
            </a:r>
          </a:p>
          <a:p>
            <a:pPr algn="ctr"/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</a:t>
            </a:r>
            <a:r>
              <a:rPr lang="en-GB" sz="1200" dirty="0" err="1">
                <a:latin typeface="Cambria" panose="02040503050406030204" pitchFamily="18" charset="0"/>
                <a:cs typeface="Times New Roman" panose="02020603050405020304" pitchFamily="18" charset="0"/>
              </a:rPr>
              <a:t>spacetime</a:t>
            </a:r>
            <a:r>
              <a:rPr lang="en-GB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volume is defined by)</a:t>
            </a:r>
            <a:endParaRPr 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76" name="AutoShape 6"/>
          <p:cNvCxnSpPr>
            <a:cxnSpLocks noChangeShapeType="1"/>
            <a:stCxn id="74" idx="3"/>
            <a:endCxn id="4102" idx="0"/>
          </p:cNvCxnSpPr>
          <p:nvPr/>
        </p:nvCxnSpPr>
        <p:spPr bwMode="auto">
          <a:xfrm>
            <a:off x="3039482" y="716027"/>
            <a:ext cx="3034293" cy="661923"/>
          </a:xfrm>
          <a:prstGeom prst="bentConnector2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79" name="Text Box 57"/>
          <p:cNvSpPr txBox="1">
            <a:spLocks noChangeArrowheads="1"/>
          </p:cNvSpPr>
          <p:nvPr/>
        </p:nvSpPr>
        <p:spPr bwMode="auto">
          <a:xfrm>
            <a:off x="5612681" y="1056613"/>
            <a:ext cx="4953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80" name="Text Box 24"/>
          <p:cNvSpPr txBox="1">
            <a:spLocks noChangeArrowheads="1"/>
          </p:cNvSpPr>
          <p:nvPr/>
        </p:nvSpPr>
        <p:spPr bwMode="auto">
          <a:xfrm>
            <a:off x="3039482" y="703758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83" name="AutoShape 6"/>
          <p:cNvCxnSpPr>
            <a:cxnSpLocks noChangeShapeType="1"/>
            <a:stCxn id="4135" idx="2"/>
            <a:endCxn id="87" idx="2"/>
          </p:cNvCxnSpPr>
          <p:nvPr/>
        </p:nvCxnSpPr>
        <p:spPr bwMode="auto">
          <a:xfrm rot="5400000" flipH="1">
            <a:off x="2346147" y="166831"/>
            <a:ext cx="2179095" cy="5304734"/>
          </a:xfrm>
          <a:prstGeom prst="bentConnector3">
            <a:avLst>
              <a:gd name="adj1" fmla="val -23284"/>
            </a:avLst>
          </a:prstGeom>
          <a:noFill/>
          <a:ln w="25400">
            <a:solidFill>
              <a:schemeClr val="tx1"/>
            </a:solidFill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87" name="Text Box 24"/>
          <p:cNvSpPr txBox="1">
            <a:spLocks noChangeArrowheads="1"/>
          </p:cNvSpPr>
          <p:nvPr/>
        </p:nvSpPr>
        <p:spPr bwMode="auto">
          <a:xfrm>
            <a:off x="535678" y="1455012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l-GR" altLang="en-US" sz="1200" dirty="0">
                <a:latin typeface="Cambria" panose="02040503050406030204" pitchFamily="18" charset="0"/>
              </a:rPr>
              <a:t> 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89" name="Text Box 24"/>
          <p:cNvSpPr txBox="1">
            <a:spLocks noChangeArrowheads="1"/>
          </p:cNvSpPr>
          <p:nvPr/>
        </p:nvSpPr>
        <p:spPr bwMode="auto">
          <a:xfrm>
            <a:off x="793750" y="4179232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</a:p>
        </p:txBody>
      </p:sp>
      <p:sp>
        <p:nvSpPr>
          <p:cNvPr id="91" name="Text Box 5"/>
          <p:cNvSpPr txBox="1">
            <a:spLocks noChangeArrowheads="1"/>
          </p:cNvSpPr>
          <p:nvPr/>
        </p:nvSpPr>
        <p:spPr bwMode="auto">
          <a:xfrm>
            <a:off x="2540117" y="4381418"/>
            <a:ext cx="1387239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P</a:t>
            </a:r>
            <a:r>
              <a:rPr lang="el-GR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16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7 was within 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(includes)</a:t>
            </a:r>
            <a:endParaRPr lang="el-GR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sp>
        <p:nvSpPr>
          <p:cNvPr id="72" name="Text Box 64"/>
          <p:cNvSpPr txBox="1">
            <a:spLocks noChangeArrowheads="1"/>
          </p:cNvSpPr>
          <p:nvPr/>
        </p:nvSpPr>
        <p:spPr bwMode="auto">
          <a:xfrm>
            <a:off x="5643485" y="4181593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86" name="Text Box 64"/>
          <p:cNvSpPr txBox="1">
            <a:spLocks noChangeArrowheads="1"/>
          </p:cNvSpPr>
          <p:nvPr/>
        </p:nvSpPr>
        <p:spPr bwMode="auto">
          <a:xfrm>
            <a:off x="8093073" y="5139560"/>
            <a:ext cx="4953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88" name="Text Box 64"/>
          <p:cNvSpPr txBox="1">
            <a:spLocks noChangeArrowheads="1"/>
          </p:cNvSpPr>
          <p:nvPr/>
        </p:nvSpPr>
        <p:spPr bwMode="auto">
          <a:xfrm>
            <a:off x="11221243" y="5109783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75" name="Text Box 64"/>
          <p:cNvSpPr txBox="1">
            <a:spLocks noChangeArrowheads="1"/>
          </p:cNvSpPr>
          <p:nvPr/>
        </p:nvSpPr>
        <p:spPr bwMode="auto">
          <a:xfrm>
            <a:off x="6343835" y="3315669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1,1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cxnSp>
        <p:nvCxnSpPr>
          <p:cNvPr id="77" name="Straight Arrow Connector 34"/>
          <p:cNvCxnSpPr>
            <a:cxnSpLocks noChangeShapeType="1"/>
          </p:cNvCxnSpPr>
          <p:nvPr/>
        </p:nvCxnSpPr>
        <p:spPr bwMode="auto">
          <a:xfrm flipV="1">
            <a:off x="6695701" y="1727201"/>
            <a:ext cx="0" cy="1831975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1" name="Straight Arrow Connector 34"/>
          <p:cNvCxnSpPr>
            <a:cxnSpLocks noChangeShapeType="1"/>
          </p:cNvCxnSpPr>
          <p:nvPr/>
        </p:nvCxnSpPr>
        <p:spPr bwMode="auto">
          <a:xfrm flipV="1">
            <a:off x="6695701" y="1727202"/>
            <a:ext cx="0" cy="1831975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84" name="Straight Arrow Connector 34"/>
          <p:cNvCxnSpPr>
            <a:cxnSpLocks noChangeShapeType="1"/>
          </p:cNvCxnSpPr>
          <p:nvPr/>
        </p:nvCxnSpPr>
        <p:spPr bwMode="auto">
          <a:xfrm flipV="1">
            <a:off x="6695701" y="1727203"/>
            <a:ext cx="0" cy="1831975"/>
          </a:xfrm>
          <a:prstGeom prst="straightConnector1">
            <a:avLst/>
          </a:prstGeom>
          <a:noFill/>
          <a:ln w="25400">
            <a:solidFill>
              <a:schemeClr val="tx1"/>
            </a:solidFill>
            <a:round/>
            <a:headEnd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0" name="Text Box 97"/>
          <p:cNvSpPr txBox="1">
            <a:spLocks noChangeArrowheads="1"/>
          </p:cNvSpPr>
          <p:nvPr/>
        </p:nvSpPr>
        <p:spPr bwMode="auto">
          <a:xfrm>
            <a:off x="6323772" y="1794429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</a:rPr>
              <a:t>0,n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  <p:sp>
        <p:nvSpPr>
          <p:cNvPr id="92" name="Text Box 5"/>
          <p:cNvSpPr txBox="1">
            <a:spLocks noChangeArrowheads="1"/>
          </p:cNvSpPr>
          <p:nvPr/>
        </p:nvSpPr>
        <p:spPr bwMode="auto">
          <a:xfrm>
            <a:off x="2227051" y="4867310"/>
            <a:ext cx="2013372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 err="1">
                <a:latin typeface="Cambria" panose="02040503050406030204" pitchFamily="18" charset="0"/>
                <a:cs typeface="Times New Roman" panose="02020603050405020304" pitchFamily="18" charset="0"/>
              </a:rPr>
              <a:t>P197</a:t>
            </a: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 covered parts of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  <a:cs typeface="Times New Roman" panose="02020603050405020304" pitchFamily="18" charset="0"/>
              </a:rPr>
              <a:t>(was partially covered by)</a:t>
            </a:r>
            <a:endParaRPr lang="el-GR" altLang="en-US" sz="1200" dirty="0">
              <a:latin typeface="Cambria" panose="020405030504060302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93" name="AutoShape 6"/>
          <p:cNvCxnSpPr>
            <a:cxnSpLocks noChangeShapeType="1"/>
            <a:stCxn id="4135" idx="2"/>
            <a:endCxn id="87" idx="2"/>
          </p:cNvCxnSpPr>
          <p:nvPr/>
        </p:nvCxnSpPr>
        <p:spPr bwMode="auto">
          <a:xfrm rot="5400000" flipH="1">
            <a:off x="2346147" y="166831"/>
            <a:ext cx="2179095" cy="5304734"/>
          </a:xfrm>
          <a:prstGeom prst="bentConnector3">
            <a:avLst>
              <a:gd name="adj1" fmla="val -45801"/>
            </a:avLst>
          </a:prstGeom>
          <a:noFill/>
          <a:ln w="25400">
            <a:solidFill>
              <a:schemeClr val="tx1"/>
            </a:solidFill>
            <a:round/>
            <a:headEnd type="none" w="med" len="med"/>
            <a:tailEnd type="stealth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4" name="Text Box 24"/>
          <p:cNvSpPr txBox="1">
            <a:spLocks noChangeArrowheads="1"/>
          </p:cNvSpPr>
          <p:nvPr/>
        </p:nvSpPr>
        <p:spPr bwMode="auto">
          <a:xfrm>
            <a:off x="793750" y="4658754"/>
            <a:ext cx="4953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0,n</a:t>
            </a:r>
          </a:p>
        </p:txBody>
      </p:sp>
      <p:sp>
        <p:nvSpPr>
          <p:cNvPr id="95" name="Text Box 64"/>
          <p:cNvSpPr txBox="1">
            <a:spLocks noChangeArrowheads="1"/>
          </p:cNvSpPr>
          <p:nvPr/>
        </p:nvSpPr>
        <p:spPr bwMode="auto">
          <a:xfrm>
            <a:off x="5643485" y="4658754"/>
            <a:ext cx="4953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en-US" sz="1200" dirty="0">
                <a:latin typeface="Cambria" panose="02040503050406030204" pitchFamily="18" charset="0"/>
              </a:rPr>
              <a:t>0</a:t>
            </a:r>
            <a:r>
              <a:rPr lang="en-US" altLang="en-US" sz="1200">
                <a:latin typeface="Cambria" panose="02040503050406030204" pitchFamily="18" charset="0"/>
              </a:rPr>
              <a:t>,n</a:t>
            </a:r>
            <a:endParaRPr lang="en-GB" altLang="en-US" sz="1200" dirty="0">
              <a:latin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0342690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l-GR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l-GR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81947</TotalTime>
  <Words>247</Words>
  <Application>Microsoft Macintosh PowerPoint</Application>
  <PresentationFormat>Custom</PresentationFormat>
  <Paragraphs>74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Cambria</vt:lpstr>
      <vt:lpstr>Default Design</vt:lpstr>
      <vt:lpstr>PowerPoint Presentation</vt:lpstr>
    </vt:vector>
  </TitlesOfParts>
  <Company>forth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ics</dc:creator>
  <cp:lastModifiedBy>Erin Canning</cp:lastModifiedBy>
  <cp:revision>913</cp:revision>
  <cp:lastPrinted>2020-06-19T11:41:53Z</cp:lastPrinted>
  <dcterms:created xsi:type="dcterms:W3CDTF">2009-01-13T10:44:39Z</dcterms:created>
  <dcterms:modified xsi:type="dcterms:W3CDTF">2022-09-04T17:55:27Z</dcterms:modified>
</cp:coreProperties>
</file>

<file path=docProps/thumbnail.jpeg>
</file>