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8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6" d="100"/>
          <a:sy n="96" d="100"/>
        </p:scale>
        <p:origin x="920" y="16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5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AA1C5F-844D-4396-B946-8E421E707126}" type="slidenum">
              <a:rPr lang="el-GR" altLang="en-US" b="0" smtClean="0"/>
              <a:pPr/>
              <a:t>1</a:t>
            </a:fld>
            <a:endParaRPr lang="el-GR" altLang="en-US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#_P183_ends_before"/><Relationship Id="rId3" Type="http://schemas.openxmlformats.org/officeDocument/2006/relationships/hyperlink" Target="#_P173_starts_before"/><Relationship Id="rId7" Type="http://schemas.openxmlformats.org/officeDocument/2006/relationships/hyperlink" Target="#_P182_ends_before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#_P176_starts_before"/><Relationship Id="rId5" Type="http://schemas.openxmlformats.org/officeDocument/2006/relationships/hyperlink" Target="#_P175_starts_before"/><Relationship Id="rId10" Type="http://schemas.openxmlformats.org/officeDocument/2006/relationships/hyperlink" Target="#_P185_ends_before"/><Relationship Id="rId4" Type="http://schemas.openxmlformats.org/officeDocument/2006/relationships/hyperlink" Target="#_P174_starts_before"/><Relationship Id="rId9" Type="http://schemas.openxmlformats.org/officeDocument/2006/relationships/hyperlink" Target="#_P184_ends_befor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12"/>
          <p:cNvSpPr txBox="1">
            <a:spLocks noChangeAspect="1" noChangeArrowheads="1"/>
          </p:cNvSpPr>
          <p:nvPr/>
        </p:nvSpPr>
        <p:spPr bwMode="auto">
          <a:xfrm>
            <a:off x="10416722" y="2647950"/>
            <a:ext cx="2156731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E61 Time Primitive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6148" name="AutoShape 13"/>
          <p:cNvCxnSpPr>
            <a:cxnSpLocks noChangeShapeType="1"/>
            <a:stCxn id="6180" idx="1"/>
            <a:endCxn id="6193" idx="3"/>
          </p:cNvCxnSpPr>
          <p:nvPr/>
        </p:nvCxnSpPr>
        <p:spPr bwMode="auto">
          <a:xfrm flipH="1" flipV="1">
            <a:off x="4651190" y="2828291"/>
            <a:ext cx="2589398" cy="1968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9" name="Text Box 14"/>
          <p:cNvSpPr txBox="1">
            <a:spLocks noChangeArrowheads="1"/>
          </p:cNvSpPr>
          <p:nvPr/>
        </p:nvSpPr>
        <p:spPr bwMode="auto">
          <a:xfrm>
            <a:off x="5318275" y="2839666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en-US" dirty="0">
                <a:latin typeface="Cambria" panose="02040503050406030204" pitchFamily="18" charset="0"/>
              </a:rPr>
              <a:t>P4 has time-span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endParaRPr lang="en-US" altLang="en-US" dirty="0">
              <a:latin typeface="Cambria" panose="02040503050406030204" pitchFamily="18" charset="0"/>
            </a:endParaRPr>
          </a:p>
          <a:p>
            <a:r>
              <a:rPr lang="en-GB" altLang="en-US" dirty="0">
                <a:latin typeface="Cambria" panose="02040503050406030204" pitchFamily="18" charset="0"/>
              </a:rPr>
              <a:t>(</a:t>
            </a:r>
            <a:r>
              <a:rPr lang="en-US" altLang="en-US" dirty="0">
                <a:latin typeface="Cambria" panose="02040503050406030204" pitchFamily="18" charset="0"/>
              </a:rPr>
              <a:t>is time-span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of</a:t>
            </a:r>
            <a:r>
              <a:rPr lang="en-GB" altLang="en-US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6150" name="Text Box 19"/>
          <p:cNvSpPr txBox="1">
            <a:spLocks noChangeArrowheads="1"/>
          </p:cNvSpPr>
          <p:nvPr/>
        </p:nvSpPr>
        <p:spPr bwMode="auto">
          <a:xfrm>
            <a:off x="9228348" y="3345791"/>
            <a:ext cx="18934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P82 at some</a:t>
            </a:r>
            <a:r>
              <a:rPr lang="el-GR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time within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51" name="Text Box 20"/>
          <p:cNvSpPr txBox="1">
            <a:spLocks noChangeArrowheads="1"/>
          </p:cNvSpPr>
          <p:nvPr/>
        </p:nvSpPr>
        <p:spPr bwMode="auto">
          <a:xfrm>
            <a:off x="9145628" y="2114483"/>
            <a:ext cx="193508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P81 ongoing</a:t>
            </a:r>
            <a:r>
              <a:rPr lang="el-GR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throughout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6153" name="Text Box 35"/>
          <p:cNvSpPr txBox="1">
            <a:spLocks noChangeAspect="1" noChangeArrowheads="1"/>
          </p:cNvSpPr>
          <p:nvPr/>
        </p:nvSpPr>
        <p:spPr bwMode="auto">
          <a:xfrm>
            <a:off x="3911731" y="4367216"/>
            <a:ext cx="205195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E3 Condition State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cxnSp>
        <p:nvCxnSpPr>
          <p:cNvPr id="6155" name="AutoShape 37"/>
          <p:cNvCxnSpPr>
            <a:cxnSpLocks noChangeShapeType="1"/>
            <a:stCxn id="6181" idx="1"/>
            <a:endCxn id="6181" idx="0"/>
          </p:cNvCxnSpPr>
          <p:nvPr/>
        </p:nvCxnSpPr>
        <p:spPr bwMode="auto">
          <a:xfrm rot="10800000" flipH="1">
            <a:off x="2203752" y="4367216"/>
            <a:ext cx="586725" cy="170816"/>
          </a:xfrm>
          <a:prstGeom prst="curvedConnector4">
            <a:avLst>
              <a:gd name="adj1" fmla="val -229443"/>
              <a:gd name="adj2" fmla="val 293307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6" name="Text Box 38"/>
          <p:cNvSpPr txBox="1">
            <a:spLocks noChangeArrowheads="1"/>
          </p:cNvSpPr>
          <p:nvPr/>
        </p:nvSpPr>
        <p:spPr bwMode="auto">
          <a:xfrm>
            <a:off x="539998" y="3721877"/>
            <a:ext cx="22354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P9 consists of (forms part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160" name="AutoShape 44"/>
          <p:cNvCxnSpPr>
            <a:cxnSpLocks noChangeShapeType="1"/>
            <a:stCxn id="6180" idx="1"/>
            <a:endCxn id="6180" idx="0"/>
          </p:cNvCxnSpPr>
          <p:nvPr/>
        </p:nvCxnSpPr>
        <p:spPr bwMode="auto">
          <a:xfrm rot="10800000" flipH="1">
            <a:off x="7240588" y="2673350"/>
            <a:ext cx="877887" cy="174625"/>
          </a:xfrm>
          <a:prstGeom prst="curvedConnector4">
            <a:avLst>
              <a:gd name="adj1" fmla="val -33806"/>
              <a:gd name="adj2" fmla="val 394542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1" name="Text Box 45"/>
          <p:cNvSpPr txBox="1">
            <a:spLocks noChangeArrowheads="1"/>
          </p:cNvSpPr>
          <p:nvPr/>
        </p:nvSpPr>
        <p:spPr bwMode="auto">
          <a:xfrm>
            <a:off x="6785394" y="1661327"/>
            <a:ext cx="12875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 algn="ctr">
              <a:spcAft>
                <a:spcPts val="0"/>
              </a:spcAft>
            </a:pPr>
            <a:r>
              <a:rPr lang="en-US" altLang="en-US" dirty="0">
                <a:latin typeface="Cambria" panose="02040503050406030204" pitchFamily="18" charset="0"/>
              </a:rPr>
              <a:t>P86 falls within</a:t>
            </a:r>
          </a:p>
          <a:p>
            <a:pPr algn="ctr">
              <a:spcAft>
                <a:spcPts val="600"/>
              </a:spcAft>
            </a:pPr>
            <a:r>
              <a:rPr lang="en-US" altLang="en-US" dirty="0">
                <a:latin typeface="Cambria" panose="02040503050406030204" pitchFamily="18" charset="0"/>
              </a:rPr>
              <a:t>(contains)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162" name="AutoShape 46"/>
          <p:cNvCxnSpPr>
            <a:cxnSpLocks noChangeShapeType="1"/>
            <a:stCxn id="6153" idx="3"/>
            <a:endCxn id="6153" idx="0"/>
          </p:cNvCxnSpPr>
          <p:nvPr/>
        </p:nvCxnSpPr>
        <p:spPr bwMode="auto">
          <a:xfrm flipH="1" flipV="1">
            <a:off x="4937711" y="4367216"/>
            <a:ext cx="1025979" cy="170816"/>
          </a:xfrm>
          <a:prstGeom prst="curvedConnector4">
            <a:avLst>
              <a:gd name="adj1" fmla="val -122274"/>
              <a:gd name="adj2" fmla="val 233828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3" name="Text Box 47"/>
          <p:cNvSpPr txBox="1">
            <a:spLocks noChangeArrowheads="1"/>
          </p:cNvSpPr>
          <p:nvPr/>
        </p:nvSpPr>
        <p:spPr bwMode="auto">
          <a:xfrm>
            <a:off x="5166743" y="3774680"/>
            <a:ext cx="22354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P5 consists of (forms part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64" name="Text Box 50"/>
          <p:cNvSpPr txBox="1">
            <a:spLocks noChangeArrowheads="1"/>
          </p:cNvSpPr>
          <p:nvPr/>
        </p:nvSpPr>
        <p:spPr bwMode="auto">
          <a:xfrm>
            <a:off x="4803313" y="282427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5" name="Text Box 51"/>
          <p:cNvSpPr txBox="1">
            <a:spLocks noChangeArrowheads="1"/>
          </p:cNvSpPr>
          <p:nvPr/>
        </p:nvSpPr>
        <p:spPr bwMode="auto">
          <a:xfrm>
            <a:off x="6813396" y="2837756"/>
            <a:ext cx="5016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6" name="Text Box 52"/>
          <p:cNvSpPr txBox="1">
            <a:spLocks noChangeArrowheads="1"/>
          </p:cNvSpPr>
          <p:nvPr/>
        </p:nvSpPr>
        <p:spPr bwMode="auto">
          <a:xfrm>
            <a:off x="4750421" y="3968605"/>
            <a:ext cx="5196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7" name="Text Box 53"/>
          <p:cNvSpPr txBox="1">
            <a:spLocks noChangeArrowheads="1"/>
          </p:cNvSpPr>
          <p:nvPr/>
        </p:nvSpPr>
        <p:spPr bwMode="auto">
          <a:xfrm>
            <a:off x="6050550" y="4521997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0" name="Text Box 56"/>
          <p:cNvSpPr txBox="1">
            <a:spLocks noChangeArrowheads="1"/>
          </p:cNvSpPr>
          <p:nvPr/>
        </p:nvSpPr>
        <p:spPr bwMode="auto">
          <a:xfrm>
            <a:off x="2624638" y="397359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1" name="Text Box 57"/>
          <p:cNvSpPr txBox="1">
            <a:spLocks noChangeArrowheads="1"/>
          </p:cNvSpPr>
          <p:nvPr/>
        </p:nvSpPr>
        <p:spPr bwMode="auto">
          <a:xfrm>
            <a:off x="1741140" y="448627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2" name="Text Box 60"/>
          <p:cNvSpPr txBox="1">
            <a:spLocks noChangeArrowheads="1"/>
          </p:cNvSpPr>
          <p:nvPr/>
        </p:nvSpPr>
        <p:spPr bwMode="auto">
          <a:xfrm>
            <a:off x="7618184" y="2357436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3" name="Text Box 61"/>
          <p:cNvSpPr txBox="1">
            <a:spLocks noChangeArrowheads="1"/>
          </p:cNvSpPr>
          <p:nvPr/>
        </p:nvSpPr>
        <p:spPr bwMode="auto">
          <a:xfrm>
            <a:off x="6580113" y="237844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4" name="Text Box 63"/>
          <p:cNvSpPr txBox="1">
            <a:spLocks noChangeArrowheads="1"/>
          </p:cNvSpPr>
          <p:nvPr/>
        </p:nvSpPr>
        <p:spPr bwMode="auto">
          <a:xfrm>
            <a:off x="8802378" y="304641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r>
              <a:rPr lang="en-US" altLang="en-US" sz="1200" dirty="0">
                <a:latin typeface="Cambria" panose="02040503050406030204" pitchFamily="18" charset="0"/>
              </a:rPr>
              <a:t>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5" name="Text Box 64"/>
          <p:cNvSpPr txBox="1">
            <a:spLocks noChangeArrowheads="1"/>
          </p:cNvSpPr>
          <p:nvPr/>
        </p:nvSpPr>
        <p:spPr bwMode="auto">
          <a:xfrm>
            <a:off x="8755983" y="2426474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6" name="Text Box 65"/>
          <p:cNvSpPr txBox="1">
            <a:spLocks noChangeArrowheads="1"/>
          </p:cNvSpPr>
          <p:nvPr/>
        </p:nvSpPr>
        <p:spPr bwMode="auto">
          <a:xfrm>
            <a:off x="11035761" y="2384643"/>
            <a:ext cx="549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7" name="Text Box 67"/>
          <p:cNvSpPr txBox="1">
            <a:spLocks noChangeArrowheads="1"/>
          </p:cNvSpPr>
          <p:nvPr/>
        </p:nvSpPr>
        <p:spPr bwMode="auto">
          <a:xfrm>
            <a:off x="11077035" y="3022901"/>
            <a:ext cx="466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80" name="Text Box 72"/>
          <p:cNvSpPr txBox="1">
            <a:spLocks noChangeAspect="1" noChangeArrowheads="1"/>
          </p:cNvSpPr>
          <p:nvPr/>
        </p:nvSpPr>
        <p:spPr bwMode="auto">
          <a:xfrm>
            <a:off x="7240588" y="2673350"/>
            <a:ext cx="1755775" cy="349250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E52 Time-Span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81" name="Text Box 34"/>
          <p:cNvSpPr txBox="1">
            <a:spLocks noChangeAspect="1" noChangeArrowheads="1"/>
          </p:cNvSpPr>
          <p:nvPr/>
        </p:nvSpPr>
        <p:spPr bwMode="auto">
          <a:xfrm>
            <a:off x="2203753" y="4367216"/>
            <a:ext cx="1173450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E4 Period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82" name="Text Box 78"/>
          <p:cNvSpPr txBox="1">
            <a:spLocks noChangeAspect="1" noChangeArrowheads="1"/>
          </p:cNvSpPr>
          <p:nvPr/>
        </p:nvSpPr>
        <p:spPr bwMode="auto">
          <a:xfrm>
            <a:off x="10746450" y="3896885"/>
            <a:ext cx="182747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E54 Dimension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6183" name="AutoShape 80"/>
          <p:cNvCxnSpPr>
            <a:cxnSpLocks noChangeShapeType="1"/>
          </p:cNvCxnSpPr>
          <p:nvPr/>
        </p:nvCxnSpPr>
        <p:spPr bwMode="auto">
          <a:xfrm rot="16200000">
            <a:off x="10123488" y="1314450"/>
            <a:ext cx="25400" cy="2663825"/>
          </a:xfrm>
          <a:prstGeom prst="bentConnector3">
            <a:avLst>
              <a:gd name="adj1" fmla="val 100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84" name="Text Box 95"/>
          <p:cNvSpPr txBox="1">
            <a:spLocks noChangeArrowheads="1"/>
          </p:cNvSpPr>
          <p:nvPr/>
        </p:nvSpPr>
        <p:spPr bwMode="auto">
          <a:xfrm>
            <a:off x="8683057" y="4063496"/>
            <a:ext cx="15029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GB" altLang="en-US" dirty="0">
                <a:latin typeface="Cambria" panose="02040503050406030204" pitchFamily="18" charset="0"/>
              </a:rPr>
              <a:t>P191 had duration</a:t>
            </a:r>
          </a:p>
          <a:p>
            <a:pPr>
              <a:spcAft>
                <a:spcPts val="0"/>
              </a:spcAft>
            </a:pPr>
            <a:r>
              <a:rPr lang="en-GB" altLang="en-US" dirty="0">
                <a:latin typeface="Cambria" panose="02040503050406030204" pitchFamily="18" charset="0"/>
              </a:rPr>
              <a:t>(was duration of)</a:t>
            </a:r>
            <a:endParaRPr lang="el-GR" altLang="en-US" dirty="0">
              <a:latin typeface="Cambria" panose="02040503050406030204" pitchFamily="18" charset="0"/>
            </a:endParaRPr>
          </a:p>
        </p:txBody>
      </p:sp>
      <p:cxnSp>
        <p:nvCxnSpPr>
          <p:cNvPr id="6185" name="AutoShape 96"/>
          <p:cNvCxnSpPr>
            <a:cxnSpLocks noChangeShapeType="1"/>
          </p:cNvCxnSpPr>
          <p:nvPr/>
        </p:nvCxnSpPr>
        <p:spPr bwMode="auto">
          <a:xfrm rot="5400000" flipH="1" flipV="1">
            <a:off x="10139363" y="1677987"/>
            <a:ext cx="25400" cy="2663825"/>
          </a:xfrm>
          <a:prstGeom prst="bentConnector3">
            <a:avLst>
              <a:gd name="adj1" fmla="val -1235412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87" name="AutoShape 13"/>
          <p:cNvCxnSpPr>
            <a:cxnSpLocks noChangeShapeType="1"/>
            <a:stCxn id="6182" idx="1"/>
            <a:endCxn id="6180" idx="2"/>
          </p:cNvCxnSpPr>
          <p:nvPr/>
        </p:nvCxnSpPr>
        <p:spPr bwMode="auto">
          <a:xfrm rot="10800000">
            <a:off x="8118476" y="3022601"/>
            <a:ext cx="2627974" cy="1045101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3" name="Text Box 15"/>
          <p:cNvSpPr txBox="1">
            <a:spLocks noChangeAspect="1" noChangeArrowheads="1"/>
          </p:cNvSpPr>
          <p:nvPr/>
        </p:nvSpPr>
        <p:spPr bwMode="auto">
          <a:xfrm>
            <a:off x="2309345" y="2657475"/>
            <a:ext cx="234184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 E2 Temporal Entity 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94" name="Text Box 63"/>
          <p:cNvSpPr txBox="1">
            <a:spLocks noChangeArrowheads="1"/>
          </p:cNvSpPr>
          <p:nvPr/>
        </p:nvSpPr>
        <p:spPr bwMode="auto">
          <a:xfrm>
            <a:off x="10321887" y="3764158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>
                <a:latin typeface="Cambria" panose="02040503050406030204" pitchFamily="18" charset="0"/>
              </a:rPr>
              <a:t>1</a:t>
            </a:r>
            <a:r>
              <a:rPr lang="en-US" altLang="en-US" sz="1200">
                <a:latin typeface="Cambria" panose="02040503050406030204" pitchFamily="18" charset="0"/>
              </a:rPr>
              <a:t>,</a:t>
            </a:r>
            <a:r>
              <a:rPr lang="el-GR" altLang="en-US" sz="1200">
                <a:latin typeface="Cambria" panose="02040503050406030204" pitchFamily="18" charset="0"/>
              </a:rPr>
              <a:t>1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61" name="Text Box 45"/>
          <p:cNvSpPr txBox="1">
            <a:spLocks noChangeArrowheads="1"/>
          </p:cNvSpPr>
          <p:nvPr/>
        </p:nvSpPr>
        <p:spPr bwMode="auto">
          <a:xfrm>
            <a:off x="453038" y="630284"/>
            <a:ext cx="5131918" cy="175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3" action="ppaction://hlinkfile"/>
              </a:rPr>
              <a:t>P173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ambria" panose="02040503050406030204" pitchFamily="18" charset="0"/>
              </a:rPr>
              <a:t>starts before or at the end of (ends with or after the start of) 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4" action="ppaction://hlinkfile"/>
              </a:rPr>
              <a:t>P174</a:t>
            </a:r>
            <a:r>
              <a:rPr lang="en-GB" dirty="0">
                <a:latin typeface="Cambria" panose="02040503050406030204" pitchFamily="18" charset="0"/>
              </a:rPr>
              <a:t> starts before (starts after the start of) 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5" action="ppaction://hlinkfile"/>
              </a:rPr>
              <a:t>P175</a:t>
            </a:r>
            <a:r>
              <a:rPr lang="en-GB" dirty="0">
                <a:latin typeface="Cambria" panose="02040503050406030204" pitchFamily="18" charset="0"/>
              </a:rPr>
              <a:t> starts before or with the start of (starts with or after the start of)</a:t>
            </a:r>
            <a:endParaRPr lang="en-US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6" action="ppaction://hlinkfile"/>
              </a:rPr>
              <a:t>P176</a:t>
            </a:r>
            <a:r>
              <a:rPr lang="en-GB" dirty="0">
                <a:latin typeface="Cambria" panose="02040503050406030204" pitchFamily="18" charset="0"/>
              </a:rPr>
              <a:t> starts before the start of (starts after the start of)</a:t>
            </a:r>
            <a:endParaRPr lang="en-US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7" action="ppaction://hlinkfile"/>
              </a:rPr>
              <a:t>P182</a:t>
            </a:r>
            <a:r>
              <a:rPr lang="en-GB" dirty="0">
                <a:latin typeface="Cambria" panose="02040503050406030204" pitchFamily="18" charset="0"/>
              </a:rPr>
              <a:t> ends before or at the start of (starts with or after the end of)</a:t>
            </a:r>
            <a:endParaRPr lang="en-US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8" action="ppaction://hlinkfile"/>
              </a:rPr>
              <a:t>P183</a:t>
            </a:r>
            <a:r>
              <a:rPr lang="en-GB" dirty="0">
                <a:latin typeface="Cambria" panose="02040503050406030204" pitchFamily="18" charset="0"/>
              </a:rPr>
              <a:t> ends before the start of (starts after the end of)</a:t>
            </a:r>
            <a:endParaRPr lang="en-US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9" action="ppaction://hlinkfile"/>
              </a:rPr>
              <a:t>P184</a:t>
            </a:r>
            <a:r>
              <a:rPr lang="en-GB" dirty="0">
                <a:latin typeface="Cambria" panose="02040503050406030204" pitchFamily="18" charset="0"/>
              </a:rPr>
              <a:t> ends before or with the end of (ends with or after the end of)</a:t>
            </a:r>
            <a:endParaRPr lang="en-US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10" action="ppaction://hlinkfile"/>
              </a:rPr>
              <a:t>P185</a:t>
            </a:r>
            <a:r>
              <a:rPr lang="en-GB" dirty="0">
                <a:latin typeface="Cambria" panose="02040503050406030204" pitchFamily="18" charset="0"/>
              </a:rPr>
              <a:t> ends before the end of (ends after the end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3" name="AutoShape 37"/>
          <p:cNvCxnSpPr>
            <a:cxnSpLocks noChangeShapeType="1"/>
            <a:stCxn id="6193" idx="2"/>
            <a:endCxn id="6193" idx="0"/>
          </p:cNvCxnSpPr>
          <p:nvPr/>
        </p:nvCxnSpPr>
        <p:spPr bwMode="auto">
          <a:xfrm rot="5400000" flipH="1">
            <a:off x="3309452" y="2828291"/>
            <a:ext cx="341632" cy="12700"/>
          </a:xfrm>
          <a:prstGeom prst="curvedConnector5">
            <a:avLst>
              <a:gd name="adj1" fmla="val -66914"/>
              <a:gd name="adj2" fmla="val 19536929"/>
              <a:gd name="adj3" fmla="val 166914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Line 22"/>
          <p:cNvSpPr>
            <a:spLocks noChangeShapeType="1"/>
          </p:cNvSpPr>
          <p:nvPr/>
        </p:nvSpPr>
        <p:spPr bwMode="auto">
          <a:xfrm flipV="1">
            <a:off x="2978691" y="3006722"/>
            <a:ext cx="852054" cy="1366843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0" name="Line 22"/>
          <p:cNvSpPr>
            <a:spLocks noChangeShapeType="1"/>
          </p:cNvSpPr>
          <p:nvPr/>
        </p:nvSpPr>
        <p:spPr bwMode="auto">
          <a:xfrm flipH="1" flipV="1">
            <a:off x="4013344" y="3019423"/>
            <a:ext cx="620829" cy="1347792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1" name="Text Box 61"/>
          <p:cNvSpPr txBox="1">
            <a:spLocks noChangeArrowheads="1"/>
          </p:cNvSpPr>
          <p:nvPr/>
        </p:nvSpPr>
        <p:spPr bwMode="auto">
          <a:xfrm>
            <a:off x="2063028" y="2413000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2" name="Text Box 61"/>
          <p:cNvSpPr txBox="1">
            <a:spLocks noChangeArrowheads="1"/>
          </p:cNvSpPr>
          <p:nvPr/>
        </p:nvSpPr>
        <p:spPr bwMode="auto">
          <a:xfrm>
            <a:off x="2039609" y="297656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4" name="Line 67"/>
          <p:cNvSpPr>
            <a:spLocks noChangeShapeType="1"/>
          </p:cNvSpPr>
          <p:nvPr/>
        </p:nvSpPr>
        <p:spPr bwMode="auto">
          <a:xfrm>
            <a:off x="10219895" y="5295505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 dirty="0">
              <a:latin typeface="Cambria" panose="02040503050406030204" pitchFamily="18" charset="0"/>
            </a:endParaRPr>
          </a:p>
        </p:txBody>
      </p:sp>
      <p:sp>
        <p:nvSpPr>
          <p:cNvPr id="75" name="TextBox 1"/>
          <p:cNvSpPr txBox="1">
            <a:spLocks noChangeArrowheads="1"/>
          </p:cNvSpPr>
          <p:nvPr/>
        </p:nvSpPr>
        <p:spPr bwMode="auto">
          <a:xfrm>
            <a:off x="10799333" y="5141518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76" name="AutoShape 70"/>
          <p:cNvCxnSpPr>
            <a:cxnSpLocks noChangeShapeType="1"/>
          </p:cNvCxnSpPr>
          <p:nvPr/>
        </p:nvCxnSpPr>
        <p:spPr bwMode="auto">
          <a:xfrm flipV="1">
            <a:off x="10230081" y="5851003"/>
            <a:ext cx="57626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TextBox 57"/>
          <p:cNvSpPr txBox="1">
            <a:spLocks noChangeArrowheads="1"/>
          </p:cNvSpPr>
          <p:nvPr/>
        </p:nvSpPr>
        <p:spPr bwMode="auto">
          <a:xfrm>
            <a:off x="10804095" y="5671743"/>
            <a:ext cx="8402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78" name="Line 67"/>
          <p:cNvSpPr>
            <a:spLocks noChangeShapeType="1"/>
          </p:cNvSpPr>
          <p:nvPr/>
        </p:nvSpPr>
        <p:spPr bwMode="auto">
          <a:xfrm flipV="1">
            <a:off x="10218308" y="5589193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9" name="TextBox 60"/>
          <p:cNvSpPr txBox="1">
            <a:spLocks noChangeArrowheads="1"/>
          </p:cNvSpPr>
          <p:nvPr/>
        </p:nvSpPr>
        <p:spPr bwMode="auto">
          <a:xfrm>
            <a:off x="10823145" y="5419330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  <p:cxnSp>
        <p:nvCxnSpPr>
          <p:cNvPr id="80" name="AutoShape 44"/>
          <p:cNvCxnSpPr>
            <a:cxnSpLocks noChangeShapeType="1"/>
            <a:stCxn id="6181" idx="3"/>
            <a:endCxn id="6181" idx="2"/>
          </p:cNvCxnSpPr>
          <p:nvPr/>
        </p:nvCxnSpPr>
        <p:spPr bwMode="auto">
          <a:xfrm flipH="1">
            <a:off x="2790478" y="4538032"/>
            <a:ext cx="586725" cy="170816"/>
          </a:xfrm>
          <a:prstGeom prst="curvedConnector4">
            <a:avLst>
              <a:gd name="adj1" fmla="val -43910"/>
              <a:gd name="adj2" fmla="val 446254"/>
            </a:avLst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2127474" y="5327353"/>
            <a:ext cx="27567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200" b="0" dirty="0">
                <a:latin typeface="Cambria" panose="02040503050406030204" pitchFamily="18" charset="0"/>
                <a:cs typeface="Times New Roman" panose="02020603050405020304" pitchFamily="18" charset="0"/>
              </a:rPr>
              <a:t>P10 falls within (contains)</a:t>
            </a:r>
          </a:p>
        </p:txBody>
      </p:sp>
      <p:cxnSp>
        <p:nvCxnSpPr>
          <p:cNvPr id="85" name="AutoShape 70"/>
          <p:cNvCxnSpPr>
            <a:cxnSpLocks noChangeShapeType="1"/>
          </p:cNvCxnSpPr>
          <p:nvPr/>
        </p:nvCxnSpPr>
        <p:spPr bwMode="auto">
          <a:xfrm flipV="1">
            <a:off x="10232766" y="6077033"/>
            <a:ext cx="576262" cy="1686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TextBox 57"/>
          <p:cNvSpPr txBox="1">
            <a:spLocks noChangeArrowheads="1"/>
          </p:cNvSpPr>
          <p:nvPr/>
        </p:nvSpPr>
        <p:spPr bwMode="auto">
          <a:xfrm>
            <a:off x="10820179" y="5923144"/>
            <a:ext cx="15760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inherited property</a:t>
            </a:r>
          </a:p>
        </p:txBody>
      </p:sp>
      <p:cxnSp>
        <p:nvCxnSpPr>
          <p:cNvPr id="54" name="AutoShape 80"/>
          <p:cNvCxnSpPr>
            <a:cxnSpLocks noChangeShapeType="1"/>
            <a:endCxn id="60" idx="0"/>
          </p:cNvCxnSpPr>
          <p:nvPr/>
        </p:nvCxnSpPr>
        <p:spPr bwMode="auto">
          <a:xfrm rot="16200000" flipH="1" flipV="1">
            <a:off x="10176283" y="891276"/>
            <a:ext cx="14288" cy="3533003"/>
          </a:xfrm>
          <a:prstGeom prst="bentConnector3">
            <a:avLst>
              <a:gd name="adj1" fmla="val -5932727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Text Box 63"/>
          <p:cNvSpPr txBox="1">
            <a:spLocks noChangeArrowheads="1"/>
          </p:cNvSpPr>
          <p:nvPr/>
        </p:nvSpPr>
        <p:spPr bwMode="auto">
          <a:xfrm>
            <a:off x="8169275" y="2664922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8" name="Text Box 20"/>
          <p:cNvSpPr txBox="1">
            <a:spLocks noChangeArrowheads="1"/>
          </p:cNvSpPr>
          <p:nvPr/>
        </p:nvSpPr>
        <p:spPr bwMode="auto">
          <a:xfrm>
            <a:off x="9422536" y="1515235"/>
            <a:ext cx="14590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P170 defines time</a:t>
            </a:r>
          </a:p>
        </p:txBody>
      </p:sp>
      <p:sp>
        <p:nvSpPr>
          <p:cNvPr id="81" name="Text Box 64"/>
          <p:cNvSpPr txBox="1">
            <a:spLocks noChangeArrowheads="1"/>
          </p:cNvSpPr>
          <p:nvPr/>
        </p:nvSpPr>
        <p:spPr bwMode="auto">
          <a:xfrm>
            <a:off x="11582130" y="1811515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2" name="Text Box 56"/>
          <p:cNvSpPr txBox="1">
            <a:spLocks noChangeArrowheads="1"/>
          </p:cNvSpPr>
          <p:nvPr/>
        </p:nvSpPr>
        <p:spPr bwMode="auto">
          <a:xfrm>
            <a:off x="8404872" y="1830861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3" name="Text Box 63"/>
          <p:cNvSpPr txBox="1">
            <a:spLocks noChangeArrowheads="1"/>
          </p:cNvSpPr>
          <p:nvPr/>
        </p:nvSpPr>
        <p:spPr bwMode="auto">
          <a:xfrm>
            <a:off x="8097875" y="3755486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r>
              <a:rPr lang="en-US" altLang="en-US" sz="1200" dirty="0">
                <a:latin typeface="Cambria" panose="02040503050406030204" pitchFamily="18" charset="0"/>
              </a:rPr>
              <a:t>,</a:t>
            </a: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81947</TotalTime>
  <Words>249</Words>
  <Application>Microsoft Macintosh PowerPoint</Application>
  <PresentationFormat>Custom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Cambria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Erin Canning</cp:lastModifiedBy>
  <cp:revision>913</cp:revision>
  <cp:lastPrinted>2020-06-19T11:41:53Z</cp:lastPrinted>
  <dcterms:created xsi:type="dcterms:W3CDTF">2009-01-13T10:44:39Z</dcterms:created>
  <dcterms:modified xsi:type="dcterms:W3CDTF">2022-09-04T17:55:16Z</dcterms:modified>
</cp:coreProperties>
</file>