
<file path=[Content_Types].xml><?xml version="1.0" encoding="utf-8"?>
<Types xmlns="http://schemas.openxmlformats.org/package/2006/content-types">
  <Default Extension="png" ContentType="image/png"/>
  <Default Extension="wmf" ContentType="image/x-wmf"/>
  <Default Extension="emf" ContentType="image/x-emf"/>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51" r:id="rId1"/>
  </p:sldMasterIdLst>
  <p:notesMasterIdLst>
    <p:notesMasterId r:id="rId28"/>
  </p:notesMasterIdLst>
  <p:sldIdLst>
    <p:sldId id="256" r:id="rId2"/>
    <p:sldId id="463" r:id="rId3"/>
    <p:sldId id="464" r:id="rId4"/>
    <p:sldId id="458" r:id="rId5"/>
    <p:sldId id="459" r:id="rId6"/>
    <p:sldId id="461" r:id="rId7"/>
    <p:sldId id="462" r:id="rId8"/>
    <p:sldId id="402" r:id="rId9"/>
    <p:sldId id="460" r:id="rId10"/>
    <p:sldId id="465" r:id="rId11"/>
    <p:sldId id="466" r:id="rId12"/>
    <p:sldId id="467" r:id="rId13"/>
    <p:sldId id="468" r:id="rId14"/>
    <p:sldId id="469" r:id="rId15"/>
    <p:sldId id="470" r:id="rId16"/>
    <p:sldId id="471" r:id="rId17"/>
    <p:sldId id="472" r:id="rId18"/>
    <p:sldId id="473" r:id="rId19"/>
    <p:sldId id="474" r:id="rId20"/>
    <p:sldId id="475" r:id="rId21"/>
    <p:sldId id="476" r:id="rId22"/>
    <p:sldId id="477" r:id="rId23"/>
    <p:sldId id="478" r:id="rId24"/>
    <p:sldId id="407" r:id="rId25"/>
    <p:sldId id="479" r:id="rId26"/>
    <p:sldId id="391" r:id="rId27"/>
  </p:sldIdLst>
  <p:sldSz cx="9906000" cy="6858000" type="A4"/>
  <p:notesSz cx="6858000" cy="9144000"/>
  <p:defaultTextStyle>
    <a:defPPr>
      <a:defRPr lang="en-US"/>
    </a:defPPr>
    <a:lvl1pPr algn="l" rtl="0" eaLnBrk="0" fontAlgn="base" hangingPunct="0">
      <a:spcBef>
        <a:spcPct val="0"/>
      </a:spcBef>
      <a:spcAft>
        <a:spcPct val="0"/>
      </a:spcAft>
      <a:defRPr b="1" kern="1200">
        <a:solidFill>
          <a:schemeClr val="tx1"/>
        </a:solidFill>
        <a:latin typeface="Arial" pitchFamily="34" charset="0"/>
        <a:ea typeface="+mn-ea"/>
        <a:cs typeface="+mn-cs"/>
      </a:defRPr>
    </a:lvl1pPr>
    <a:lvl2pPr marL="457200" algn="l" rtl="0" eaLnBrk="0" fontAlgn="base" hangingPunct="0">
      <a:spcBef>
        <a:spcPct val="0"/>
      </a:spcBef>
      <a:spcAft>
        <a:spcPct val="0"/>
      </a:spcAft>
      <a:defRPr b="1" kern="1200">
        <a:solidFill>
          <a:schemeClr val="tx1"/>
        </a:solidFill>
        <a:latin typeface="Arial" pitchFamily="34" charset="0"/>
        <a:ea typeface="+mn-ea"/>
        <a:cs typeface="+mn-cs"/>
      </a:defRPr>
    </a:lvl2pPr>
    <a:lvl3pPr marL="914400" algn="l" rtl="0" eaLnBrk="0" fontAlgn="base" hangingPunct="0">
      <a:spcBef>
        <a:spcPct val="0"/>
      </a:spcBef>
      <a:spcAft>
        <a:spcPct val="0"/>
      </a:spcAft>
      <a:defRPr b="1" kern="1200">
        <a:solidFill>
          <a:schemeClr val="tx1"/>
        </a:solidFill>
        <a:latin typeface="Arial" pitchFamily="34" charset="0"/>
        <a:ea typeface="+mn-ea"/>
        <a:cs typeface="+mn-cs"/>
      </a:defRPr>
    </a:lvl3pPr>
    <a:lvl4pPr marL="1371600" algn="l" rtl="0" eaLnBrk="0" fontAlgn="base" hangingPunct="0">
      <a:spcBef>
        <a:spcPct val="0"/>
      </a:spcBef>
      <a:spcAft>
        <a:spcPct val="0"/>
      </a:spcAft>
      <a:defRPr b="1" kern="1200">
        <a:solidFill>
          <a:schemeClr val="tx1"/>
        </a:solidFill>
        <a:latin typeface="Arial" pitchFamily="34" charset="0"/>
        <a:ea typeface="+mn-ea"/>
        <a:cs typeface="+mn-cs"/>
      </a:defRPr>
    </a:lvl4pPr>
    <a:lvl5pPr marL="1828800" algn="l" rtl="0" eaLnBrk="0" fontAlgn="base" hangingPunct="0">
      <a:spcBef>
        <a:spcPct val="0"/>
      </a:spcBef>
      <a:spcAft>
        <a:spcPct val="0"/>
      </a:spcAft>
      <a:defRPr b="1" kern="1200">
        <a:solidFill>
          <a:schemeClr val="tx1"/>
        </a:solidFill>
        <a:latin typeface="Arial" pitchFamily="34" charset="0"/>
        <a:ea typeface="+mn-ea"/>
        <a:cs typeface="+mn-cs"/>
      </a:defRPr>
    </a:lvl5pPr>
    <a:lvl6pPr marL="2286000" algn="l" defTabSz="914400" rtl="0" eaLnBrk="1" latinLnBrk="0" hangingPunct="1">
      <a:defRPr b="1" kern="1200">
        <a:solidFill>
          <a:schemeClr val="tx1"/>
        </a:solidFill>
        <a:latin typeface="Arial" pitchFamily="34" charset="0"/>
        <a:ea typeface="+mn-ea"/>
        <a:cs typeface="+mn-cs"/>
      </a:defRPr>
    </a:lvl6pPr>
    <a:lvl7pPr marL="2743200" algn="l" defTabSz="914400" rtl="0" eaLnBrk="1" latinLnBrk="0" hangingPunct="1">
      <a:defRPr b="1" kern="1200">
        <a:solidFill>
          <a:schemeClr val="tx1"/>
        </a:solidFill>
        <a:latin typeface="Arial" pitchFamily="34" charset="0"/>
        <a:ea typeface="+mn-ea"/>
        <a:cs typeface="+mn-cs"/>
      </a:defRPr>
    </a:lvl7pPr>
    <a:lvl8pPr marL="3200400" algn="l" defTabSz="914400" rtl="0" eaLnBrk="1" latinLnBrk="0" hangingPunct="1">
      <a:defRPr b="1" kern="1200">
        <a:solidFill>
          <a:schemeClr val="tx1"/>
        </a:solidFill>
        <a:latin typeface="Arial" pitchFamily="34" charset="0"/>
        <a:ea typeface="+mn-ea"/>
        <a:cs typeface="+mn-cs"/>
      </a:defRPr>
    </a:lvl8pPr>
    <a:lvl9pPr marL="3657600" algn="l" defTabSz="914400" rtl="0" eaLnBrk="1" latinLnBrk="0" hangingPunct="1">
      <a:defRPr b="1" kern="1200">
        <a:solidFill>
          <a:schemeClr val="tx1"/>
        </a:solidFill>
        <a:latin typeface="Arial"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FF66"/>
    <a:srgbClr val="658FED"/>
    <a:srgbClr val="2E2997"/>
    <a:srgbClr val="7A0000"/>
    <a:srgbClr val="FB240D"/>
    <a:srgbClr val="CEE6FA"/>
    <a:srgbClr val="B7DAF7"/>
    <a:srgbClr val="97C9F3"/>
    <a:srgbClr val="99C8F1"/>
    <a:srgbClr val="99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16803" autoAdjust="0"/>
    <p:restoredTop sz="94660"/>
  </p:normalViewPr>
  <p:slideViewPr>
    <p:cSldViewPr snapToGrid="0">
      <p:cViewPr>
        <p:scale>
          <a:sx n="80" d="100"/>
          <a:sy n="80" d="100"/>
        </p:scale>
        <p:origin x="-516" y="552"/>
      </p:cViewPr>
      <p:guideLst>
        <p:guide orient="horz" pos="2160"/>
        <p:guide pos="3120"/>
      </p:guideLst>
    </p:cSldViewPr>
  </p:slideViewPr>
  <p:notesTextViewPr>
    <p:cViewPr>
      <p:scale>
        <a:sx n="100" d="100"/>
        <a:sy n="100" d="100"/>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2338" name="Rectangle 2"/>
          <p:cNvSpPr>
            <a:spLocks noGrp="1" noChangeArrowheads="1"/>
          </p:cNvSpPr>
          <p:nvPr>
            <p:ph type="hdr" sz="quarter"/>
          </p:nvPr>
        </p:nvSpPr>
        <p:spPr bwMode="auto">
          <a:xfrm>
            <a:off x="0" y="0"/>
            <a:ext cx="2971800" cy="45720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eaLnBrk="1" hangingPunct="1">
              <a:defRPr sz="1200" b="0">
                <a:latin typeface="Arial" pitchFamily="34" charset="0"/>
              </a:defRPr>
            </a:lvl1pPr>
          </a:lstStyle>
          <a:p>
            <a:pPr>
              <a:defRPr/>
            </a:pPr>
            <a:endParaRPr lang="en-US" altLang="el-GR"/>
          </a:p>
        </p:txBody>
      </p:sp>
      <p:sp>
        <p:nvSpPr>
          <p:cNvPr id="142339" name="Rectangle 3"/>
          <p:cNvSpPr>
            <a:spLocks noGrp="1" noChangeArrowheads="1"/>
          </p:cNvSpPr>
          <p:nvPr>
            <p:ph type="dt" idx="1"/>
          </p:nvPr>
        </p:nvSpPr>
        <p:spPr bwMode="auto">
          <a:xfrm>
            <a:off x="3884613" y="0"/>
            <a:ext cx="2971800" cy="45720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r" eaLnBrk="1" hangingPunct="1">
              <a:defRPr sz="1200" b="0">
                <a:latin typeface="Arial" pitchFamily="34" charset="0"/>
              </a:defRPr>
            </a:lvl1pPr>
          </a:lstStyle>
          <a:p>
            <a:pPr>
              <a:defRPr/>
            </a:pPr>
            <a:endParaRPr lang="en-US" altLang="el-GR"/>
          </a:p>
        </p:txBody>
      </p:sp>
      <p:sp>
        <p:nvSpPr>
          <p:cNvPr id="44036" name="Rectangle 4"/>
          <p:cNvSpPr>
            <a:spLocks noGrp="1" noRot="1" noChangeAspect="1" noChangeArrowheads="1" noTextEdit="1"/>
          </p:cNvSpPr>
          <p:nvPr>
            <p:ph type="sldImg" idx="2"/>
          </p:nvPr>
        </p:nvSpPr>
        <p:spPr bwMode="auto">
          <a:xfrm>
            <a:off x="952500" y="685800"/>
            <a:ext cx="4953000" cy="3429000"/>
          </a:xfrm>
          <a:prstGeom prst="rect">
            <a:avLst/>
          </a:prstGeom>
          <a:noFill/>
          <a:ln w="9525">
            <a:solidFill>
              <a:srgbClr val="000000"/>
            </a:solidFill>
            <a:miter lim="800000"/>
            <a:headEnd/>
            <a:tailEnd/>
          </a:ln>
        </p:spPr>
      </p:sp>
      <p:sp>
        <p:nvSpPr>
          <p:cNvPr id="142341" name="Rectangle 5"/>
          <p:cNvSpPr>
            <a:spLocks noGrp="1" noChangeArrowheads="1"/>
          </p:cNvSpPr>
          <p:nvPr>
            <p:ph type="body" sz="quarter" idx="3"/>
          </p:nvPr>
        </p:nvSpPr>
        <p:spPr bwMode="auto">
          <a:xfrm>
            <a:off x="685800" y="4343400"/>
            <a:ext cx="5486400" cy="4114800"/>
          </a:xfrm>
          <a:prstGeom prst="rect">
            <a:avLst/>
          </a:prstGeom>
          <a:noFill/>
          <a:ln>
            <a:noFill/>
          </a:ln>
          <a:effectLst/>
          <a:extLst/>
        </p:spPr>
        <p:txBody>
          <a:bodyPr vert="horz" wrap="square" lIns="91440" tIns="45720" rIns="91440" bIns="45720" numCol="1" anchor="t" anchorCtr="0" compatLnSpc="1">
            <a:prstTxWarp prst="textNoShape">
              <a:avLst/>
            </a:prstTxWarp>
          </a:bodyPr>
          <a:lstStyle/>
          <a:p>
            <a:pPr lvl="0"/>
            <a:r>
              <a:rPr lang="en-US" altLang="el-GR" noProof="0" smtClean="0"/>
              <a:t>Click to edit Master text styles</a:t>
            </a:r>
          </a:p>
          <a:p>
            <a:pPr lvl="1"/>
            <a:r>
              <a:rPr lang="en-US" altLang="el-GR" noProof="0" smtClean="0"/>
              <a:t>Second level</a:t>
            </a:r>
          </a:p>
          <a:p>
            <a:pPr lvl="2"/>
            <a:r>
              <a:rPr lang="en-US" altLang="el-GR" noProof="0" smtClean="0"/>
              <a:t>Third level</a:t>
            </a:r>
          </a:p>
          <a:p>
            <a:pPr lvl="3"/>
            <a:r>
              <a:rPr lang="en-US" altLang="el-GR" noProof="0" smtClean="0"/>
              <a:t>Fourth level</a:t>
            </a:r>
          </a:p>
          <a:p>
            <a:pPr lvl="4"/>
            <a:r>
              <a:rPr lang="en-US" altLang="el-GR" noProof="0" smtClean="0"/>
              <a:t>Fifth level</a:t>
            </a:r>
          </a:p>
        </p:txBody>
      </p:sp>
      <p:sp>
        <p:nvSpPr>
          <p:cNvPr id="142342" name="Rectangle 6"/>
          <p:cNvSpPr>
            <a:spLocks noGrp="1" noChangeArrowheads="1"/>
          </p:cNvSpPr>
          <p:nvPr>
            <p:ph type="ftr" sz="quarter" idx="4"/>
          </p:nvPr>
        </p:nvSpPr>
        <p:spPr bwMode="auto">
          <a:xfrm>
            <a:off x="0" y="8685213"/>
            <a:ext cx="2971800" cy="457200"/>
          </a:xfrm>
          <a:prstGeom prst="rect">
            <a:avLst/>
          </a:prstGeom>
          <a:noFill/>
          <a:ln>
            <a:noFill/>
          </a:ln>
          <a:effectLst/>
          <a:extLst/>
        </p:spPr>
        <p:txBody>
          <a:bodyPr vert="horz" wrap="square" lIns="91440" tIns="45720" rIns="91440" bIns="45720" numCol="1" anchor="b" anchorCtr="0" compatLnSpc="1">
            <a:prstTxWarp prst="textNoShape">
              <a:avLst/>
            </a:prstTxWarp>
          </a:bodyPr>
          <a:lstStyle>
            <a:lvl1pPr eaLnBrk="1" hangingPunct="1">
              <a:defRPr sz="1200" b="0">
                <a:latin typeface="Arial" pitchFamily="34" charset="0"/>
              </a:defRPr>
            </a:lvl1pPr>
          </a:lstStyle>
          <a:p>
            <a:pPr>
              <a:defRPr/>
            </a:pPr>
            <a:endParaRPr lang="en-US" altLang="el-GR"/>
          </a:p>
        </p:txBody>
      </p:sp>
      <p:sp>
        <p:nvSpPr>
          <p:cNvPr id="142343" name="Rectangle 7"/>
          <p:cNvSpPr>
            <a:spLocks noGrp="1" noChangeArrowheads="1"/>
          </p:cNvSpPr>
          <p:nvPr>
            <p:ph type="sldNum" sz="quarter" idx="5"/>
          </p:nvPr>
        </p:nvSpPr>
        <p:spPr bwMode="auto">
          <a:xfrm>
            <a:off x="3884613" y="8685213"/>
            <a:ext cx="2971800" cy="457200"/>
          </a:xfrm>
          <a:prstGeom prst="rect">
            <a:avLst/>
          </a:prstGeom>
          <a:noFill/>
          <a:ln>
            <a:noFill/>
          </a:ln>
          <a:effectLst/>
          <a:extLst/>
        </p:spPr>
        <p:txBody>
          <a:bodyPr vert="horz" wrap="square" lIns="91440" tIns="45720" rIns="91440" bIns="45720" numCol="1" anchor="b" anchorCtr="0" compatLnSpc="1">
            <a:prstTxWarp prst="textNoShape">
              <a:avLst/>
            </a:prstTxWarp>
          </a:bodyPr>
          <a:lstStyle>
            <a:lvl1pPr algn="r" eaLnBrk="1" hangingPunct="1">
              <a:defRPr sz="1200" b="0">
                <a:latin typeface="Arial" pitchFamily="34" charset="0"/>
              </a:defRPr>
            </a:lvl1pPr>
          </a:lstStyle>
          <a:p>
            <a:pPr>
              <a:defRPr/>
            </a:pPr>
            <a:fld id="{246CBF3F-E435-4B99-995A-07A33F00183F}" type="slidenum">
              <a:rPr lang="en-US" altLang="el-GR"/>
              <a:pPr>
                <a:defRPr/>
              </a:pPr>
              <a:t>‹#›</a:t>
            </a:fld>
            <a:endParaRPr lang="en-US" altLang="el-GR"/>
          </a:p>
        </p:txBody>
      </p:sp>
    </p:spTree>
    <p:extLst>
      <p:ext uri="{BB962C8B-B14F-4D97-AF65-F5344CB8AC3E}">
        <p14:creationId xmlns:p14="http://schemas.microsoft.com/office/powerpoint/2010/main" val="239224400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Arial"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Arial"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Arial"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Arial"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dirty="0" smtClean="0"/>
              <a:t> Overview of Mapping and Publishing Data</a:t>
            </a:r>
            <a:endParaRPr lang="en-US" dirty="0"/>
          </a:p>
        </p:txBody>
      </p:sp>
      <p:sp>
        <p:nvSpPr>
          <p:cNvPr id="4" name="Slide Number Placeholder 3"/>
          <p:cNvSpPr>
            <a:spLocks noGrp="1"/>
          </p:cNvSpPr>
          <p:nvPr>
            <p:ph type="sldNum" sz="quarter" idx="10"/>
          </p:nvPr>
        </p:nvSpPr>
        <p:spPr/>
        <p:txBody>
          <a:bodyPr/>
          <a:lstStyle/>
          <a:p>
            <a:pPr>
              <a:defRPr/>
            </a:pPr>
            <a:fld id="{246CBF3F-E435-4B99-995A-07A33F00183F}" type="slidenum">
              <a:rPr lang="en-US" altLang="el-GR" smtClean="0"/>
              <a:pPr>
                <a:defRPr/>
              </a:pPr>
              <a:t>1</a:t>
            </a:fld>
            <a:endParaRPr lang="en-US" altLang="el-GR"/>
          </a:p>
        </p:txBody>
      </p:sp>
    </p:spTree>
    <p:extLst>
      <p:ext uri="{BB962C8B-B14F-4D97-AF65-F5344CB8AC3E}">
        <p14:creationId xmlns:p14="http://schemas.microsoft.com/office/powerpoint/2010/main" val="312051748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dirty="0"/>
          </a:p>
        </p:txBody>
      </p:sp>
      <p:sp>
        <p:nvSpPr>
          <p:cNvPr id="4" name="Slide Number Placeholder 3"/>
          <p:cNvSpPr>
            <a:spLocks noGrp="1"/>
          </p:cNvSpPr>
          <p:nvPr>
            <p:ph type="sldNum" sz="quarter" idx="10"/>
          </p:nvPr>
        </p:nvSpPr>
        <p:spPr/>
        <p:txBody>
          <a:bodyPr/>
          <a:lstStyle/>
          <a:p>
            <a:pPr>
              <a:defRPr/>
            </a:pPr>
            <a:fld id="{246CBF3F-E435-4B99-995A-07A33F00183F}" type="slidenum">
              <a:rPr lang="en-US" altLang="el-GR" smtClean="0"/>
              <a:pPr>
                <a:defRPr/>
              </a:pPr>
              <a:t>15</a:t>
            </a:fld>
            <a:endParaRPr lang="en-US" altLang="el-GR"/>
          </a:p>
        </p:txBody>
      </p:sp>
    </p:spTree>
    <p:extLst>
      <p:ext uri="{BB962C8B-B14F-4D97-AF65-F5344CB8AC3E}">
        <p14:creationId xmlns:p14="http://schemas.microsoft.com/office/powerpoint/2010/main" val="78781406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dirty="0"/>
          </a:p>
        </p:txBody>
      </p:sp>
      <p:sp>
        <p:nvSpPr>
          <p:cNvPr id="4" name="Slide Number Placeholder 3"/>
          <p:cNvSpPr>
            <a:spLocks noGrp="1"/>
          </p:cNvSpPr>
          <p:nvPr>
            <p:ph type="sldNum" sz="quarter" idx="10"/>
          </p:nvPr>
        </p:nvSpPr>
        <p:spPr/>
        <p:txBody>
          <a:bodyPr/>
          <a:lstStyle/>
          <a:p>
            <a:pPr>
              <a:defRPr/>
            </a:pPr>
            <a:fld id="{246CBF3F-E435-4B99-995A-07A33F00183F}" type="slidenum">
              <a:rPr lang="en-US" altLang="el-GR" smtClean="0"/>
              <a:pPr>
                <a:defRPr/>
              </a:pPr>
              <a:t>16</a:t>
            </a:fld>
            <a:endParaRPr lang="en-US" altLang="el-GR"/>
          </a:p>
        </p:txBody>
      </p:sp>
    </p:spTree>
    <p:extLst>
      <p:ext uri="{BB962C8B-B14F-4D97-AF65-F5344CB8AC3E}">
        <p14:creationId xmlns:p14="http://schemas.microsoft.com/office/powerpoint/2010/main" val="262360981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dirty="0"/>
          </a:p>
        </p:txBody>
      </p:sp>
      <p:sp>
        <p:nvSpPr>
          <p:cNvPr id="4" name="Slide Number Placeholder 3"/>
          <p:cNvSpPr>
            <a:spLocks noGrp="1"/>
          </p:cNvSpPr>
          <p:nvPr>
            <p:ph type="sldNum" sz="quarter" idx="10"/>
          </p:nvPr>
        </p:nvSpPr>
        <p:spPr/>
        <p:txBody>
          <a:bodyPr/>
          <a:lstStyle/>
          <a:p>
            <a:pPr>
              <a:defRPr/>
            </a:pPr>
            <a:fld id="{246CBF3F-E435-4B99-995A-07A33F00183F}" type="slidenum">
              <a:rPr lang="en-US" altLang="el-GR" smtClean="0"/>
              <a:pPr>
                <a:defRPr/>
              </a:pPr>
              <a:t>17</a:t>
            </a:fld>
            <a:endParaRPr lang="en-US" altLang="el-GR"/>
          </a:p>
        </p:txBody>
      </p:sp>
    </p:spTree>
    <p:extLst>
      <p:ext uri="{BB962C8B-B14F-4D97-AF65-F5344CB8AC3E}">
        <p14:creationId xmlns:p14="http://schemas.microsoft.com/office/powerpoint/2010/main" val="262360981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dirty="0"/>
          </a:p>
        </p:txBody>
      </p:sp>
      <p:sp>
        <p:nvSpPr>
          <p:cNvPr id="4" name="Slide Number Placeholder 3"/>
          <p:cNvSpPr>
            <a:spLocks noGrp="1"/>
          </p:cNvSpPr>
          <p:nvPr>
            <p:ph type="sldNum" sz="quarter" idx="10"/>
          </p:nvPr>
        </p:nvSpPr>
        <p:spPr/>
        <p:txBody>
          <a:bodyPr/>
          <a:lstStyle/>
          <a:p>
            <a:pPr>
              <a:defRPr/>
            </a:pPr>
            <a:fld id="{246CBF3F-E435-4B99-995A-07A33F00183F}" type="slidenum">
              <a:rPr lang="en-US" altLang="el-GR" smtClean="0"/>
              <a:pPr>
                <a:defRPr/>
              </a:pPr>
              <a:t>18</a:t>
            </a:fld>
            <a:endParaRPr lang="en-US" altLang="el-GR"/>
          </a:p>
        </p:txBody>
      </p:sp>
    </p:spTree>
    <p:extLst>
      <p:ext uri="{BB962C8B-B14F-4D97-AF65-F5344CB8AC3E}">
        <p14:creationId xmlns:p14="http://schemas.microsoft.com/office/powerpoint/2010/main" val="141509370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dirty="0"/>
          </a:p>
        </p:txBody>
      </p:sp>
      <p:sp>
        <p:nvSpPr>
          <p:cNvPr id="4" name="Slide Number Placeholder 3"/>
          <p:cNvSpPr>
            <a:spLocks noGrp="1"/>
          </p:cNvSpPr>
          <p:nvPr>
            <p:ph type="sldNum" sz="quarter" idx="10"/>
          </p:nvPr>
        </p:nvSpPr>
        <p:spPr/>
        <p:txBody>
          <a:bodyPr/>
          <a:lstStyle/>
          <a:p>
            <a:pPr>
              <a:defRPr/>
            </a:pPr>
            <a:fld id="{246CBF3F-E435-4B99-995A-07A33F00183F}" type="slidenum">
              <a:rPr lang="en-US" altLang="el-GR" smtClean="0"/>
              <a:pPr>
                <a:defRPr/>
              </a:pPr>
              <a:t>19</a:t>
            </a:fld>
            <a:endParaRPr lang="en-US" altLang="el-GR"/>
          </a:p>
        </p:txBody>
      </p:sp>
    </p:spTree>
    <p:extLst>
      <p:ext uri="{BB962C8B-B14F-4D97-AF65-F5344CB8AC3E}">
        <p14:creationId xmlns:p14="http://schemas.microsoft.com/office/powerpoint/2010/main" val="168866833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dirty="0"/>
          </a:p>
        </p:txBody>
      </p:sp>
      <p:sp>
        <p:nvSpPr>
          <p:cNvPr id="4" name="Slide Number Placeholder 3"/>
          <p:cNvSpPr>
            <a:spLocks noGrp="1"/>
          </p:cNvSpPr>
          <p:nvPr>
            <p:ph type="sldNum" sz="quarter" idx="10"/>
          </p:nvPr>
        </p:nvSpPr>
        <p:spPr/>
        <p:txBody>
          <a:bodyPr/>
          <a:lstStyle/>
          <a:p>
            <a:pPr>
              <a:defRPr/>
            </a:pPr>
            <a:fld id="{246CBF3F-E435-4B99-995A-07A33F00183F}" type="slidenum">
              <a:rPr lang="en-US" altLang="el-GR" smtClean="0"/>
              <a:pPr>
                <a:defRPr/>
              </a:pPr>
              <a:t>20</a:t>
            </a:fld>
            <a:endParaRPr lang="en-US" altLang="el-GR"/>
          </a:p>
        </p:txBody>
      </p:sp>
    </p:spTree>
    <p:extLst>
      <p:ext uri="{BB962C8B-B14F-4D97-AF65-F5344CB8AC3E}">
        <p14:creationId xmlns:p14="http://schemas.microsoft.com/office/powerpoint/2010/main" val="145926264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dirty="0"/>
          </a:p>
        </p:txBody>
      </p:sp>
      <p:sp>
        <p:nvSpPr>
          <p:cNvPr id="4" name="Slide Number Placeholder 3"/>
          <p:cNvSpPr>
            <a:spLocks noGrp="1"/>
          </p:cNvSpPr>
          <p:nvPr>
            <p:ph type="sldNum" sz="quarter" idx="10"/>
          </p:nvPr>
        </p:nvSpPr>
        <p:spPr/>
        <p:txBody>
          <a:bodyPr/>
          <a:lstStyle/>
          <a:p>
            <a:pPr>
              <a:defRPr/>
            </a:pPr>
            <a:fld id="{246CBF3F-E435-4B99-995A-07A33F00183F}" type="slidenum">
              <a:rPr lang="en-US" altLang="el-GR" smtClean="0"/>
              <a:pPr>
                <a:defRPr/>
              </a:pPr>
              <a:t>21</a:t>
            </a:fld>
            <a:endParaRPr lang="en-US" altLang="el-GR"/>
          </a:p>
        </p:txBody>
      </p:sp>
    </p:spTree>
    <p:extLst>
      <p:ext uri="{BB962C8B-B14F-4D97-AF65-F5344CB8AC3E}">
        <p14:creationId xmlns:p14="http://schemas.microsoft.com/office/powerpoint/2010/main" val="57384581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dirty="0"/>
          </a:p>
        </p:txBody>
      </p:sp>
      <p:sp>
        <p:nvSpPr>
          <p:cNvPr id="4" name="Slide Number Placeholder 3"/>
          <p:cNvSpPr>
            <a:spLocks noGrp="1"/>
          </p:cNvSpPr>
          <p:nvPr>
            <p:ph type="sldNum" sz="quarter" idx="10"/>
          </p:nvPr>
        </p:nvSpPr>
        <p:spPr/>
        <p:txBody>
          <a:bodyPr/>
          <a:lstStyle/>
          <a:p>
            <a:pPr>
              <a:defRPr/>
            </a:pPr>
            <a:fld id="{246CBF3F-E435-4B99-995A-07A33F00183F}" type="slidenum">
              <a:rPr lang="en-US" altLang="el-GR" smtClean="0"/>
              <a:pPr>
                <a:defRPr/>
              </a:pPr>
              <a:t>22</a:t>
            </a:fld>
            <a:endParaRPr lang="en-US" altLang="el-GR"/>
          </a:p>
        </p:txBody>
      </p:sp>
    </p:spTree>
    <p:extLst>
      <p:ext uri="{BB962C8B-B14F-4D97-AF65-F5344CB8AC3E}">
        <p14:creationId xmlns:p14="http://schemas.microsoft.com/office/powerpoint/2010/main" val="64770817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dirty="0"/>
          </a:p>
        </p:txBody>
      </p:sp>
      <p:sp>
        <p:nvSpPr>
          <p:cNvPr id="4" name="Slide Number Placeholder 3"/>
          <p:cNvSpPr>
            <a:spLocks noGrp="1"/>
          </p:cNvSpPr>
          <p:nvPr>
            <p:ph type="sldNum" sz="quarter" idx="10"/>
          </p:nvPr>
        </p:nvSpPr>
        <p:spPr/>
        <p:txBody>
          <a:bodyPr/>
          <a:lstStyle/>
          <a:p>
            <a:pPr>
              <a:defRPr/>
            </a:pPr>
            <a:fld id="{246CBF3F-E435-4B99-995A-07A33F00183F}" type="slidenum">
              <a:rPr lang="en-US" altLang="el-GR" smtClean="0"/>
              <a:pPr>
                <a:defRPr/>
              </a:pPr>
              <a:t>23</a:t>
            </a:fld>
            <a:endParaRPr lang="en-US" altLang="el-GR"/>
          </a:p>
        </p:txBody>
      </p:sp>
    </p:spTree>
    <p:extLst>
      <p:ext uri="{BB962C8B-B14F-4D97-AF65-F5344CB8AC3E}">
        <p14:creationId xmlns:p14="http://schemas.microsoft.com/office/powerpoint/2010/main" val="212077048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dirty="0"/>
          </a:p>
        </p:txBody>
      </p:sp>
      <p:sp>
        <p:nvSpPr>
          <p:cNvPr id="4" name="Slide Number Placeholder 3"/>
          <p:cNvSpPr>
            <a:spLocks noGrp="1"/>
          </p:cNvSpPr>
          <p:nvPr>
            <p:ph type="sldNum" sz="quarter" idx="10"/>
          </p:nvPr>
        </p:nvSpPr>
        <p:spPr/>
        <p:txBody>
          <a:bodyPr/>
          <a:lstStyle/>
          <a:p>
            <a:pPr>
              <a:defRPr/>
            </a:pPr>
            <a:fld id="{246CBF3F-E435-4B99-995A-07A33F00183F}" type="slidenum">
              <a:rPr lang="en-US" altLang="el-GR" smtClean="0"/>
              <a:pPr>
                <a:defRPr/>
              </a:pPr>
              <a:t>2</a:t>
            </a:fld>
            <a:endParaRPr lang="en-US" altLang="el-GR"/>
          </a:p>
        </p:txBody>
      </p:sp>
    </p:spTree>
    <p:extLst>
      <p:ext uri="{BB962C8B-B14F-4D97-AF65-F5344CB8AC3E}">
        <p14:creationId xmlns:p14="http://schemas.microsoft.com/office/powerpoint/2010/main" val="79778521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dirty="0"/>
          </a:p>
        </p:txBody>
      </p:sp>
      <p:sp>
        <p:nvSpPr>
          <p:cNvPr id="4" name="Slide Number Placeholder 3"/>
          <p:cNvSpPr>
            <a:spLocks noGrp="1"/>
          </p:cNvSpPr>
          <p:nvPr>
            <p:ph type="sldNum" sz="quarter" idx="10"/>
          </p:nvPr>
        </p:nvSpPr>
        <p:spPr/>
        <p:txBody>
          <a:bodyPr/>
          <a:lstStyle/>
          <a:p>
            <a:pPr>
              <a:defRPr/>
            </a:pPr>
            <a:fld id="{246CBF3F-E435-4B99-995A-07A33F00183F}" type="slidenum">
              <a:rPr lang="en-US" altLang="el-GR" smtClean="0"/>
              <a:pPr>
                <a:defRPr/>
              </a:pPr>
              <a:t>3</a:t>
            </a:fld>
            <a:endParaRPr lang="en-US" altLang="el-GR"/>
          </a:p>
        </p:txBody>
      </p:sp>
    </p:spTree>
    <p:extLst>
      <p:ext uri="{BB962C8B-B14F-4D97-AF65-F5344CB8AC3E}">
        <p14:creationId xmlns:p14="http://schemas.microsoft.com/office/powerpoint/2010/main" val="79778521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5" name="Slide Number Placeholder 4"/>
          <p:cNvSpPr>
            <a:spLocks noGrp="1"/>
          </p:cNvSpPr>
          <p:nvPr>
            <p:ph type="sldNum" sz="quarter" idx="11"/>
          </p:nvPr>
        </p:nvSpPr>
        <p:spPr/>
        <p:txBody>
          <a:bodyPr/>
          <a:lstStyle/>
          <a:p>
            <a:pPr>
              <a:defRPr/>
            </a:pPr>
            <a:fld id="{246CBF3F-E435-4B99-995A-07A33F00183F}" type="slidenum">
              <a:rPr lang="en-US" altLang="el-GR" smtClean="0"/>
              <a:pPr>
                <a:defRPr/>
              </a:pPr>
              <a:t>6</a:t>
            </a:fld>
            <a:endParaRPr lang="en-US" altLang="el-GR"/>
          </a:p>
        </p:txBody>
      </p:sp>
    </p:spTree>
    <p:extLst>
      <p:ext uri="{BB962C8B-B14F-4D97-AF65-F5344CB8AC3E}">
        <p14:creationId xmlns:p14="http://schemas.microsoft.com/office/powerpoint/2010/main" val="91855773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dirty="0"/>
          </a:p>
        </p:txBody>
      </p:sp>
      <p:sp>
        <p:nvSpPr>
          <p:cNvPr id="4" name="Slide Number Placeholder 3"/>
          <p:cNvSpPr>
            <a:spLocks noGrp="1"/>
          </p:cNvSpPr>
          <p:nvPr>
            <p:ph type="sldNum" sz="quarter" idx="10"/>
          </p:nvPr>
        </p:nvSpPr>
        <p:spPr/>
        <p:txBody>
          <a:bodyPr/>
          <a:lstStyle/>
          <a:p>
            <a:pPr>
              <a:defRPr/>
            </a:pPr>
            <a:fld id="{246CBF3F-E435-4B99-995A-07A33F00183F}" type="slidenum">
              <a:rPr lang="en-US" altLang="el-GR" smtClean="0"/>
              <a:pPr>
                <a:defRPr/>
              </a:pPr>
              <a:t>7</a:t>
            </a:fld>
            <a:endParaRPr lang="en-US" altLang="el-GR"/>
          </a:p>
        </p:txBody>
      </p:sp>
    </p:spTree>
    <p:extLst>
      <p:ext uri="{BB962C8B-B14F-4D97-AF65-F5344CB8AC3E}">
        <p14:creationId xmlns:p14="http://schemas.microsoft.com/office/powerpoint/2010/main" val="361896137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dirty="0"/>
          </a:p>
        </p:txBody>
      </p:sp>
      <p:sp>
        <p:nvSpPr>
          <p:cNvPr id="4" name="Slide Number Placeholder 3"/>
          <p:cNvSpPr>
            <a:spLocks noGrp="1"/>
          </p:cNvSpPr>
          <p:nvPr>
            <p:ph type="sldNum" sz="quarter" idx="10"/>
          </p:nvPr>
        </p:nvSpPr>
        <p:spPr/>
        <p:txBody>
          <a:bodyPr/>
          <a:lstStyle/>
          <a:p>
            <a:pPr>
              <a:defRPr/>
            </a:pPr>
            <a:fld id="{246CBF3F-E435-4B99-995A-07A33F00183F}" type="slidenum">
              <a:rPr lang="en-US" altLang="el-GR" smtClean="0"/>
              <a:pPr>
                <a:defRPr/>
              </a:pPr>
              <a:t>10</a:t>
            </a:fld>
            <a:endParaRPr lang="en-US" altLang="el-GR"/>
          </a:p>
        </p:txBody>
      </p:sp>
    </p:spTree>
    <p:extLst>
      <p:ext uri="{BB962C8B-B14F-4D97-AF65-F5344CB8AC3E}">
        <p14:creationId xmlns:p14="http://schemas.microsoft.com/office/powerpoint/2010/main" val="196675563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dirty="0"/>
          </a:p>
        </p:txBody>
      </p:sp>
      <p:sp>
        <p:nvSpPr>
          <p:cNvPr id="4" name="Slide Number Placeholder 3"/>
          <p:cNvSpPr>
            <a:spLocks noGrp="1"/>
          </p:cNvSpPr>
          <p:nvPr>
            <p:ph type="sldNum" sz="quarter" idx="10"/>
          </p:nvPr>
        </p:nvSpPr>
        <p:spPr/>
        <p:txBody>
          <a:bodyPr/>
          <a:lstStyle/>
          <a:p>
            <a:pPr>
              <a:defRPr/>
            </a:pPr>
            <a:fld id="{246CBF3F-E435-4B99-995A-07A33F00183F}" type="slidenum">
              <a:rPr lang="en-US" altLang="el-GR" smtClean="0"/>
              <a:pPr>
                <a:defRPr/>
              </a:pPr>
              <a:t>11</a:t>
            </a:fld>
            <a:endParaRPr lang="en-US" altLang="el-GR"/>
          </a:p>
        </p:txBody>
      </p:sp>
    </p:spTree>
    <p:extLst>
      <p:ext uri="{BB962C8B-B14F-4D97-AF65-F5344CB8AC3E}">
        <p14:creationId xmlns:p14="http://schemas.microsoft.com/office/powerpoint/2010/main" val="81690214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dirty="0"/>
          </a:p>
        </p:txBody>
      </p:sp>
      <p:sp>
        <p:nvSpPr>
          <p:cNvPr id="4" name="Slide Number Placeholder 3"/>
          <p:cNvSpPr>
            <a:spLocks noGrp="1"/>
          </p:cNvSpPr>
          <p:nvPr>
            <p:ph type="sldNum" sz="quarter" idx="10"/>
          </p:nvPr>
        </p:nvSpPr>
        <p:spPr/>
        <p:txBody>
          <a:bodyPr/>
          <a:lstStyle/>
          <a:p>
            <a:pPr>
              <a:defRPr/>
            </a:pPr>
            <a:fld id="{246CBF3F-E435-4B99-995A-07A33F00183F}" type="slidenum">
              <a:rPr lang="en-US" altLang="el-GR" smtClean="0"/>
              <a:pPr>
                <a:defRPr/>
              </a:pPr>
              <a:t>12</a:t>
            </a:fld>
            <a:endParaRPr lang="en-US" altLang="el-GR"/>
          </a:p>
        </p:txBody>
      </p:sp>
    </p:spTree>
    <p:extLst>
      <p:ext uri="{BB962C8B-B14F-4D97-AF65-F5344CB8AC3E}">
        <p14:creationId xmlns:p14="http://schemas.microsoft.com/office/powerpoint/2010/main" val="201214138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dirty="0"/>
          </a:p>
        </p:txBody>
      </p:sp>
      <p:sp>
        <p:nvSpPr>
          <p:cNvPr id="4" name="Slide Number Placeholder 3"/>
          <p:cNvSpPr>
            <a:spLocks noGrp="1"/>
          </p:cNvSpPr>
          <p:nvPr>
            <p:ph type="sldNum" sz="quarter" idx="10"/>
          </p:nvPr>
        </p:nvSpPr>
        <p:spPr/>
        <p:txBody>
          <a:bodyPr/>
          <a:lstStyle/>
          <a:p>
            <a:pPr>
              <a:defRPr/>
            </a:pPr>
            <a:fld id="{246CBF3F-E435-4B99-995A-07A33F00183F}" type="slidenum">
              <a:rPr lang="en-US" altLang="el-GR" smtClean="0"/>
              <a:pPr>
                <a:defRPr/>
              </a:pPr>
              <a:t>14</a:t>
            </a:fld>
            <a:endParaRPr lang="en-US" altLang="el-GR"/>
          </a:p>
        </p:txBody>
      </p:sp>
    </p:spTree>
    <p:extLst>
      <p:ext uri="{BB962C8B-B14F-4D97-AF65-F5344CB8AC3E}">
        <p14:creationId xmlns:p14="http://schemas.microsoft.com/office/powerpoint/2010/main" val="30532882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Arc 17"/>
          <p:cNvSpPr>
            <a:spLocks/>
          </p:cNvSpPr>
          <p:nvPr userDrawn="1"/>
        </p:nvSpPr>
        <p:spPr bwMode="auto">
          <a:xfrm>
            <a:off x="-9525" y="519113"/>
            <a:ext cx="3292475" cy="1982787"/>
          </a:xfrm>
          <a:custGeom>
            <a:avLst/>
            <a:gdLst>
              <a:gd name="T0" fmla="*/ 761284 w 26144"/>
              <a:gd name="T1" fmla="*/ 996442 h 43200"/>
              <a:gd name="T2" fmla="*/ 0 w 26144"/>
              <a:gd name="T3" fmla="*/ 89988145 h 43200"/>
              <a:gd name="T4" fmla="*/ 72067472 w 26144"/>
              <a:gd name="T5" fmla="*/ 45502850 h 43200"/>
              <a:gd name="T6" fmla="*/ 0 60000 65536"/>
              <a:gd name="T7" fmla="*/ 0 60000 65536"/>
              <a:gd name="T8" fmla="*/ 0 60000 65536"/>
            </a:gdLst>
            <a:ahLst/>
            <a:cxnLst>
              <a:cxn ang="T6">
                <a:pos x="T0" y="T1"/>
              </a:cxn>
              <a:cxn ang="T7">
                <a:pos x="T2" y="T3"/>
              </a:cxn>
              <a:cxn ang="T8">
                <a:pos x="T4" y="T5"/>
              </a:cxn>
            </a:cxnLst>
            <a:rect l="0" t="0" r="r" b="b"/>
            <a:pathLst>
              <a:path w="26144" h="43200" fill="none" extrusionOk="0">
                <a:moveTo>
                  <a:pt x="48" y="473"/>
                </a:moveTo>
                <a:cubicBezTo>
                  <a:pt x="1526" y="158"/>
                  <a:pt x="3032" y="0"/>
                  <a:pt x="4544" y="0"/>
                </a:cubicBezTo>
                <a:cubicBezTo>
                  <a:pt x="16473" y="0"/>
                  <a:pt x="26144" y="9670"/>
                  <a:pt x="26144" y="21600"/>
                </a:cubicBezTo>
                <a:cubicBezTo>
                  <a:pt x="26144" y="33529"/>
                  <a:pt x="16473" y="43200"/>
                  <a:pt x="4544" y="43200"/>
                </a:cubicBezTo>
                <a:cubicBezTo>
                  <a:pt x="3016" y="43199"/>
                  <a:pt x="1493" y="43037"/>
                  <a:pt x="0" y="42716"/>
                </a:cubicBezTo>
              </a:path>
              <a:path w="26144" h="43200" stroke="0" extrusionOk="0">
                <a:moveTo>
                  <a:pt x="48" y="473"/>
                </a:moveTo>
                <a:cubicBezTo>
                  <a:pt x="1526" y="158"/>
                  <a:pt x="3032" y="0"/>
                  <a:pt x="4544" y="0"/>
                </a:cubicBezTo>
                <a:cubicBezTo>
                  <a:pt x="16473" y="0"/>
                  <a:pt x="26144" y="9670"/>
                  <a:pt x="26144" y="21600"/>
                </a:cubicBezTo>
                <a:cubicBezTo>
                  <a:pt x="26144" y="33529"/>
                  <a:pt x="16473" y="43200"/>
                  <a:pt x="4544" y="43200"/>
                </a:cubicBezTo>
                <a:cubicBezTo>
                  <a:pt x="3016" y="43199"/>
                  <a:pt x="1493" y="43037"/>
                  <a:pt x="0" y="42716"/>
                </a:cubicBezTo>
                <a:lnTo>
                  <a:pt x="4544" y="21600"/>
                </a:lnTo>
                <a:lnTo>
                  <a:pt x="48" y="473"/>
                </a:lnTo>
                <a:close/>
              </a:path>
            </a:pathLst>
          </a:custGeom>
          <a:noFill/>
          <a:ln w="19050">
            <a:solidFill>
              <a:srgbClr val="800000"/>
            </a:solidFill>
            <a:round/>
            <a:headEnd/>
            <a:tailEnd/>
          </a:ln>
          <a:effectLst/>
        </p:spPr>
        <p:txBody>
          <a:bodyPr wrap="none" anchor="ctr"/>
          <a:lstStyle/>
          <a:p>
            <a:pPr>
              <a:defRPr/>
            </a:pPr>
            <a:endParaRPr lang="el-GR">
              <a:latin typeface="Arial" charset="0"/>
            </a:endParaRPr>
          </a:p>
        </p:txBody>
      </p:sp>
      <p:sp>
        <p:nvSpPr>
          <p:cNvPr id="5" name="Rectangle 8"/>
          <p:cNvSpPr>
            <a:spLocks noChangeArrowheads="1"/>
          </p:cNvSpPr>
          <p:nvPr userDrawn="1"/>
        </p:nvSpPr>
        <p:spPr bwMode="hidden">
          <a:xfrm>
            <a:off x="0" y="914400"/>
            <a:ext cx="5341938" cy="1158875"/>
          </a:xfrm>
          <a:prstGeom prst="rect">
            <a:avLst/>
          </a:prstGeom>
          <a:solidFill>
            <a:schemeClr val="accent2"/>
          </a:solidFill>
          <a:ln>
            <a:noFill/>
          </a:ln>
          <a:effectLst/>
          <a:extLst/>
        </p:spPr>
        <p:txBody>
          <a:bodyPr wrap="none" anchor="ctr"/>
          <a:lstStyle>
            <a:lvl1pPr>
              <a:defRPr b="1">
                <a:solidFill>
                  <a:schemeClr val="tx1"/>
                </a:solidFill>
                <a:latin typeface="Arial" charset="0"/>
              </a:defRPr>
            </a:lvl1pPr>
            <a:lvl2pPr marL="742950" indent="-285750">
              <a:defRPr b="1">
                <a:solidFill>
                  <a:schemeClr val="tx1"/>
                </a:solidFill>
                <a:latin typeface="Arial" charset="0"/>
              </a:defRPr>
            </a:lvl2pPr>
            <a:lvl3pPr marL="1143000" indent="-228600">
              <a:defRPr b="1">
                <a:solidFill>
                  <a:schemeClr val="tx1"/>
                </a:solidFill>
                <a:latin typeface="Arial" charset="0"/>
              </a:defRPr>
            </a:lvl3pPr>
            <a:lvl4pPr marL="1600200" indent="-228600">
              <a:defRPr b="1">
                <a:solidFill>
                  <a:schemeClr val="tx1"/>
                </a:solidFill>
                <a:latin typeface="Arial" charset="0"/>
              </a:defRPr>
            </a:lvl4pPr>
            <a:lvl5pPr marL="2057400" indent="-22860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algn="ctr" eaLnBrk="1" hangingPunct="1">
              <a:defRPr/>
            </a:pPr>
            <a:endParaRPr lang="el-GR" altLang="el-GR" sz="2400" b="0" smtClean="0">
              <a:latin typeface="Times New Roman" pitchFamily="18" charset="0"/>
            </a:endParaRPr>
          </a:p>
        </p:txBody>
      </p:sp>
      <p:sp>
        <p:nvSpPr>
          <p:cNvPr id="6" name="Rectangle 9"/>
          <p:cNvSpPr>
            <a:spLocks noChangeArrowheads="1"/>
          </p:cNvSpPr>
          <p:nvPr userDrawn="1"/>
        </p:nvSpPr>
        <p:spPr bwMode="hidden">
          <a:xfrm>
            <a:off x="4481513" y="914400"/>
            <a:ext cx="5341937" cy="1158875"/>
          </a:xfrm>
          <a:prstGeom prst="rect">
            <a:avLst/>
          </a:prstGeom>
          <a:gradFill rotWithShape="0">
            <a:gsLst>
              <a:gs pos="0">
                <a:schemeClr val="accent2"/>
              </a:gs>
              <a:gs pos="100000">
                <a:schemeClr val="bg1"/>
              </a:gs>
            </a:gsLst>
            <a:lin ang="0" scaled="1"/>
          </a:gradFill>
          <a:ln>
            <a:noFill/>
          </a:ln>
          <a:effectLst/>
          <a:extLst/>
        </p:spPr>
        <p:txBody>
          <a:bodyPr wrap="none" anchor="ctr"/>
          <a:lstStyle>
            <a:lvl1pPr>
              <a:defRPr b="1">
                <a:solidFill>
                  <a:schemeClr val="tx1"/>
                </a:solidFill>
                <a:latin typeface="Arial" charset="0"/>
              </a:defRPr>
            </a:lvl1pPr>
            <a:lvl2pPr marL="742950" indent="-285750">
              <a:defRPr b="1">
                <a:solidFill>
                  <a:schemeClr val="tx1"/>
                </a:solidFill>
                <a:latin typeface="Arial" charset="0"/>
              </a:defRPr>
            </a:lvl2pPr>
            <a:lvl3pPr marL="1143000" indent="-228600">
              <a:defRPr b="1">
                <a:solidFill>
                  <a:schemeClr val="tx1"/>
                </a:solidFill>
                <a:latin typeface="Arial" charset="0"/>
              </a:defRPr>
            </a:lvl3pPr>
            <a:lvl4pPr marL="1600200" indent="-228600">
              <a:defRPr b="1">
                <a:solidFill>
                  <a:schemeClr val="tx1"/>
                </a:solidFill>
                <a:latin typeface="Arial" charset="0"/>
              </a:defRPr>
            </a:lvl4pPr>
            <a:lvl5pPr marL="2057400" indent="-22860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algn="ctr" eaLnBrk="1" hangingPunct="1">
              <a:defRPr/>
            </a:pPr>
            <a:endParaRPr lang="el-GR" altLang="el-GR" sz="2400" b="0" smtClean="0">
              <a:latin typeface="Times New Roman" pitchFamily="18" charset="0"/>
            </a:endParaRPr>
          </a:p>
        </p:txBody>
      </p:sp>
      <p:sp>
        <p:nvSpPr>
          <p:cNvPr id="7" name="Text Box 15"/>
          <p:cNvSpPr txBox="1">
            <a:spLocks noChangeArrowheads="1"/>
          </p:cNvSpPr>
          <p:nvPr userDrawn="1"/>
        </p:nvSpPr>
        <p:spPr bwMode="auto">
          <a:xfrm>
            <a:off x="2651125" y="4075113"/>
            <a:ext cx="4892675" cy="366712"/>
          </a:xfrm>
          <a:prstGeom prst="rect">
            <a:avLst/>
          </a:prstGeom>
          <a:noFill/>
          <a:ln>
            <a:noFill/>
          </a:ln>
          <a:effectLst/>
          <a:extLst/>
        </p:spPr>
        <p:txBody>
          <a:bodyPr>
            <a:spAutoFit/>
          </a:bodyPr>
          <a:lstStyle>
            <a:lvl1pPr>
              <a:defRPr b="1">
                <a:solidFill>
                  <a:schemeClr val="tx1"/>
                </a:solidFill>
                <a:latin typeface="Arial" charset="0"/>
              </a:defRPr>
            </a:lvl1pPr>
            <a:lvl2pPr marL="742950" indent="-285750">
              <a:defRPr b="1">
                <a:solidFill>
                  <a:schemeClr val="tx1"/>
                </a:solidFill>
                <a:latin typeface="Arial" charset="0"/>
              </a:defRPr>
            </a:lvl2pPr>
            <a:lvl3pPr marL="1143000" indent="-228600">
              <a:defRPr b="1">
                <a:solidFill>
                  <a:schemeClr val="tx1"/>
                </a:solidFill>
                <a:latin typeface="Arial" charset="0"/>
              </a:defRPr>
            </a:lvl3pPr>
            <a:lvl4pPr marL="1600200" indent="-228600">
              <a:defRPr b="1">
                <a:solidFill>
                  <a:schemeClr val="tx1"/>
                </a:solidFill>
                <a:latin typeface="Arial" charset="0"/>
              </a:defRPr>
            </a:lvl4pPr>
            <a:lvl5pPr marL="2057400" indent="-22860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a:defRPr/>
            </a:pPr>
            <a:endParaRPr lang="el-GR" altLang="el-GR" b="0" smtClean="0"/>
          </a:p>
        </p:txBody>
      </p:sp>
      <p:pic>
        <p:nvPicPr>
          <p:cNvPr id="8" name="Picture 11"/>
          <p:cNvPicPr>
            <a:picLocks noChangeArrowheads="1"/>
          </p:cNvPicPr>
          <p:nvPr userDrawn="1"/>
        </p:nvPicPr>
        <p:blipFill>
          <a:blip r:embed="rId2" cstate="print"/>
          <a:srcRect/>
          <a:stretch>
            <a:fillRect/>
          </a:stretch>
        </p:blipFill>
        <p:spPr bwMode="auto">
          <a:xfrm>
            <a:off x="935038" y="903288"/>
            <a:ext cx="1303337" cy="1189037"/>
          </a:xfrm>
          <a:prstGeom prst="rect">
            <a:avLst/>
          </a:prstGeom>
          <a:noFill/>
          <a:ln w="9525">
            <a:noFill/>
            <a:miter lim="800000"/>
            <a:headEnd/>
            <a:tailEnd/>
          </a:ln>
        </p:spPr>
      </p:pic>
      <p:sp>
        <p:nvSpPr>
          <p:cNvPr id="113666" name="Rectangle 2"/>
          <p:cNvSpPr>
            <a:spLocks noGrp="1" noChangeArrowheads="1"/>
          </p:cNvSpPr>
          <p:nvPr>
            <p:ph type="subTitle" idx="1"/>
          </p:nvPr>
        </p:nvSpPr>
        <p:spPr>
          <a:xfrm>
            <a:off x="1828800" y="2667000"/>
            <a:ext cx="6172200" cy="533400"/>
          </a:xfrm>
        </p:spPr>
        <p:txBody>
          <a:bodyPr/>
          <a:lstStyle>
            <a:lvl1pPr marL="0" indent="0" algn="ctr">
              <a:defRPr i="0"/>
            </a:lvl1pPr>
          </a:lstStyle>
          <a:p>
            <a:pPr lvl="0"/>
            <a:endParaRPr lang="el-GR" altLang="el-GR" noProof="0" smtClean="0"/>
          </a:p>
        </p:txBody>
      </p:sp>
      <p:sp>
        <p:nvSpPr>
          <p:cNvPr id="113676" name="Rectangle 12"/>
          <p:cNvSpPr>
            <a:spLocks noGrp="1" noChangeArrowheads="1"/>
          </p:cNvSpPr>
          <p:nvPr>
            <p:ph type="ctrTitle"/>
          </p:nvPr>
        </p:nvSpPr>
        <p:spPr>
          <a:xfrm>
            <a:off x="2286000" y="1066800"/>
            <a:ext cx="6521450" cy="838200"/>
          </a:xfrm>
        </p:spPr>
        <p:txBody>
          <a:bodyPr anchor="ctr"/>
          <a:lstStyle>
            <a:lvl1pPr>
              <a:defRPr sz="3600" i="0"/>
            </a:lvl1pPr>
          </a:lstStyle>
          <a:p>
            <a:pPr lvl="0"/>
            <a:endParaRPr lang="el-GR" altLang="el-GR" noProof="0" smtClean="0"/>
          </a:p>
        </p:txBody>
      </p:sp>
      <p:sp>
        <p:nvSpPr>
          <p:cNvPr id="9" name="Rectangle 3"/>
          <p:cNvSpPr>
            <a:spLocks noGrp="1" noChangeArrowheads="1"/>
          </p:cNvSpPr>
          <p:nvPr>
            <p:ph type="dt" sz="half" idx="10"/>
          </p:nvPr>
        </p:nvSpPr>
        <p:spPr>
          <a:xfrm>
            <a:off x="742950" y="6248400"/>
            <a:ext cx="2063750" cy="457200"/>
          </a:xfrm>
        </p:spPr>
        <p:txBody>
          <a:bodyPr/>
          <a:lstStyle>
            <a:lvl1pPr>
              <a:defRPr/>
            </a:lvl1pPr>
          </a:lstStyle>
          <a:p>
            <a:pPr>
              <a:defRPr/>
            </a:pPr>
            <a:endParaRPr lang="en-US" altLang="el-GR"/>
          </a:p>
        </p:txBody>
      </p:sp>
      <p:sp>
        <p:nvSpPr>
          <p:cNvPr id="10" name="Rectangle 4"/>
          <p:cNvSpPr>
            <a:spLocks noGrp="1" noChangeArrowheads="1"/>
          </p:cNvSpPr>
          <p:nvPr>
            <p:ph type="ftr" sz="quarter" idx="11"/>
          </p:nvPr>
        </p:nvSpPr>
        <p:spPr bwMode="auto">
          <a:xfrm>
            <a:off x="3384550" y="6248400"/>
            <a:ext cx="3136900" cy="457200"/>
          </a:xfrm>
          <a:prstGeom prst="rect">
            <a:avLst/>
          </a:prstGeom>
          <a:extLst/>
        </p:spPr>
        <p:txBody>
          <a:bodyPr vert="horz" wrap="square" lIns="91440" tIns="45720" rIns="91440" bIns="45720" numCol="1" anchor="t" anchorCtr="0" compatLnSpc="1">
            <a:prstTxWarp prst="textNoShape">
              <a:avLst/>
            </a:prstTxWarp>
          </a:bodyPr>
          <a:lstStyle>
            <a:lvl1pPr algn="ctr" eaLnBrk="1" hangingPunct="1">
              <a:defRPr sz="1000" b="0">
                <a:latin typeface="Arial" pitchFamily="34" charset="0"/>
              </a:defRPr>
            </a:lvl1pPr>
          </a:lstStyle>
          <a:p>
            <a:pPr>
              <a:defRPr/>
            </a:pPr>
            <a:endParaRPr lang="en-US" altLang="el-GR"/>
          </a:p>
        </p:txBody>
      </p:sp>
      <p:sp>
        <p:nvSpPr>
          <p:cNvPr id="11" name="Rectangle 5"/>
          <p:cNvSpPr>
            <a:spLocks noGrp="1" noChangeArrowheads="1"/>
          </p:cNvSpPr>
          <p:nvPr>
            <p:ph type="sldNum" sz="quarter" idx="12"/>
          </p:nvPr>
        </p:nvSpPr>
        <p:spPr>
          <a:xfrm>
            <a:off x="7099300" y="6248400"/>
            <a:ext cx="2063750" cy="457200"/>
          </a:xfrm>
        </p:spPr>
        <p:txBody>
          <a:bodyPr/>
          <a:lstStyle>
            <a:lvl1pPr>
              <a:defRPr sz="1000">
                <a:solidFill>
                  <a:schemeClr val="tx1"/>
                </a:solidFill>
              </a:defRPr>
            </a:lvl1pPr>
          </a:lstStyle>
          <a:p>
            <a:pPr>
              <a:defRPr/>
            </a:pPr>
            <a:fld id="{BEBD053B-0199-4976-8A3D-7DAAB9BD00F1}" type="slidenum">
              <a:rPr lang="en-US" altLang="el-GR"/>
              <a:pPr>
                <a:defRPr/>
              </a:pPr>
              <a:t>‹#›</a:t>
            </a:fld>
            <a:endParaRPr lang="en-US" altLang="el-GR"/>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l-GR" dirty="0"/>
          </a:p>
        </p:txBody>
      </p:sp>
      <p:sp>
        <p:nvSpPr>
          <p:cNvPr id="4" name="Date Placeholder 3"/>
          <p:cNvSpPr>
            <a:spLocks noGrp="1"/>
          </p:cNvSpPr>
          <p:nvPr>
            <p:ph type="dt" sz="half" idx="10"/>
          </p:nvPr>
        </p:nvSpPr>
        <p:spPr>
          <a:xfrm>
            <a:off x="266700" y="5295900"/>
            <a:ext cx="4902200" cy="457200"/>
          </a:xfrm>
        </p:spPr>
        <p:txBody>
          <a:bodyPr/>
          <a:lstStyle>
            <a:lvl1pPr>
              <a:defRPr/>
            </a:lvl1pPr>
          </a:lstStyle>
          <a:p>
            <a:pPr>
              <a:defRPr/>
            </a:pPr>
            <a:endParaRPr lang="en-US" altLang="el-GR"/>
          </a:p>
        </p:txBody>
      </p:sp>
      <p:sp>
        <p:nvSpPr>
          <p:cNvPr id="5" name="Slide Number Placeholder 4"/>
          <p:cNvSpPr>
            <a:spLocks noGrp="1"/>
          </p:cNvSpPr>
          <p:nvPr>
            <p:ph type="sldNum" sz="quarter" idx="11"/>
          </p:nvPr>
        </p:nvSpPr>
        <p:spPr/>
        <p:txBody>
          <a:bodyPr/>
          <a:lstStyle>
            <a:lvl1pPr>
              <a:defRPr sz="1200"/>
            </a:lvl1pPr>
          </a:lstStyle>
          <a:p>
            <a:pPr>
              <a:defRPr/>
            </a:pPr>
            <a:fld id="{4607CC90-1CB1-4564-9E35-00235DDB2CD8}" type="slidenum">
              <a:rPr lang="en-US" altLang="el-GR" smtClean="0"/>
              <a:pPr>
                <a:defRPr/>
              </a:pPr>
              <a:t>‹#›</a:t>
            </a:fld>
            <a:endParaRPr lang="en-US" altLang="el-GR"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a:p>
        </p:txBody>
      </p:sp>
      <p:sp>
        <p:nvSpPr>
          <p:cNvPr id="3" name="Rectangle 6"/>
          <p:cNvSpPr>
            <a:spLocks noGrp="1" noChangeArrowheads="1"/>
          </p:cNvSpPr>
          <p:nvPr>
            <p:ph type="dt" sz="half" idx="10"/>
          </p:nvPr>
        </p:nvSpPr>
        <p:spPr>
          <a:ln/>
        </p:spPr>
        <p:txBody>
          <a:bodyPr/>
          <a:lstStyle>
            <a:lvl1pPr>
              <a:defRPr/>
            </a:lvl1pPr>
          </a:lstStyle>
          <a:p>
            <a:pPr>
              <a:defRPr/>
            </a:pPr>
            <a:endParaRPr lang="en-US" altLang="el-GR" dirty="0"/>
          </a:p>
        </p:txBody>
      </p:sp>
      <p:sp>
        <p:nvSpPr>
          <p:cNvPr id="4" name="Rectangle 8"/>
          <p:cNvSpPr>
            <a:spLocks noGrp="1" noChangeArrowheads="1"/>
          </p:cNvSpPr>
          <p:nvPr>
            <p:ph type="sldNum" sz="quarter" idx="11"/>
          </p:nvPr>
        </p:nvSpPr>
        <p:spPr>
          <a:ln/>
        </p:spPr>
        <p:txBody>
          <a:bodyPr/>
          <a:lstStyle>
            <a:lvl1pPr>
              <a:defRPr/>
            </a:lvl1pPr>
          </a:lstStyle>
          <a:p>
            <a:pPr>
              <a:defRPr/>
            </a:pPr>
            <a:fld id="{3CCCDD83-A7E1-489D-BF62-8FC9886EBCB5}" type="slidenum">
              <a:rPr lang="en-US" altLang="el-GR"/>
              <a:pPr>
                <a:defRPr/>
              </a:pPr>
              <a:t>‹#›</a:t>
            </a:fld>
            <a:endParaRPr lang="en-US" altLang="el-GR" dirty="0"/>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cSld name="Comparison">
    <p:spTree>
      <p:nvGrpSpPr>
        <p:cNvPr id="1" name=""/>
        <p:cNvGrpSpPr/>
        <p:nvPr/>
      </p:nvGrpSpPr>
      <p:grpSpPr>
        <a:xfrm>
          <a:off x="0" y="0"/>
          <a:ext cx="0" cy="0"/>
          <a:chOff x="0" y="0"/>
          <a:chExt cx="0" cy="0"/>
        </a:xfrm>
      </p:grpSpPr>
      <p:pic>
        <p:nvPicPr>
          <p:cNvPr id="10" name="Picture 9" descr="HD-ShadowLong.pn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 y="1970240"/>
            <a:ext cx="8480722" cy="321164"/>
          </a:xfrm>
          <a:prstGeom prst="rect">
            <a:avLst/>
          </a:prstGeom>
        </p:spPr>
      </p:pic>
      <p:pic>
        <p:nvPicPr>
          <p:cNvPr id="11" name="Picture 10"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600984" y="1971234"/>
            <a:ext cx="1302435" cy="144270"/>
          </a:xfrm>
          <a:prstGeom prst="rect">
            <a:avLst/>
          </a:prstGeom>
        </p:spPr>
      </p:pic>
      <p:sp>
        <p:nvSpPr>
          <p:cNvPr id="12" name="Rectangle 11"/>
          <p:cNvSpPr/>
          <p:nvPr/>
        </p:nvSpPr>
        <p:spPr>
          <a:xfrm>
            <a:off x="0" y="609600"/>
            <a:ext cx="848072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8600985" y="609600"/>
            <a:ext cx="1302435"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552759" y="753230"/>
            <a:ext cx="7811264" cy="108093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736410" y="2336874"/>
            <a:ext cx="3633766" cy="69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552762" y="3030009"/>
            <a:ext cx="3817413" cy="2906179"/>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728875" y="2336873"/>
            <a:ext cx="3635148" cy="69207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545225" y="3030009"/>
            <a:ext cx="3818798" cy="2906179"/>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endParaRPr lang="el-GR" dirty="0"/>
          </a:p>
        </p:txBody>
      </p:sp>
      <p:sp>
        <p:nvSpPr>
          <p:cNvPr id="8" name="Footer Placeholder 7"/>
          <p:cNvSpPr>
            <a:spLocks noGrp="1"/>
          </p:cNvSpPr>
          <p:nvPr>
            <p:ph type="ftr" sz="quarter" idx="11"/>
          </p:nvPr>
        </p:nvSpPr>
        <p:spPr>
          <a:xfrm>
            <a:off x="552761" y="5936189"/>
            <a:ext cx="5582411" cy="365125"/>
          </a:xfrm>
          <a:prstGeom prst="rect">
            <a:avLst/>
          </a:prstGeom>
        </p:spPr>
        <p:txBody>
          <a:bodyPr/>
          <a:lstStyle/>
          <a:p>
            <a:endParaRPr lang="el-GR"/>
          </a:p>
        </p:txBody>
      </p:sp>
      <p:sp>
        <p:nvSpPr>
          <p:cNvPr id="9" name="Slide Number Placeholder 8"/>
          <p:cNvSpPr>
            <a:spLocks noGrp="1"/>
          </p:cNvSpPr>
          <p:nvPr>
            <p:ph type="sldNum" sz="quarter" idx="12"/>
          </p:nvPr>
        </p:nvSpPr>
        <p:spPr/>
        <p:txBody>
          <a:bodyPr/>
          <a:lstStyle/>
          <a:p>
            <a:fld id="{FCDC2636-0139-47CA-8D0A-1010DE761F17}" type="slidenum">
              <a:rPr lang="el-GR" smtClean="0"/>
              <a:pPr/>
              <a:t>‹#›</a:t>
            </a:fld>
            <a:endParaRPr lang="el-GR"/>
          </a:p>
        </p:txBody>
      </p:sp>
    </p:spTree>
    <p:extLst>
      <p:ext uri="{BB962C8B-B14F-4D97-AF65-F5344CB8AC3E}">
        <p14:creationId xmlns:p14="http://schemas.microsoft.com/office/powerpoint/2010/main" val="2051743257"/>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solidFill>
                  <a:prstClr val="black">
                    <a:tint val="75000"/>
                  </a:prstClr>
                </a:solidFill>
              </a:rPr>
              <a:pPr/>
              <a:t>10/8/2015</a:t>
            </a:fld>
            <a:endParaRPr lang="en-US">
              <a:solidFill>
                <a:prstClr val="black">
                  <a:tint val="75000"/>
                </a:prstClr>
              </a:solidFill>
            </a:endParaRPr>
          </a:p>
        </p:txBody>
      </p:sp>
      <p:sp>
        <p:nvSpPr>
          <p:cNvPr id="3" name="Footer Placeholder 2"/>
          <p:cNvSpPr>
            <a:spLocks noGrp="1"/>
          </p:cNvSpPr>
          <p:nvPr>
            <p:ph type="ftr" sz="quarter" idx="11"/>
          </p:nvPr>
        </p:nvSpPr>
        <p:spPr>
          <a:xfrm>
            <a:off x="3384550" y="6356353"/>
            <a:ext cx="3136900" cy="365125"/>
          </a:xfrm>
          <a:prstGeom prst="rect">
            <a:avLst/>
          </a:prstGeom>
        </p:spPr>
        <p:txBody>
          <a:bodyPr lIns="68415" tIns="34208" rIns="68415" bIns="34208"/>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22204670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wmf"/><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ChangeArrowheads="1"/>
          </p:cNvSpPr>
          <p:nvPr/>
        </p:nvSpPr>
        <p:spPr bwMode="auto">
          <a:xfrm>
            <a:off x="0" y="1254125"/>
            <a:ext cx="2311400" cy="101600"/>
          </a:xfrm>
          <a:prstGeom prst="rect">
            <a:avLst/>
          </a:prstGeom>
          <a:solidFill>
            <a:schemeClr val="accent2"/>
          </a:solidFill>
          <a:ln>
            <a:noFill/>
          </a:ln>
          <a:effectLst/>
          <a:extLst/>
        </p:spPr>
        <p:txBody>
          <a:bodyPr wrap="none" anchor="ctr"/>
          <a:lstStyle>
            <a:lvl1pPr>
              <a:defRPr b="1">
                <a:solidFill>
                  <a:schemeClr val="tx1"/>
                </a:solidFill>
                <a:latin typeface="Arial" charset="0"/>
              </a:defRPr>
            </a:lvl1pPr>
            <a:lvl2pPr marL="742950" indent="-285750">
              <a:defRPr b="1">
                <a:solidFill>
                  <a:schemeClr val="tx1"/>
                </a:solidFill>
                <a:latin typeface="Arial" charset="0"/>
              </a:defRPr>
            </a:lvl2pPr>
            <a:lvl3pPr marL="1143000" indent="-228600">
              <a:defRPr b="1">
                <a:solidFill>
                  <a:schemeClr val="tx1"/>
                </a:solidFill>
                <a:latin typeface="Arial" charset="0"/>
              </a:defRPr>
            </a:lvl3pPr>
            <a:lvl4pPr marL="1600200" indent="-228600">
              <a:defRPr b="1">
                <a:solidFill>
                  <a:schemeClr val="tx1"/>
                </a:solidFill>
                <a:latin typeface="Arial" charset="0"/>
              </a:defRPr>
            </a:lvl4pPr>
            <a:lvl5pPr marL="2057400" indent="-22860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algn="ctr" eaLnBrk="1" hangingPunct="1">
              <a:defRPr/>
            </a:pPr>
            <a:endParaRPr lang="el-GR" altLang="el-GR" sz="2400" b="0" smtClean="0">
              <a:latin typeface="Times New Roman" pitchFamily="18" charset="0"/>
            </a:endParaRPr>
          </a:p>
        </p:txBody>
      </p:sp>
      <p:sp>
        <p:nvSpPr>
          <p:cNvPr id="1027" name="Rectangle 3"/>
          <p:cNvSpPr>
            <a:spLocks noChangeArrowheads="1"/>
          </p:cNvSpPr>
          <p:nvPr/>
        </p:nvSpPr>
        <p:spPr bwMode="auto">
          <a:xfrm>
            <a:off x="1568450" y="1254125"/>
            <a:ext cx="7842250" cy="101600"/>
          </a:xfrm>
          <a:prstGeom prst="rect">
            <a:avLst/>
          </a:prstGeom>
          <a:gradFill rotWithShape="0">
            <a:gsLst>
              <a:gs pos="0">
                <a:schemeClr val="accent2"/>
              </a:gs>
              <a:gs pos="100000">
                <a:schemeClr val="bg1"/>
              </a:gs>
            </a:gsLst>
            <a:lin ang="0" scaled="1"/>
          </a:gradFill>
          <a:ln>
            <a:noFill/>
          </a:ln>
          <a:effectLst/>
          <a:extLst/>
        </p:spPr>
        <p:txBody>
          <a:bodyPr wrap="none" anchor="ctr"/>
          <a:lstStyle>
            <a:lvl1pPr>
              <a:defRPr b="1">
                <a:solidFill>
                  <a:schemeClr val="tx1"/>
                </a:solidFill>
                <a:latin typeface="Arial" charset="0"/>
              </a:defRPr>
            </a:lvl1pPr>
            <a:lvl2pPr marL="742950" indent="-285750">
              <a:defRPr b="1">
                <a:solidFill>
                  <a:schemeClr val="tx1"/>
                </a:solidFill>
                <a:latin typeface="Arial" charset="0"/>
              </a:defRPr>
            </a:lvl2pPr>
            <a:lvl3pPr marL="1143000" indent="-228600">
              <a:defRPr b="1">
                <a:solidFill>
                  <a:schemeClr val="tx1"/>
                </a:solidFill>
                <a:latin typeface="Arial" charset="0"/>
              </a:defRPr>
            </a:lvl3pPr>
            <a:lvl4pPr marL="1600200" indent="-228600">
              <a:defRPr b="1">
                <a:solidFill>
                  <a:schemeClr val="tx1"/>
                </a:solidFill>
                <a:latin typeface="Arial" charset="0"/>
              </a:defRPr>
            </a:lvl4pPr>
            <a:lvl5pPr marL="2057400" indent="-22860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algn="ctr" eaLnBrk="1" hangingPunct="1">
              <a:defRPr/>
            </a:pPr>
            <a:endParaRPr lang="el-GR" altLang="el-GR" sz="2400" b="0" smtClean="0">
              <a:latin typeface="Times New Roman" pitchFamily="18" charset="0"/>
            </a:endParaRPr>
          </a:p>
        </p:txBody>
      </p:sp>
      <p:sp>
        <p:nvSpPr>
          <p:cNvPr id="1028" name="Rectangle 4"/>
          <p:cNvSpPr>
            <a:spLocks noGrp="1" noChangeArrowheads="1"/>
          </p:cNvSpPr>
          <p:nvPr>
            <p:ph type="title"/>
          </p:nvPr>
        </p:nvSpPr>
        <p:spPr bwMode="auto">
          <a:xfrm>
            <a:off x="1928813" y="711200"/>
            <a:ext cx="7150100" cy="57785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US" altLang="el-GR" smtClean="0"/>
              <a:t>Click to edit Master title style</a:t>
            </a:r>
          </a:p>
        </p:txBody>
      </p:sp>
      <p:sp>
        <p:nvSpPr>
          <p:cNvPr id="1029" name="Rectangle 5"/>
          <p:cNvSpPr>
            <a:spLocks noGrp="1" noChangeArrowheads="1"/>
          </p:cNvSpPr>
          <p:nvPr>
            <p:ph type="body" idx="1"/>
          </p:nvPr>
        </p:nvSpPr>
        <p:spPr bwMode="auto">
          <a:xfrm>
            <a:off x="495300" y="1676400"/>
            <a:ext cx="8915400" cy="4419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ltLang="el-GR" dirty="0" smtClean="0"/>
              <a:t>Click to edit Master text styles</a:t>
            </a:r>
          </a:p>
          <a:p>
            <a:pPr lvl="1"/>
            <a:r>
              <a:rPr lang="en-US" altLang="el-GR" dirty="0" smtClean="0"/>
              <a:t>Second level</a:t>
            </a:r>
          </a:p>
          <a:p>
            <a:pPr lvl="2"/>
            <a:r>
              <a:rPr lang="en-US" altLang="el-GR" dirty="0" smtClean="0"/>
              <a:t>Third level</a:t>
            </a:r>
          </a:p>
          <a:p>
            <a:pPr lvl="3"/>
            <a:r>
              <a:rPr lang="en-US" altLang="el-GR" dirty="0" smtClean="0"/>
              <a:t>Fourth level</a:t>
            </a:r>
          </a:p>
          <a:p>
            <a:pPr lvl="4"/>
            <a:r>
              <a:rPr lang="en-US" altLang="el-GR" dirty="0" smtClean="0"/>
              <a:t>Fifth level</a:t>
            </a:r>
          </a:p>
        </p:txBody>
      </p:sp>
      <p:sp>
        <p:nvSpPr>
          <p:cNvPr id="112646" name="Rectangle 6"/>
          <p:cNvSpPr>
            <a:spLocks noGrp="1" noChangeArrowheads="1"/>
          </p:cNvSpPr>
          <p:nvPr>
            <p:ph type="dt" sz="half" idx="2"/>
          </p:nvPr>
        </p:nvSpPr>
        <p:spPr bwMode="auto">
          <a:xfrm>
            <a:off x="165100" y="6324600"/>
            <a:ext cx="2393950" cy="45720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eaLnBrk="1" hangingPunct="1">
              <a:defRPr sz="1000" b="0">
                <a:latin typeface="Arial" pitchFamily="34" charset="0"/>
              </a:defRPr>
            </a:lvl1pPr>
          </a:lstStyle>
          <a:p>
            <a:pPr>
              <a:defRPr/>
            </a:pPr>
            <a:endParaRPr lang="en-US" altLang="el-GR" dirty="0"/>
          </a:p>
        </p:txBody>
      </p:sp>
      <p:sp>
        <p:nvSpPr>
          <p:cNvPr id="112648" name="Rectangle 8"/>
          <p:cNvSpPr>
            <a:spLocks noGrp="1" noChangeArrowheads="1"/>
          </p:cNvSpPr>
          <p:nvPr>
            <p:ph type="sldNum" sz="quarter" idx="4"/>
          </p:nvPr>
        </p:nvSpPr>
        <p:spPr bwMode="auto">
          <a:xfrm>
            <a:off x="9296400" y="6324600"/>
            <a:ext cx="450850" cy="38100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r" eaLnBrk="1" hangingPunct="1">
              <a:defRPr sz="1200" b="0">
                <a:solidFill>
                  <a:schemeClr val="tx2"/>
                </a:solidFill>
                <a:latin typeface="Arial" pitchFamily="34" charset="0"/>
              </a:defRPr>
            </a:lvl1pPr>
          </a:lstStyle>
          <a:p>
            <a:pPr>
              <a:defRPr/>
            </a:pPr>
            <a:fld id="{483BF53D-E125-4100-9C81-32CEF9EF9C53}" type="slidenum">
              <a:rPr lang="en-US" altLang="el-GR" smtClean="0"/>
              <a:pPr>
                <a:defRPr/>
              </a:pPr>
              <a:t>‹#›</a:t>
            </a:fld>
            <a:endParaRPr lang="en-US" altLang="el-GR" dirty="0"/>
          </a:p>
        </p:txBody>
      </p:sp>
      <p:pic>
        <p:nvPicPr>
          <p:cNvPr id="1032" name="Picture 11"/>
          <p:cNvPicPr>
            <a:picLocks noChangeArrowheads="1"/>
          </p:cNvPicPr>
          <p:nvPr userDrawn="1"/>
        </p:nvPicPr>
        <p:blipFill>
          <a:blip r:embed="rId7" cstate="print"/>
          <a:srcRect/>
          <a:stretch>
            <a:fillRect/>
          </a:stretch>
        </p:blipFill>
        <p:spPr bwMode="auto">
          <a:xfrm>
            <a:off x="577850" y="381000"/>
            <a:ext cx="1155700" cy="1069975"/>
          </a:xfrm>
          <a:prstGeom prst="rect">
            <a:avLst/>
          </a:prstGeom>
          <a:noFill/>
          <a:ln w="9525">
            <a:noFill/>
            <a:miter lim="800000"/>
            <a:headEnd/>
            <a:tailEnd/>
          </a:ln>
        </p:spPr>
      </p:pic>
      <p:sp>
        <p:nvSpPr>
          <p:cNvPr id="112652" name="Rectangle 12"/>
          <p:cNvSpPr>
            <a:spLocks noChangeArrowheads="1"/>
          </p:cNvSpPr>
          <p:nvPr userDrawn="1"/>
        </p:nvSpPr>
        <p:spPr bwMode="auto">
          <a:xfrm>
            <a:off x="360363" y="6376988"/>
            <a:ext cx="2385268" cy="308419"/>
          </a:xfrm>
          <a:prstGeom prst="rect">
            <a:avLst/>
          </a:prstGeom>
          <a:noFill/>
          <a:ln>
            <a:noFill/>
          </a:ln>
          <a:effectLst/>
          <a:extLst/>
        </p:spPr>
        <p:txBody>
          <a:bodyPr wrap="none" lIns="92075" tIns="46038" rIns="92075" bIns="46038">
            <a:spAutoFit/>
          </a:bodyPr>
          <a:lstStyle>
            <a:lvl1pPr defTabSz="903288">
              <a:defRPr>
                <a:solidFill>
                  <a:schemeClr val="tx1"/>
                </a:solidFill>
                <a:latin typeface="Arial" pitchFamily="34" charset="0"/>
              </a:defRPr>
            </a:lvl1pPr>
            <a:lvl2pPr marL="452438" defTabSz="903288">
              <a:defRPr>
                <a:solidFill>
                  <a:schemeClr val="tx1"/>
                </a:solidFill>
                <a:latin typeface="Arial" pitchFamily="34" charset="0"/>
              </a:defRPr>
            </a:lvl2pPr>
            <a:lvl3pPr marL="908050" defTabSz="903288">
              <a:defRPr>
                <a:solidFill>
                  <a:schemeClr val="tx1"/>
                </a:solidFill>
                <a:latin typeface="Arial" pitchFamily="34" charset="0"/>
              </a:defRPr>
            </a:lvl3pPr>
            <a:lvl4pPr marL="1362075" defTabSz="903288">
              <a:defRPr>
                <a:solidFill>
                  <a:schemeClr val="tx1"/>
                </a:solidFill>
                <a:latin typeface="Arial" pitchFamily="34" charset="0"/>
              </a:defRPr>
            </a:lvl4pPr>
            <a:lvl5pPr marL="1816100" defTabSz="903288">
              <a:defRPr>
                <a:solidFill>
                  <a:schemeClr val="tx1"/>
                </a:solidFill>
                <a:latin typeface="Arial" pitchFamily="34" charset="0"/>
              </a:defRPr>
            </a:lvl5pPr>
            <a:lvl6pPr marL="2273300" defTabSz="903288" fontAlgn="base">
              <a:spcBef>
                <a:spcPct val="0"/>
              </a:spcBef>
              <a:spcAft>
                <a:spcPct val="0"/>
              </a:spcAft>
              <a:defRPr>
                <a:solidFill>
                  <a:schemeClr val="tx1"/>
                </a:solidFill>
                <a:latin typeface="Arial" pitchFamily="34" charset="0"/>
              </a:defRPr>
            </a:lvl6pPr>
            <a:lvl7pPr marL="2730500" defTabSz="903288" fontAlgn="base">
              <a:spcBef>
                <a:spcPct val="0"/>
              </a:spcBef>
              <a:spcAft>
                <a:spcPct val="0"/>
              </a:spcAft>
              <a:defRPr>
                <a:solidFill>
                  <a:schemeClr val="tx1"/>
                </a:solidFill>
                <a:latin typeface="Arial" pitchFamily="34" charset="0"/>
              </a:defRPr>
            </a:lvl7pPr>
            <a:lvl8pPr marL="3187700" defTabSz="903288" fontAlgn="base">
              <a:spcBef>
                <a:spcPct val="0"/>
              </a:spcBef>
              <a:spcAft>
                <a:spcPct val="0"/>
              </a:spcAft>
              <a:defRPr>
                <a:solidFill>
                  <a:schemeClr val="tx1"/>
                </a:solidFill>
                <a:latin typeface="Arial" pitchFamily="34" charset="0"/>
              </a:defRPr>
            </a:lvl8pPr>
            <a:lvl9pPr marL="3644900" defTabSz="903288" fontAlgn="base">
              <a:spcBef>
                <a:spcPct val="0"/>
              </a:spcBef>
              <a:spcAft>
                <a:spcPct val="0"/>
              </a:spcAft>
              <a:defRPr>
                <a:solidFill>
                  <a:schemeClr val="tx1"/>
                </a:solidFill>
                <a:latin typeface="Arial" pitchFamily="34" charset="0"/>
              </a:defRPr>
            </a:lvl9pPr>
          </a:lstStyle>
          <a:p>
            <a:pPr>
              <a:defRPr/>
            </a:pPr>
            <a:r>
              <a:rPr lang="en-US" altLang="el-GR" sz="1400" dirty="0" smtClean="0">
                <a:solidFill>
                  <a:schemeClr val="tx2"/>
                </a:solidFill>
                <a:cs typeface="Arial" pitchFamily="34" charset="0"/>
              </a:rPr>
              <a:t>CRM SIG, October 8, 2015</a:t>
            </a:r>
            <a:endParaRPr lang="en-US" altLang="el-GR" sz="1400" dirty="0">
              <a:solidFill>
                <a:schemeClr val="tx2"/>
              </a:solidFill>
              <a:cs typeface="Arial" pitchFamily="34" charset="0"/>
            </a:endParaRPr>
          </a:p>
        </p:txBody>
      </p:sp>
    </p:spTree>
  </p:cSld>
  <p:clrMap bg1="lt1" tx1="dk1" bg2="lt2" tx2="dk2" accent1="accent1" accent2="accent2" accent3="accent3" accent4="accent4" accent5="accent5" accent6="accent6" hlink="hlink" folHlink="folHlink"/>
  <p:sldLayoutIdLst>
    <p:sldLayoutId id="2147483832" r:id="rId1"/>
    <p:sldLayoutId id="2147483833" r:id="rId2"/>
    <p:sldLayoutId id="2147483831" r:id="rId3"/>
    <p:sldLayoutId id="2147483845" r:id="rId4"/>
    <p:sldLayoutId id="2147483848" r:id="rId5"/>
  </p:sldLayoutIdLst>
  <p:timing>
    <p:tnLst>
      <p:par>
        <p:cTn id="1" dur="indefinite" restart="never" nodeType="tmRoot"/>
      </p:par>
    </p:tnLst>
  </p:timing>
  <p:hf hdr="0" ftr="0" dt="0"/>
  <p:txStyles>
    <p:titleStyle>
      <a:lvl1pPr algn="r" rtl="0" eaLnBrk="0" fontAlgn="base" hangingPunct="0">
        <a:spcBef>
          <a:spcPct val="0"/>
        </a:spcBef>
        <a:spcAft>
          <a:spcPct val="0"/>
        </a:spcAft>
        <a:defRPr sz="2800" i="1">
          <a:solidFill>
            <a:srgbClr val="4D4D4D"/>
          </a:solidFill>
          <a:latin typeface="+mj-lt"/>
          <a:ea typeface="+mj-ea"/>
          <a:cs typeface="+mj-cs"/>
        </a:defRPr>
      </a:lvl1pPr>
      <a:lvl2pPr algn="r" rtl="0" eaLnBrk="0" fontAlgn="base" hangingPunct="0">
        <a:spcBef>
          <a:spcPct val="0"/>
        </a:spcBef>
        <a:spcAft>
          <a:spcPct val="0"/>
        </a:spcAft>
        <a:defRPr sz="2800" i="1">
          <a:solidFill>
            <a:srgbClr val="4D4D4D"/>
          </a:solidFill>
          <a:latin typeface="Arial" pitchFamily="34" charset="0"/>
        </a:defRPr>
      </a:lvl2pPr>
      <a:lvl3pPr algn="r" rtl="0" eaLnBrk="0" fontAlgn="base" hangingPunct="0">
        <a:spcBef>
          <a:spcPct val="0"/>
        </a:spcBef>
        <a:spcAft>
          <a:spcPct val="0"/>
        </a:spcAft>
        <a:defRPr sz="2800" i="1">
          <a:solidFill>
            <a:srgbClr val="4D4D4D"/>
          </a:solidFill>
          <a:latin typeface="Arial" pitchFamily="34" charset="0"/>
        </a:defRPr>
      </a:lvl3pPr>
      <a:lvl4pPr algn="r" rtl="0" eaLnBrk="0" fontAlgn="base" hangingPunct="0">
        <a:spcBef>
          <a:spcPct val="0"/>
        </a:spcBef>
        <a:spcAft>
          <a:spcPct val="0"/>
        </a:spcAft>
        <a:defRPr sz="2800" i="1">
          <a:solidFill>
            <a:srgbClr val="4D4D4D"/>
          </a:solidFill>
          <a:latin typeface="Arial" pitchFamily="34" charset="0"/>
        </a:defRPr>
      </a:lvl4pPr>
      <a:lvl5pPr algn="r" rtl="0" eaLnBrk="0" fontAlgn="base" hangingPunct="0">
        <a:spcBef>
          <a:spcPct val="0"/>
        </a:spcBef>
        <a:spcAft>
          <a:spcPct val="0"/>
        </a:spcAft>
        <a:defRPr sz="2800" i="1">
          <a:solidFill>
            <a:srgbClr val="4D4D4D"/>
          </a:solidFill>
          <a:latin typeface="Arial" pitchFamily="34" charset="0"/>
        </a:defRPr>
      </a:lvl5pPr>
      <a:lvl6pPr marL="457200" algn="r" rtl="0" fontAlgn="base">
        <a:spcBef>
          <a:spcPct val="0"/>
        </a:spcBef>
        <a:spcAft>
          <a:spcPct val="0"/>
        </a:spcAft>
        <a:defRPr sz="2800" i="1">
          <a:solidFill>
            <a:srgbClr val="4D4D4D"/>
          </a:solidFill>
          <a:latin typeface="Arial" pitchFamily="34" charset="0"/>
        </a:defRPr>
      </a:lvl6pPr>
      <a:lvl7pPr marL="914400" algn="r" rtl="0" fontAlgn="base">
        <a:spcBef>
          <a:spcPct val="0"/>
        </a:spcBef>
        <a:spcAft>
          <a:spcPct val="0"/>
        </a:spcAft>
        <a:defRPr sz="2800" i="1">
          <a:solidFill>
            <a:srgbClr val="4D4D4D"/>
          </a:solidFill>
          <a:latin typeface="Arial" pitchFamily="34" charset="0"/>
        </a:defRPr>
      </a:lvl7pPr>
      <a:lvl8pPr marL="1371600" algn="r" rtl="0" fontAlgn="base">
        <a:spcBef>
          <a:spcPct val="0"/>
        </a:spcBef>
        <a:spcAft>
          <a:spcPct val="0"/>
        </a:spcAft>
        <a:defRPr sz="2800" i="1">
          <a:solidFill>
            <a:srgbClr val="4D4D4D"/>
          </a:solidFill>
          <a:latin typeface="Arial" pitchFamily="34" charset="0"/>
        </a:defRPr>
      </a:lvl8pPr>
      <a:lvl9pPr marL="1828800" algn="r" rtl="0" fontAlgn="base">
        <a:spcBef>
          <a:spcPct val="0"/>
        </a:spcBef>
        <a:spcAft>
          <a:spcPct val="0"/>
        </a:spcAft>
        <a:defRPr sz="2800" i="1">
          <a:solidFill>
            <a:srgbClr val="4D4D4D"/>
          </a:solidFill>
          <a:latin typeface="Arial" pitchFamily="34" charset="0"/>
        </a:defRPr>
      </a:lvl9pPr>
    </p:titleStyle>
    <p:bodyStyle>
      <a:lvl1pPr marL="447675" indent="-447675" algn="l" rtl="0" eaLnBrk="0" fontAlgn="base" hangingPunct="0">
        <a:spcBef>
          <a:spcPct val="20000"/>
        </a:spcBef>
        <a:spcAft>
          <a:spcPct val="0"/>
        </a:spcAft>
        <a:buClr>
          <a:schemeClr val="accent1"/>
        </a:buClr>
        <a:buSzPct val="70000"/>
        <a:buFont typeface="Wingdings" pitchFamily="2" charset="2"/>
        <a:defRPr sz="2000" i="1">
          <a:solidFill>
            <a:schemeClr val="tx1"/>
          </a:solidFill>
          <a:latin typeface="+mn-lt"/>
          <a:ea typeface="+mn-ea"/>
          <a:cs typeface="+mn-cs"/>
        </a:defRPr>
      </a:lvl1pPr>
      <a:lvl2pPr marL="889000" indent="-439738" algn="l" rtl="0" eaLnBrk="0" fontAlgn="base" hangingPunct="0">
        <a:spcBef>
          <a:spcPct val="20000"/>
        </a:spcBef>
        <a:spcAft>
          <a:spcPct val="0"/>
        </a:spcAft>
        <a:buClr>
          <a:schemeClr val="hlink"/>
        </a:buClr>
        <a:buSzPct val="65000"/>
        <a:buFont typeface="Wingdings" pitchFamily="2" charset="2"/>
        <a:buChar char="¡"/>
        <a:defRPr>
          <a:solidFill>
            <a:schemeClr val="tx1"/>
          </a:solidFill>
          <a:latin typeface="+mn-lt"/>
        </a:defRPr>
      </a:lvl2pPr>
      <a:lvl3pPr marL="1293813" indent="-403225" algn="l" rtl="0" eaLnBrk="0" fontAlgn="base" hangingPunct="0">
        <a:spcBef>
          <a:spcPct val="20000"/>
        </a:spcBef>
        <a:spcAft>
          <a:spcPct val="0"/>
        </a:spcAft>
        <a:buClr>
          <a:schemeClr val="accent1"/>
        </a:buClr>
        <a:buSzPct val="70000"/>
        <a:buFont typeface="Wingdings" pitchFamily="2" charset="2"/>
        <a:buChar char="n"/>
        <a:defRPr i="1">
          <a:solidFill>
            <a:schemeClr val="tx1"/>
          </a:solidFill>
          <a:latin typeface="+mn-lt"/>
        </a:defRPr>
      </a:lvl3pPr>
      <a:lvl4pPr marL="1681163" indent="-385763" algn="l" rtl="0" eaLnBrk="0" fontAlgn="base" hangingPunct="0">
        <a:spcBef>
          <a:spcPct val="20000"/>
        </a:spcBef>
        <a:spcAft>
          <a:spcPct val="0"/>
        </a:spcAft>
        <a:buClr>
          <a:schemeClr val="hlink"/>
        </a:buClr>
        <a:buSzPct val="75000"/>
        <a:buFont typeface="Wingdings" pitchFamily="2" charset="2"/>
        <a:buChar char="¡"/>
        <a:defRPr sz="1400">
          <a:solidFill>
            <a:schemeClr val="tx1"/>
          </a:solidFill>
          <a:latin typeface="+mn-lt"/>
        </a:defRPr>
      </a:lvl4pPr>
      <a:lvl5pPr marL="2070100" indent="-387350" algn="l" rtl="0" eaLnBrk="0" fontAlgn="base" hangingPunct="0">
        <a:spcBef>
          <a:spcPct val="20000"/>
        </a:spcBef>
        <a:spcAft>
          <a:spcPct val="0"/>
        </a:spcAft>
        <a:buClr>
          <a:schemeClr val="accent1"/>
        </a:buClr>
        <a:buSzPct val="70000"/>
        <a:buFont typeface="Wingdings" pitchFamily="2" charset="2"/>
        <a:buChar char="n"/>
        <a:defRPr sz="1600">
          <a:solidFill>
            <a:schemeClr val="tx1"/>
          </a:solidFill>
          <a:latin typeface="+mn-lt"/>
        </a:defRPr>
      </a:lvl5pPr>
      <a:lvl6pPr marL="2527300" indent="-387350" algn="l" rtl="0" fontAlgn="base">
        <a:spcBef>
          <a:spcPct val="20000"/>
        </a:spcBef>
        <a:spcAft>
          <a:spcPct val="0"/>
        </a:spcAft>
        <a:buClr>
          <a:schemeClr val="accent1"/>
        </a:buClr>
        <a:buSzPct val="70000"/>
        <a:buFont typeface="Wingdings" pitchFamily="2" charset="2"/>
        <a:buChar char="n"/>
        <a:defRPr sz="1600">
          <a:solidFill>
            <a:schemeClr val="tx1"/>
          </a:solidFill>
          <a:latin typeface="+mn-lt"/>
        </a:defRPr>
      </a:lvl6pPr>
      <a:lvl7pPr marL="2984500" indent="-387350" algn="l" rtl="0" fontAlgn="base">
        <a:spcBef>
          <a:spcPct val="20000"/>
        </a:spcBef>
        <a:spcAft>
          <a:spcPct val="0"/>
        </a:spcAft>
        <a:buClr>
          <a:schemeClr val="accent1"/>
        </a:buClr>
        <a:buSzPct val="70000"/>
        <a:buFont typeface="Wingdings" pitchFamily="2" charset="2"/>
        <a:buChar char="n"/>
        <a:defRPr sz="1600">
          <a:solidFill>
            <a:schemeClr val="tx1"/>
          </a:solidFill>
          <a:latin typeface="+mn-lt"/>
        </a:defRPr>
      </a:lvl7pPr>
      <a:lvl8pPr marL="3441700" indent="-387350" algn="l" rtl="0" fontAlgn="base">
        <a:spcBef>
          <a:spcPct val="20000"/>
        </a:spcBef>
        <a:spcAft>
          <a:spcPct val="0"/>
        </a:spcAft>
        <a:buClr>
          <a:schemeClr val="accent1"/>
        </a:buClr>
        <a:buSzPct val="70000"/>
        <a:buFont typeface="Wingdings" pitchFamily="2" charset="2"/>
        <a:buChar char="n"/>
        <a:defRPr sz="1600">
          <a:solidFill>
            <a:schemeClr val="tx1"/>
          </a:solidFill>
          <a:latin typeface="+mn-lt"/>
        </a:defRPr>
      </a:lvl8pPr>
      <a:lvl9pPr marL="3898900" indent="-387350" algn="l" rtl="0" fontAlgn="base">
        <a:spcBef>
          <a:spcPct val="20000"/>
        </a:spcBef>
        <a:spcAft>
          <a:spcPct val="0"/>
        </a:spcAft>
        <a:buClr>
          <a:schemeClr val="accent1"/>
        </a:buClr>
        <a:buSzPct val="70000"/>
        <a:buFont typeface="Wingdings" pitchFamily="2" charset="2"/>
        <a:buChar char="n"/>
        <a:defRPr sz="1600">
          <a:solidFill>
            <a:schemeClr val="tx1"/>
          </a:solidFill>
          <a:latin typeface="+mn-lt"/>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github.com/delving/x3ml"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12.emf"/><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 Id="rId5" Type="http://schemas.openxmlformats.org/officeDocument/2006/relationships/image" Target="../media/image8.png"/><Relationship Id="rId4" Type="http://schemas.microsoft.com/office/2007/relationships/hdphoto" Target="../media/hdphoto1.wdp"/></Relationships>
</file>

<file path=ppt/slides/_rels/slide9.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Title 12"/>
          <p:cNvSpPr>
            <a:spLocks noGrp="1"/>
          </p:cNvSpPr>
          <p:nvPr>
            <p:ph type="ctrTitle"/>
          </p:nvPr>
        </p:nvSpPr>
        <p:spPr>
          <a:xfrm>
            <a:off x="0" y="2080540"/>
            <a:ext cx="9906000" cy="1791337"/>
          </a:xfrm>
        </p:spPr>
        <p:txBody>
          <a:bodyPr/>
          <a:lstStyle/>
          <a:p>
            <a:pPr algn="ctr"/>
            <a:r>
              <a:rPr lang="en-US" altLang="el-GR" sz="2400" dirty="0" smtClean="0"/>
              <a:t/>
            </a:r>
            <a:br>
              <a:rPr lang="en-US" altLang="el-GR" sz="2400" dirty="0" smtClean="0"/>
            </a:br>
            <a:r>
              <a:rPr lang="en-US" sz="2400" dirty="0" smtClean="0"/>
              <a:t> </a:t>
            </a:r>
            <a:r>
              <a:rPr lang="en-US" sz="3200" b="1" dirty="0" smtClean="0"/>
              <a:t>Data Provision and Aggregation</a:t>
            </a:r>
            <a:r>
              <a:rPr lang="en-US" sz="2400" b="1" dirty="0"/>
              <a:t/>
            </a:r>
            <a:br>
              <a:rPr lang="en-US" sz="2400" b="1" dirty="0"/>
            </a:br>
            <a:r>
              <a:rPr lang="en-US" sz="2400" b="1" dirty="0"/>
              <a:t>Mapping Culture Semantically with </a:t>
            </a:r>
            <a:r>
              <a:rPr lang="en-US" sz="2400" b="1" dirty="0" smtClean="0"/>
              <a:t>CIDOC-CRM &amp; 3M</a:t>
            </a:r>
            <a:br>
              <a:rPr lang="en-US" sz="2400" b="1" dirty="0" smtClean="0"/>
            </a:br>
            <a:r>
              <a:rPr lang="en-US" sz="2000" b="1" dirty="0" smtClean="0"/>
              <a:t>CRM SIG</a:t>
            </a:r>
            <a:endParaRPr lang="el-GR" sz="2000" b="1" dirty="0" smtClean="0"/>
          </a:p>
        </p:txBody>
      </p:sp>
      <p:sp>
        <p:nvSpPr>
          <p:cNvPr id="7" name="Rectangle 6"/>
          <p:cNvSpPr/>
          <p:nvPr/>
        </p:nvSpPr>
        <p:spPr>
          <a:xfrm>
            <a:off x="1581814" y="4321811"/>
            <a:ext cx="6526924" cy="1569660"/>
          </a:xfrm>
          <a:prstGeom prst="rect">
            <a:avLst/>
          </a:prstGeom>
        </p:spPr>
        <p:txBody>
          <a:bodyPr wrap="square">
            <a:spAutoFit/>
          </a:bodyPr>
          <a:lstStyle/>
          <a:p>
            <a:pPr algn="ctr"/>
            <a:r>
              <a:rPr lang="en-GB" sz="2000" dirty="0" smtClean="0"/>
              <a:t>Maria </a:t>
            </a:r>
            <a:r>
              <a:rPr lang="en-GB" sz="2000" dirty="0" err="1" smtClean="0"/>
              <a:t>Theodoridou</a:t>
            </a:r>
            <a:endParaRPr lang="en-GB" sz="2000" dirty="0" smtClean="0"/>
          </a:p>
          <a:p>
            <a:pPr algn="ctr"/>
            <a:r>
              <a:rPr lang="en-US" sz="2000" b="0" i="1" dirty="0"/>
              <a:t>Foundation for Research and Technology – Hellas</a:t>
            </a:r>
          </a:p>
          <a:p>
            <a:pPr algn="ctr"/>
            <a:r>
              <a:rPr lang="en-US" sz="2000" b="0" i="1" dirty="0"/>
              <a:t>Institute of Computer Science </a:t>
            </a:r>
          </a:p>
          <a:p>
            <a:pPr algn="ctr"/>
            <a:r>
              <a:rPr lang="en-GB" sz="2000" b="0" i="1" dirty="0" smtClean="0"/>
              <a:t> </a:t>
            </a:r>
          </a:p>
          <a:p>
            <a:pPr algn="ctr"/>
            <a:endParaRPr lang="en-GB" sz="1600" b="0" i="1" dirty="0" smtClean="0"/>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26440" y="1680644"/>
            <a:ext cx="8684260" cy="4711525"/>
          </a:xfrm>
        </p:spPr>
        <p:txBody>
          <a:bodyPr>
            <a:noAutofit/>
          </a:bodyPr>
          <a:lstStyle/>
          <a:p>
            <a:pPr marL="285750" indent="-285750" algn="just">
              <a:buFont typeface="Wingdings" panose="05000000000000000000" pitchFamily="2" charset="2"/>
              <a:buChar char="Ø"/>
            </a:pPr>
            <a:r>
              <a:rPr lang="en-US" sz="1800" dirty="0"/>
              <a:t>X3ML is an </a:t>
            </a:r>
            <a:r>
              <a:rPr lang="en-US" sz="1800" b="1" dirty="0">
                <a:solidFill>
                  <a:srgbClr val="C00000"/>
                </a:solidFill>
              </a:rPr>
              <a:t>XML based language </a:t>
            </a:r>
            <a:r>
              <a:rPr lang="en-US" sz="1800" dirty="0" smtClean="0"/>
              <a:t>designed </a:t>
            </a:r>
            <a:r>
              <a:rPr lang="en-US" sz="1800" dirty="0"/>
              <a:t>on the basis of work that started in FORTH in </a:t>
            </a:r>
            <a:r>
              <a:rPr lang="en-US" sz="1800" dirty="0" smtClean="0"/>
              <a:t>2006</a:t>
            </a:r>
            <a:endParaRPr lang="en-US" sz="1800" dirty="0"/>
          </a:p>
          <a:p>
            <a:pPr marL="285750" indent="-285750" algn="just">
              <a:buFont typeface="Wingdings" panose="05000000000000000000" pitchFamily="2" charset="2"/>
              <a:buChar char="Ø"/>
            </a:pPr>
            <a:endParaRPr lang="en-US" sz="1800" dirty="0"/>
          </a:p>
          <a:p>
            <a:pPr marL="285750" indent="-285750" algn="just">
              <a:buFont typeface="Wingdings" panose="05000000000000000000" pitchFamily="2" charset="2"/>
              <a:buChar char="Ø"/>
            </a:pPr>
            <a:r>
              <a:rPr lang="en-US" sz="1800" dirty="0"/>
              <a:t>X3ML </a:t>
            </a:r>
            <a:r>
              <a:rPr lang="en-US" sz="1800" i="0" dirty="0"/>
              <a:t>emphasizes on establishing a </a:t>
            </a:r>
            <a:r>
              <a:rPr lang="en-US" sz="1800" b="1" dirty="0">
                <a:solidFill>
                  <a:srgbClr val="C00000"/>
                </a:solidFill>
              </a:rPr>
              <a:t>standardized mapping description </a:t>
            </a:r>
            <a:r>
              <a:rPr lang="en-US" sz="1800" dirty="0"/>
              <a:t>which lends itself to </a:t>
            </a:r>
            <a:r>
              <a:rPr lang="en-US" sz="1800" b="1" dirty="0">
                <a:solidFill>
                  <a:srgbClr val="C00000"/>
                </a:solidFill>
              </a:rPr>
              <a:t>collaboration</a:t>
            </a:r>
            <a:r>
              <a:rPr lang="en-US" sz="1800" dirty="0"/>
              <a:t> and the building of a </a:t>
            </a:r>
            <a:r>
              <a:rPr lang="en-US" sz="1800" b="1" dirty="0">
                <a:solidFill>
                  <a:srgbClr val="C00000"/>
                </a:solidFill>
              </a:rPr>
              <a:t>mapping memory </a:t>
            </a:r>
            <a:r>
              <a:rPr lang="en-US" sz="1800" dirty="0"/>
              <a:t>to accumulate knowledge and experience.</a:t>
            </a:r>
          </a:p>
          <a:p>
            <a:pPr marL="285750" indent="-285750" algn="just">
              <a:buFont typeface="Wingdings" panose="05000000000000000000" pitchFamily="2" charset="2"/>
              <a:buChar char="Ø"/>
            </a:pPr>
            <a:endParaRPr lang="en-US" sz="1800" dirty="0"/>
          </a:p>
          <a:p>
            <a:pPr marL="285750" indent="-285750" algn="just">
              <a:buFont typeface="Wingdings" panose="05000000000000000000" pitchFamily="2" charset="2"/>
              <a:buChar char="Ø"/>
            </a:pPr>
            <a:r>
              <a:rPr lang="en-US" sz="1800" dirty="0"/>
              <a:t>It was adapted primarily to be more according to the </a:t>
            </a:r>
            <a:r>
              <a:rPr lang="en-US" sz="1800" b="1" dirty="0"/>
              <a:t>DRY principle </a:t>
            </a:r>
            <a:r>
              <a:rPr lang="en-US" sz="1800" dirty="0"/>
              <a:t>(avoiding repetition) and to be more </a:t>
            </a:r>
            <a:r>
              <a:rPr lang="en-US" sz="1800" b="1" dirty="0"/>
              <a:t>explicit in its contract </a:t>
            </a:r>
            <a:r>
              <a:rPr lang="en-US" sz="1800" dirty="0"/>
              <a:t>with the URI Generating process. </a:t>
            </a:r>
          </a:p>
          <a:p>
            <a:pPr>
              <a:buFont typeface="Wingdings" panose="05000000000000000000" pitchFamily="2" charset="2"/>
              <a:buChar char="Ø"/>
            </a:pPr>
            <a:endParaRPr lang="en-US" sz="1800" dirty="0"/>
          </a:p>
          <a:p>
            <a:pPr marL="285750" indent="-285750" algn="just">
              <a:buFont typeface="Wingdings" panose="05000000000000000000" pitchFamily="2" charset="2"/>
              <a:buChar char="Ø"/>
            </a:pPr>
            <a:r>
              <a:rPr lang="en-US" sz="1800" dirty="0"/>
              <a:t>X3ML </a:t>
            </a:r>
            <a:r>
              <a:rPr lang="en-US" sz="1800" b="1" dirty="0">
                <a:solidFill>
                  <a:srgbClr val="C00000"/>
                </a:solidFill>
              </a:rPr>
              <a:t>separates schema mapping </a:t>
            </a:r>
            <a:r>
              <a:rPr lang="en-US" sz="1800" dirty="0"/>
              <a:t>from </a:t>
            </a:r>
            <a:r>
              <a:rPr lang="en-US" sz="1800" b="1" dirty="0" smtClean="0">
                <a:solidFill>
                  <a:srgbClr val="C00000"/>
                </a:solidFill>
              </a:rPr>
              <a:t>generating </a:t>
            </a:r>
            <a:r>
              <a:rPr lang="en-US" sz="1800" b="1" dirty="0">
                <a:solidFill>
                  <a:srgbClr val="C00000"/>
                </a:solidFill>
              </a:rPr>
              <a:t>proper URIs</a:t>
            </a:r>
            <a:r>
              <a:rPr lang="en-US" sz="1800" b="1" dirty="0"/>
              <a:t> </a:t>
            </a:r>
            <a:r>
              <a:rPr lang="en-US" sz="1800" dirty="0"/>
              <a:t>so that different expertise can be applied to these two very different responsibilities.</a:t>
            </a:r>
          </a:p>
          <a:p>
            <a:endParaRPr lang="el-GR" altLang="el-GR" sz="1800" dirty="0">
              <a:solidFill>
                <a:srgbClr val="000000"/>
              </a:solidFill>
              <a:cs typeface="Arial" panose="020B0604020202020204" pitchFamily="34" charset="0"/>
              <a:sym typeface="Arial" panose="020B0604020202020204" pitchFamily="34" charset="0"/>
            </a:endParaRPr>
          </a:p>
          <a:p>
            <a:pPr marL="285750" indent="-285750" algn="just">
              <a:buFont typeface="Arial" panose="020B0604020202020204" pitchFamily="34" charset="0"/>
              <a:buChar char="•"/>
            </a:pPr>
            <a:endParaRPr lang="en-US" sz="1800" i="0" dirty="0"/>
          </a:p>
        </p:txBody>
      </p:sp>
      <p:sp>
        <p:nvSpPr>
          <p:cNvPr id="4" name="Title 1"/>
          <p:cNvSpPr>
            <a:spLocks noGrp="1"/>
          </p:cNvSpPr>
          <p:nvPr>
            <p:ph type="title"/>
          </p:nvPr>
        </p:nvSpPr>
        <p:spPr>
          <a:xfrm>
            <a:off x="952500" y="316348"/>
            <a:ext cx="8343900" cy="914400"/>
          </a:xfrm>
        </p:spPr>
        <p:txBody>
          <a:bodyPr>
            <a:normAutofit/>
          </a:bodyPr>
          <a:lstStyle/>
          <a:p>
            <a:r>
              <a:rPr lang="en-US" sz="3200" b="1" dirty="0"/>
              <a:t>X3ML Mapping Definition Language</a:t>
            </a:r>
            <a:endParaRPr lang="el-GR" sz="2400" i="1" dirty="0"/>
          </a:p>
        </p:txBody>
      </p:sp>
      <p:sp>
        <p:nvSpPr>
          <p:cNvPr id="2" name="Slide Number Placeholder 1"/>
          <p:cNvSpPr>
            <a:spLocks noGrp="1"/>
          </p:cNvSpPr>
          <p:nvPr>
            <p:ph type="sldNum" sz="quarter" idx="11"/>
          </p:nvPr>
        </p:nvSpPr>
        <p:spPr/>
        <p:txBody>
          <a:bodyPr/>
          <a:lstStyle/>
          <a:p>
            <a:pPr>
              <a:defRPr/>
            </a:pPr>
            <a:fld id="{4607CC90-1CB1-4564-9E35-00235DDB2CD8}" type="slidenum">
              <a:rPr lang="en-US" altLang="el-GR" smtClean="0"/>
              <a:pPr>
                <a:defRPr/>
              </a:pPr>
              <a:t>10</a:t>
            </a:fld>
            <a:endParaRPr lang="en-US" altLang="el-GR" dirty="0"/>
          </a:p>
        </p:txBody>
      </p:sp>
    </p:spTree>
    <p:extLst>
      <p:ext uri="{BB962C8B-B14F-4D97-AF65-F5344CB8AC3E}">
        <p14:creationId xmlns:p14="http://schemas.microsoft.com/office/powerpoint/2010/main" val="412866793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26440" y="1680644"/>
            <a:ext cx="8684260" cy="4711525"/>
          </a:xfrm>
        </p:spPr>
        <p:txBody>
          <a:bodyPr>
            <a:normAutofit/>
          </a:bodyPr>
          <a:lstStyle/>
          <a:p>
            <a:r>
              <a:rPr lang="en-US" sz="1800" i="0" dirty="0" smtClean="0"/>
              <a:t>The</a:t>
            </a:r>
            <a:r>
              <a:rPr lang="en-US" sz="1800" b="1" dirty="0" smtClean="0"/>
              <a:t> X3ML </a:t>
            </a:r>
            <a:r>
              <a:rPr lang="en-US" sz="1800" b="1" dirty="0"/>
              <a:t>structure </a:t>
            </a:r>
            <a:r>
              <a:rPr lang="en-US" sz="1800" i="0" dirty="0"/>
              <a:t>consists of</a:t>
            </a:r>
            <a:r>
              <a:rPr lang="en-US" sz="1800" i="0" dirty="0" smtClean="0"/>
              <a:t>:</a:t>
            </a:r>
          </a:p>
          <a:p>
            <a:pPr marL="727075" lvl="1" indent="-285750" algn="just">
              <a:buClr>
                <a:schemeClr val="accent1">
                  <a:lumMod val="50000"/>
                </a:schemeClr>
              </a:buClr>
              <a:buSzPct val="100000"/>
              <a:buFont typeface="Wingdings" panose="05000000000000000000" pitchFamily="2" charset="2"/>
              <a:buChar char="Ø"/>
            </a:pPr>
            <a:r>
              <a:rPr lang="en-US" dirty="0"/>
              <a:t>a </a:t>
            </a:r>
            <a:r>
              <a:rPr lang="en-US" b="1" i="1" dirty="0">
                <a:solidFill>
                  <a:srgbClr val="C00000"/>
                </a:solidFill>
              </a:rPr>
              <a:t>header</a:t>
            </a:r>
            <a:r>
              <a:rPr lang="en-US" dirty="0"/>
              <a:t> that contains basic information (title, description, contact persons), the </a:t>
            </a:r>
            <a:r>
              <a:rPr lang="en-US" dirty="0" smtClean="0"/>
              <a:t>source and </a:t>
            </a:r>
            <a:r>
              <a:rPr lang="en-US" dirty="0"/>
              <a:t>target schemata and sample record</a:t>
            </a:r>
          </a:p>
          <a:p>
            <a:pPr marL="727075" lvl="1" indent="-285750" algn="just">
              <a:buClr>
                <a:schemeClr val="accent1">
                  <a:lumMod val="50000"/>
                </a:schemeClr>
              </a:buClr>
              <a:buSzPct val="100000"/>
              <a:buFont typeface="Wingdings" panose="05000000000000000000" pitchFamily="2" charset="2"/>
              <a:buChar char="Ø"/>
            </a:pPr>
            <a:r>
              <a:rPr lang="en-US" sz="1800" i="0" dirty="0" smtClean="0"/>
              <a:t>a </a:t>
            </a:r>
            <a:r>
              <a:rPr lang="en-US" sz="1800" b="1" i="1" dirty="0">
                <a:solidFill>
                  <a:srgbClr val="C00000"/>
                </a:solidFill>
              </a:rPr>
              <a:t>series of mappings </a:t>
            </a:r>
            <a:r>
              <a:rPr lang="en-US" sz="1800" i="0" dirty="0" smtClean="0"/>
              <a:t>each containing </a:t>
            </a:r>
          </a:p>
          <a:p>
            <a:pPr marL="1131888" lvl="2" indent="-285750" algn="just">
              <a:buClr>
                <a:schemeClr val="accent1">
                  <a:lumMod val="50000"/>
                </a:schemeClr>
              </a:buClr>
              <a:buSzPct val="100000"/>
              <a:buFont typeface="Wingdings" panose="05000000000000000000" pitchFamily="2" charset="2"/>
              <a:buChar char="§"/>
            </a:pPr>
            <a:r>
              <a:rPr lang="en-US" i="0" dirty="0" smtClean="0"/>
              <a:t>a </a:t>
            </a:r>
            <a:r>
              <a:rPr lang="en-US" b="1" dirty="0">
                <a:solidFill>
                  <a:srgbClr val="C00000"/>
                </a:solidFill>
              </a:rPr>
              <a:t>domain</a:t>
            </a:r>
            <a:r>
              <a:rPr lang="en-US" i="0" dirty="0"/>
              <a:t> (the main entity that is being mapped) and </a:t>
            </a:r>
            <a:endParaRPr lang="en-US" i="0" dirty="0" smtClean="0"/>
          </a:p>
          <a:p>
            <a:pPr marL="1131888" lvl="2" indent="-285750" algn="just">
              <a:buClr>
                <a:schemeClr val="accent1">
                  <a:lumMod val="50000"/>
                </a:schemeClr>
              </a:buClr>
              <a:buSzPct val="100000"/>
              <a:buFont typeface="Wingdings" panose="05000000000000000000" pitchFamily="2" charset="2"/>
              <a:buChar char="§"/>
            </a:pPr>
            <a:r>
              <a:rPr lang="en-US" i="0" dirty="0" smtClean="0"/>
              <a:t>a </a:t>
            </a:r>
            <a:r>
              <a:rPr lang="en-US" i="0" dirty="0"/>
              <a:t>number </a:t>
            </a:r>
            <a:r>
              <a:rPr lang="en-US" i="0" dirty="0" smtClean="0"/>
              <a:t>of </a:t>
            </a:r>
            <a:r>
              <a:rPr lang="en-US" b="1" dirty="0" smtClean="0">
                <a:solidFill>
                  <a:srgbClr val="C00000"/>
                </a:solidFill>
              </a:rPr>
              <a:t>links</a:t>
            </a:r>
            <a:r>
              <a:rPr lang="en-US" i="0" dirty="0" smtClean="0"/>
              <a:t> </a:t>
            </a:r>
            <a:r>
              <a:rPr lang="en-US" i="0" dirty="0"/>
              <a:t>which consist of a </a:t>
            </a:r>
            <a:r>
              <a:rPr lang="en-US" b="1" dirty="0">
                <a:solidFill>
                  <a:srgbClr val="C00000"/>
                </a:solidFill>
              </a:rPr>
              <a:t>path</a:t>
            </a:r>
            <a:r>
              <a:rPr lang="en-US" i="0" dirty="0"/>
              <a:t> and a </a:t>
            </a:r>
            <a:r>
              <a:rPr lang="en-US" b="1" dirty="0">
                <a:solidFill>
                  <a:srgbClr val="C00000"/>
                </a:solidFill>
              </a:rPr>
              <a:t>range</a:t>
            </a:r>
            <a:r>
              <a:rPr lang="en-US" i="0" dirty="0"/>
              <a:t>. Each link describes the relation (</a:t>
            </a:r>
            <a:r>
              <a:rPr lang="en-US" i="0" dirty="0" smtClean="0"/>
              <a:t>path) of </a:t>
            </a:r>
            <a:r>
              <a:rPr lang="en-US" i="0" dirty="0"/>
              <a:t>the domain entity to the corresponding range entity. </a:t>
            </a:r>
          </a:p>
          <a:p>
            <a:endParaRPr lang="el-GR" altLang="el-GR" sz="1800" i="0" dirty="0">
              <a:solidFill>
                <a:srgbClr val="000000"/>
              </a:solidFill>
              <a:cs typeface="Arial" panose="020B0604020202020204" pitchFamily="34" charset="0"/>
              <a:sym typeface="Arial" panose="020B0604020202020204" pitchFamily="34" charset="0"/>
            </a:endParaRPr>
          </a:p>
          <a:p>
            <a:pPr marL="285750" indent="-285750" algn="just">
              <a:buFont typeface="Arial" panose="020B0604020202020204" pitchFamily="34" charset="0"/>
              <a:buChar char="•"/>
            </a:pPr>
            <a:r>
              <a:rPr lang="en-US" sz="1800" i="0" dirty="0"/>
              <a:t>Each </a:t>
            </a:r>
            <a:r>
              <a:rPr lang="en-US" sz="1800" b="1" dirty="0"/>
              <a:t>entity-relation-entity</a:t>
            </a:r>
            <a:r>
              <a:rPr lang="en-US" sz="1800" i="0" dirty="0"/>
              <a:t> of the source schema is mapped individually to the target schema and can be seen </a:t>
            </a:r>
            <a:r>
              <a:rPr lang="en-US" sz="1800" i="0" dirty="0" smtClean="0"/>
              <a:t>as a </a:t>
            </a:r>
            <a:r>
              <a:rPr lang="en-US" sz="1800" i="0" dirty="0"/>
              <a:t>self-explanatory, context independent proposition.</a:t>
            </a:r>
          </a:p>
        </p:txBody>
      </p:sp>
      <p:sp>
        <p:nvSpPr>
          <p:cNvPr id="4" name="Title 1"/>
          <p:cNvSpPr>
            <a:spLocks noGrp="1"/>
          </p:cNvSpPr>
          <p:nvPr>
            <p:ph type="title"/>
          </p:nvPr>
        </p:nvSpPr>
        <p:spPr>
          <a:xfrm>
            <a:off x="952500" y="316348"/>
            <a:ext cx="8343900" cy="914400"/>
          </a:xfrm>
        </p:spPr>
        <p:txBody>
          <a:bodyPr>
            <a:normAutofit/>
          </a:bodyPr>
          <a:lstStyle/>
          <a:p>
            <a:r>
              <a:rPr lang="en-US" sz="3200" b="1" dirty="0"/>
              <a:t>X3ML Mapping Definition Language</a:t>
            </a:r>
            <a:endParaRPr lang="el-GR" sz="2400" i="1" dirty="0"/>
          </a:p>
        </p:txBody>
      </p:sp>
      <p:sp>
        <p:nvSpPr>
          <p:cNvPr id="2" name="Slide Number Placeholder 1"/>
          <p:cNvSpPr>
            <a:spLocks noGrp="1"/>
          </p:cNvSpPr>
          <p:nvPr>
            <p:ph type="sldNum" sz="quarter" idx="11"/>
          </p:nvPr>
        </p:nvSpPr>
        <p:spPr/>
        <p:txBody>
          <a:bodyPr/>
          <a:lstStyle/>
          <a:p>
            <a:pPr>
              <a:defRPr/>
            </a:pPr>
            <a:fld id="{4607CC90-1CB1-4564-9E35-00235DDB2CD8}" type="slidenum">
              <a:rPr lang="en-US" altLang="el-GR" smtClean="0"/>
              <a:pPr>
                <a:defRPr/>
              </a:pPr>
              <a:t>11</a:t>
            </a:fld>
            <a:endParaRPr lang="en-US" altLang="el-GR" dirty="0"/>
          </a:p>
        </p:txBody>
      </p:sp>
    </p:spTree>
    <p:extLst>
      <p:ext uri="{BB962C8B-B14F-4D97-AF65-F5344CB8AC3E}">
        <p14:creationId xmlns:p14="http://schemas.microsoft.com/office/powerpoint/2010/main" val="302561097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952500" y="316348"/>
            <a:ext cx="8343900" cy="914400"/>
          </a:xfrm>
        </p:spPr>
        <p:txBody>
          <a:bodyPr>
            <a:normAutofit/>
          </a:bodyPr>
          <a:lstStyle/>
          <a:p>
            <a:r>
              <a:rPr lang="en-US" sz="3200" b="1" dirty="0"/>
              <a:t>X3ML </a:t>
            </a:r>
            <a:r>
              <a:rPr lang="en-US" sz="3200" b="1" dirty="0" smtClean="0"/>
              <a:t>Structure</a:t>
            </a:r>
            <a:endParaRPr lang="el-GR" sz="2400" i="1" dirty="0"/>
          </a:p>
        </p:txBody>
      </p:sp>
      <p:pic>
        <p:nvPicPr>
          <p:cNvPr id="5" name="Picture 4"/>
          <p:cNvPicPr>
            <a:picLocks noChangeAspect="1"/>
          </p:cNvPicPr>
          <p:nvPr/>
        </p:nvPicPr>
        <p:blipFill>
          <a:blip r:embed="rId3" cstate="print"/>
          <a:stretch>
            <a:fillRect/>
          </a:stretch>
        </p:blipFill>
        <p:spPr>
          <a:xfrm>
            <a:off x="800100" y="1706880"/>
            <a:ext cx="7786331" cy="4038600"/>
          </a:xfrm>
          <a:prstGeom prst="rect">
            <a:avLst/>
          </a:prstGeom>
        </p:spPr>
      </p:pic>
      <p:sp>
        <p:nvSpPr>
          <p:cNvPr id="6" name="Slide Number Placeholder 5"/>
          <p:cNvSpPr>
            <a:spLocks noGrp="1"/>
          </p:cNvSpPr>
          <p:nvPr>
            <p:ph type="sldNum" sz="quarter" idx="11"/>
          </p:nvPr>
        </p:nvSpPr>
        <p:spPr/>
        <p:txBody>
          <a:bodyPr/>
          <a:lstStyle/>
          <a:p>
            <a:pPr>
              <a:defRPr/>
            </a:pPr>
            <a:fld id="{4607CC90-1CB1-4564-9E35-00235DDB2CD8}" type="slidenum">
              <a:rPr lang="en-US" altLang="el-GR" smtClean="0"/>
              <a:pPr>
                <a:defRPr/>
              </a:pPr>
              <a:t>12</a:t>
            </a:fld>
            <a:endParaRPr lang="en-US" altLang="el-GR" dirty="0"/>
          </a:p>
        </p:txBody>
      </p:sp>
    </p:spTree>
    <p:extLst>
      <p:ext uri="{BB962C8B-B14F-4D97-AF65-F5344CB8AC3E}">
        <p14:creationId xmlns:p14="http://schemas.microsoft.com/office/powerpoint/2010/main" val="420853747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1"/>
          </p:nvPr>
        </p:nvSpPr>
        <p:spPr/>
        <p:txBody>
          <a:bodyPr/>
          <a:lstStyle/>
          <a:p>
            <a:pPr>
              <a:defRPr/>
            </a:pPr>
            <a:fld id="{4607CC90-1CB1-4564-9E35-00235DDB2CD8}" type="slidenum">
              <a:rPr lang="en-US" altLang="el-GR" smtClean="0"/>
              <a:pPr>
                <a:defRPr/>
              </a:pPr>
              <a:t>13</a:t>
            </a:fld>
            <a:endParaRPr lang="en-US" altLang="el-GR"/>
          </a:p>
        </p:txBody>
      </p:sp>
      <p:sp>
        <p:nvSpPr>
          <p:cNvPr id="13" name="Oval 12"/>
          <p:cNvSpPr/>
          <p:nvPr/>
        </p:nvSpPr>
        <p:spPr bwMode="auto">
          <a:xfrm>
            <a:off x="4178041" y="5545136"/>
            <a:ext cx="3308554" cy="796413"/>
          </a:xfrm>
          <a:prstGeom prst="ellipse">
            <a:avLst/>
          </a:prstGeom>
          <a:solidFill>
            <a:srgbClr val="CEE6FA"/>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algn="ctr"/>
            <a:r>
              <a:rPr lang="en-US" sz="1600" b="0" i="1" dirty="0"/>
              <a:t>Target Range:</a:t>
            </a:r>
          </a:p>
          <a:p>
            <a:pPr algn="ctr"/>
            <a:r>
              <a:rPr lang="en-US" sz="1600" dirty="0" smtClean="0"/>
              <a:t>Literal</a:t>
            </a:r>
            <a:endParaRPr lang="en-US" sz="1600" dirty="0"/>
          </a:p>
        </p:txBody>
      </p:sp>
      <p:sp>
        <p:nvSpPr>
          <p:cNvPr id="8" name="Oval 7"/>
          <p:cNvSpPr/>
          <p:nvPr/>
        </p:nvSpPr>
        <p:spPr bwMode="auto">
          <a:xfrm>
            <a:off x="4178041" y="2325552"/>
            <a:ext cx="3308554" cy="796413"/>
          </a:xfrm>
          <a:prstGeom prst="ellipse">
            <a:avLst/>
          </a:prstGeom>
          <a:solidFill>
            <a:srgbClr val="97C9F3"/>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algn="ctr"/>
            <a:r>
              <a:rPr lang="en-US" sz="1600" b="0" i="1" dirty="0"/>
              <a:t>Target Domain:</a:t>
            </a:r>
          </a:p>
          <a:p>
            <a:pPr algn="ctr"/>
            <a:r>
              <a:rPr lang="en-US" sz="1600" dirty="0" smtClean="0"/>
              <a:t>E22 Man-Made Object</a:t>
            </a:r>
            <a:endParaRPr lang="en-US" sz="1600" dirty="0"/>
          </a:p>
        </p:txBody>
      </p:sp>
      <p:sp>
        <p:nvSpPr>
          <p:cNvPr id="44" name="TextBox 43"/>
          <p:cNvSpPr txBox="1"/>
          <p:nvPr/>
        </p:nvSpPr>
        <p:spPr>
          <a:xfrm>
            <a:off x="4121071" y="3183572"/>
            <a:ext cx="1805302" cy="307777"/>
          </a:xfrm>
          <a:prstGeom prst="rect">
            <a:avLst/>
          </a:prstGeom>
          <a:noFill/>
        </p:spPr>
        <p:txBody>
          <a:bodyPr wrap="none" rtlCol="0">
            <a:spAutoFit/>
          </a:bodyPr>
          <a:lstStyle/>
          <a:p>
            <a:pPr algn="ctr"/>
            <a:r>
              <a:rPr lang="en-US" sz="1400" dirty="0" smtClean="0"/>
              <a:t>P43 has dimension</a:t>
            </a:r>
            <a:endParaRPr lang="en-US" sz="1400" dirty="0"/>
          </a:p>
        </p:txBody>
      </p:sp>
      <p:sp>
        <p:nvSpPr>
          <p:cNvPr id="46" name="TextBox 45"/>
          <p:cNvSpPr txBox="1"/>
          <p:nvPr/>
        </p:nvSpPr>
        <p:spPr>
          <a:xfrm>
            <a:off x="1286547" y="3798565"/>
            <a:ext cx="1370888" cy="584775"/>
          </a:xfrm>
          <a:prstGeom prst="rect">
            <a:avLst/>
          </a:prstGeom>
          <a:noFill/>
        </p:spPr>
        <p:txBody>
          <a:bodyPr wrap="none" rtlCol="0">
            <a:spAutoFit/>
          </a:bodyPr>
          <a:lstStyle/>
          <a:p>
            <a:pPr algn="ctr"/>
            <a:r>
              <a:rPr lang="en-US" sz="1600" b="0" i="1" dirty="0" smtClean="0"/>
              <a:t>Source Path:</a:t>
            </a:r>
          </a:p>
          <a:p>
            <a:pPr algn="ctr"/>
            <a:r>
              <a:rPr lang="en-US" sz="1600" dirty="0" smtClean="0"/>
              <a:t>weights</a:t>
            </a:r>
            <a:endParaRPr lang="en-US" sz="1600" dirty="0"/>
          </a:p>
        </p:txBody>
      </p:sp>
      <p:sp>
        <p:nvSpPr>
          <p:cNvPr id="4" name="Oval 3"/>
          <p:cNvSpPr/>
          <p:nvPr/>
        </p:nvSpPr>
        <p:spPr bwMode="auto">
          <a:xfrm>
            <a:off x="200397" y="2340066"/>
            <a:ext cx="2639961" cy="796413"/>
          </a:xfrm>
          <a:prstGeom prst="ellipse">
            <a:avLst/>
          </a:prstGeom>
          <a:solidFill>
            <a:schemeClr val="tx1">
              <a:lumMod val="50000"/>
              <a:lumOff val="50000"/>
            </a:schemeClr>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600" b="0" i="1" u="none" strike="noStrike" cap="none" normalizeH="0" baseline="0" dirty="0" smtClean="0">
                <a:ln>
                  <a:noFill/>
                </a:ln>
                <a:solidFill>
                  <a:schemeClr val="tx1"/>
                </a:solidFill>
                <a:effectLst/>
                <a:latin typeface="Arial" pitchFamily="34" charset="0"/>
              </a:rPr>
              <a:t>Source</a:t>
            </a:r>
            <a:r>
              <a:rPr kumimoji="0" lang="en-US" sz="1600" b="0" i="1" u="none" strike="noStrike" cap="none" normalizeH="0" dirty="0" smtClean="0">
                <a:ln>
                  <a:noFill/>
                </a:ln>
                <a:solidFill>
                  <a:schemeClr val="tx1"/>
                </a:solidFill>
                <a:effectLst/>
                <a:latin typeface="Arial" pitchFamily="34" charset="0"/>
              </a:rPr>
              <a:t> </a:t>
            </a:r>
            <a:r>
              <a:rPr kumimoji="0" lang="en-US" sz="1600" b="0" i="1" u="none" strike="noStrike" cap="none" normalizeH="0" baseline="0" dirty="0" smtClean="0">
                <a:ln>
                  <a:noFill/>
                </a:ln>
                <a:solidFill>
                  <a:schemeClr val="tx1"/>
                </a:solidFill>
                <a:effectLst/>
                <a:latin typeface="Arial" pitchFamily="34" charset="0"/>
              </a:rPr>
              <a:t>Domain:</a:t>
            </a:r>
          </a:p>
          <a:p>
            <a:pPr marL="0" marR="0" indent="0" algn="ctr" defTabSz="914400" rtl="0" eaLnBrk="0" fontAlgn="base" latinLnBrk="0" hangingPunct="0">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tx1"/>
                </a:solidFill>
                <a:effectLst/>
                <a:latin typeface="Arial" pitchFamily="34" charset="0"/>
              </a:rPr>
              <a:t>Coin</a:t>
            </a:r>
          </a:p>
        </p:txBody>
      </p:sp>
      <p:sp>
        <p:nvSpPr>
          <p:cNvPr id="10" name="Oval 9"/>
          <p:cNvSpPr/>
          <p:nvPr/>
        </p:nvSpPr>
        <p:spPr bwMode="auto">
          <a:xfrm>
            <a:off x="200397" y="5483836"/>
            <a:ext cx="2639961" cy="796413"/>
          </a:xfrm>
          <a:prstGeom prst="ellipse">
            <a:avLst/>
          </a:prstGeom>
          <a:solidFill>
            <a:schemeClr val="bg1">
              <a:lumMod val="75000"/>
            </a:schemeClr>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600" b="0" i="1" u="none" strike="noStrike" cap="none" normalizeH="0" baseline="0" dirty="0" smtClean="0">
                <a:ln>
                  <a:noFill/>
                </a:ln>
                <a:solidFill>
                  <a:schemeClr val="tx1"/>
                </a:solidFill>
                <a:effectLst/>
                <a:latin typeface="Arial" pitchFamily="34" charset="0"/>
              </a:rPr>
              <a:t>Source</a:t>
            </a:r>
            <a:r>
              <a:rPr kumimoji="0" lang="en-US" sz="1600" b="0" i="1" u="none" strike="noStrike" cap="none" normalizeH="0" dirty="0" smtClean="0">
                <a:ln>
                  <a:noFill/>
                </a:ln>
                <a:solidFill>
                  <a:schemeClr val="tx1"/>
                </a:solidFill>
                <a:effectLst/>
                <a:latin typeface="Arial" pitchFamily="34" charset="0"/>
              </a:rPr>
              <a:t> </a:t>
            </a:r>
            <a:r>
              <a:rPr kumimoji="0" lang="en-US" sz="1600" b="0" i="1" u="none" strike="noStrike" cap="none" normalizeH="0" baseline="0" dirty="0" smtClean="0">
                <a:ln>
                  <a:noFill/>
                </a:ln>
                <a:solidFill>
                  <a:schemeClr val="tx1"/>
                </a:solidFill>
                <a:effectLst/>
                <a:latin typeface="Arial" pitchFamily="34" charset="0"/>
              </a:rPr>
              <a:t>Range:</a:t>
            </a:r>
          </a:p>
          <a:p>
            <a:pPr marL="0" marR="0" indent="0" algn="ctr" defTabSz="914400" rtl="0" eaLnBrk="0" fontAlgn="base" latinLnBrk="0" hangingPunct="0">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tx1"/>
                </a:solidFill>
                <a:effectLst/>
                <a:latin typeface="Arial" pitchFamily="34" charset="0"/>
              </a:rPr>
              <a:t>WEIGHT</a:t>
            </a:r>
          </a:p>
        </p:txBody>
      </p:sp>
      <p:cxnSp>
        <p:nvCxnSpPr>
          <p:cNvPr id="22" name="Straight Arrow Connector 21"/>
          <p:cNvCxnSpPr>
            <a:stCxn id="4" idx="4"/>
            <a:endCxn id="10" idx="0"/>
          </p:cNvCxnSpPr>
          <p:nvPr/>
        </p:nvCxnSpPr>
        <p:spPr bwMode="auto">
          <a:xfrm>
            <a:off x="1520378" y="3136479"/>
            <a:ext cx="0" cy="2347357"/>
          </a:xfrm>
          <a:prstGeom prst="straightConnector1">
            <a:avLst/>
          </a:prstGeom>
          <a:solidFill>
            <a:schemeClr val="accent1"/>
          </a:solidFill>
          <a:ln w="38100" cap="flat" cmpd="sng" algn="ctr">
            <a:solidFill>
              <a:schemeClr val="tx1"/>
            </a:solidFill>
            <a:prstDash val="solid"/>
            <a:round/>
            <a:headEnd type="none" w="med" len="med"/>
            <a:tailEnd type="stealth" w="lg"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5" name="Straight Arrow Connector 34"/>
          <p:cNvCxnSpPr>
            <a:stCxn id="8" idx="4"/>
            <a:endCxn id="27" idx="0"/>
          </p:cNvCxnSpPr>
          <p:nvPr/>
        </p:nvCxnSpPr>
        <p:spPr bwMode="auto">
          <a:xfrm>
            <a:off x="5832318" y="3121965"/>
            <a:ext cx="5801" cy="678940"/>
          </a:xfrm>
          <a:prstGeom prst="straightConnector1">
            <a:avLst/>
          </a:prstGeom>
          <a:solidFill>
            <a:schemeClr val="accent1"/>
          </a:solidFill>
          <a:ln w="38100" cap="flat" cmpd="sng" algn="ctr">
            <a:solidFill>
              <a:schemeClr val="tx1"/>
            </a:solidFill>
            <a:prstDash val="solid"/>
            <a:round/>
            <a:headEnd type="none" w="med" len="med"/>
            <a:tailEnd type="stealth" w="lg"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3" name="Straight Arrow Connector 22"/>
          <p:cNvCxnSpPr>
            <a:stCxn id="27" idx="4"/>
            <a:endCxn id="13" idx="0"/>
          </p:cNvCxnSpPr>
          <p:nvPr/>
        </p:nvCxnSpPr>
        <p:spPr bwMode="auto">
          <a:xfrm flipH="1">
            <a:off x="5832318" y="4597318"/>
            <a:ext cx="5801" cy="947818"/>
          </a:xfrm>
          <a:prstGeom prst="straightConnector1">
            <a:avLst/>
          </a:prstGeom>
          <a:solidFill>
            <a:schemeClr val="accent1"/>
          </a:solidFill>
          <a:ln w="38100" cap="flat" cmpd="sng" algn="ctr">
            <a:solidFill>
              <a:schemeClr val="tx1"/>
            </a:solidFill>
            <a:prstDash val="solid"/>
            <a:round/>
            <a:headEnd type="none" w="med" len="med"/>
            <a:tailEnd type="stealth" w="lg"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6" name="TextBox 25"/>
          <p:cNvSpPr txBox="1"/>
          <p:nvPr/>
        </p:nvSpPr>
        <p:spPr>
          <a:xfrm>
            <a:off x="4330718" y="5108460"/>
            <a:ext cx="1367683" cy="307777"/>
          </a:xfrm>
          <a:prstGeom prst="rect">
            <a:avLst/>
          </a:prstGeom>
          <a:noFill/>
        </p:spPr>
        <p:txBody>
          <a:bodyPr wrap="none" rtlCol="0">
            <a:spAutoFit/>
          </a:bodyPr>
          <a:lstStyle/>
          <a:p>
            <a:pPr algn="ctr"/>
            <a:r>
              <a:rPr lang="en-US" sz="1400" dirty="0" smtClean="0"/>
              <a:t>P90 has value</a:t>
            </a:r>
            <a:endParaRPr lang="en-US" sz="1400" dirty="0"/>
          </a:p>
        </p:txBody>
      </p:sp>
      <p:sp>
        <p:nvSpPr>
          <p:cNvPr id="15" name="Left Brace 14"/>
          <p:cNvSpPr/>
          <p:nvPr/>
        </p:nvSpPr>
        <p:spPr bwMode="auto">
          <a:xfrm>
            <a:off x="3696276" y="3208397"/>
            <a:ext cx="589933" cy="2194041"/>
          </a:xfrm>
          <a:prstGeom prst="leftBrace">
            <a:avLst/>
          </a:prstGeom>
          <a:noFill/>
          <a:ln w="28575"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Arial" pitchFamily="34" charset="0"/>
            </a:endParaRPr>
          </a:p>
        </p:txBody>
      </p:sp>
      <p:sp>
        <p:nvSpPr>
          <p:cNvPr id="47" name="Curved Down Arrow 46"/>
          <p:cNvSpPr/>
          <p:nvPr/>
        </p:nvSpPr>
        <p:spPr bwMode="auto">
          <a:xfrm>
            <a:off x="1468877" y="1519084"/>
            <a:ext cx="4627134" cy="820982"/>
          </a:xfrm>
          <a:prstGeom prst="curvedDownArrow">
            <a:avLst>
              <a:gd name="adj1" fmla="val 25000"/>
              <a:gd name="adj2" fmla="val 50000"/>
              <a:gd name="adj3" fmla="val 37676"/>
            </a:avLst>
          </a:prstGeom>
          <a:solidFill>
            <a:srgbClr val="C00000"/>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endParaRPr lang="en-US"/>
          </a:p>
        </p:txBody>
      </p:sp>
      <p:sp>
        <p:nvSpPr>
          <p:cNvPr id="37" name="TextBox 36"/>
          <p:cNvSpPr txBox="1"/>
          <p:nvPr/>
        </p:nvSpPr>
        <p:spPr>
          <a:xfrm>
            <a:off x="2797050" y="3797498"/>
            <a:ext cx="1295932" cy="338554"/>
          </a:xfrm>
          <a:prstGeom prst="rect">
            <a:avLst/>
          </a:prstGeom>
          <a:noFill/>
        </p:spPr>
        <p:txBody>
          <a:bodyPr wrap="none" rtlCol="0">
            <a:spAutoFit/>
          </a:bodyPr>
          <a:lstStyle/>
          <a:p>
            <a:pPr algn="ctr"/>
            <a:r>
              <a:rPr lang="en-US" sz="1600" b="0" i="1" dirty="0" smtClean="0"/>
              <a:t>Target Path:</a:t>
            </a:r>
          </a:p>
        </p:txBody>
      </p:sp>
      <p:sp>
        <p:nvSpPr>
          <p:cNvPr id="39" name="Curved Down Arrow 38"/>
          <p:cNvSpPr/>
          <p:nvPr/>
        </p:nvSpPr>
        <p:spPr bwMode="auto">
          <a:xfrm>
            <a:off x="2203606" y="3351974"/>
            <a:ext cx="1437815" cy="405113"/>
          </a:xfrm>
          <a:prstGeom prst="curvedDownArrow">
            <a:avLst>
              <a:gd name="adj1" fmla="val 25000"/>
              <a:gd name="adj2" fmla="val 50000"/>
              <a:gd name="adj3" fmla="val 37676"/>
            </a:avLst>
          </a:prstGeom>
          <a:solidFill>
            <a:srgbClr val="C00000"/>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endParaRPr lang="en-US"/>
          </a:p>
        </p:txBody>
      </p:sp>
      <p:sp>
        <p:nvSpPr>
          <p:cNvPr id="40" name="Curved Down Arrow 39"/>
          <p:cNvSpPr/>
          <p:nvPr/>
        </p:nvSpPr>
        <p:spPr bwMode="auto">
          <a:xfrm>
            <a:off x="2840358" y="5416952"/>
            <a:ext cx="1475772" cy="256515"/>
          </a:xfrm>
          <a:prstGeom prst="curvedDownArrow">
            <a:avLst>
              <a:gd name="adj1" fmla="val 25000"/>
              <a:gd name="adj2" fmla="val 50000"/>
              <a:gd name="adj3" fmla="val 37676"/>
            </a:avLst>
          </a:prstGeom>
          <a:solidFill>
            <a:srgbClr val="C00000"/>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endParaRPr lang="en-US"/>
          </a:p>
        </p:txBody>
      </p:sp>
      <p:sp>
        <p:nvSpPr>
          <p:cNvPr id="27" name="Oval 26"/>
          <p:cNvSpPr/>
          <p:nvPr/>
        </p:nvSpPr>
        <p:spPr bwMode="auto">
          <a:xfrm>
            <a:off x="4360522" y="3800905"/>
            <a:ext cx="2955193" cy="796413"/>
          </a:xfrm>
          <a:prstGeom prst="ellipse">
            <a:avLst/>
          </a:prstGeom>
          <a:solidFill>
            <a:srgbClr val="CEE6FA"/>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algn="ctr"/>
            <a:r>
              <a:rPr lang="en-US" sz="1600" b="0" i="1" dirty="0" smtClean="0"/>
              <a:t>Intermediate Node:</a:t>
            </a:r>
          </a:p>
          <a:p>
            <a:pPr algn="ctr"/>
            <a:r>
              <a:rPr lang="en-US" sz="1600" dirty="0" smtClean="0"/>
              <a:t>E54 Dimension</a:t>
            </a:r>
            <a:endParaRPr lang="en-US" sz="1600" dirty="0"/>
          </a:p>
        </p:txBody>
      </p:sp>
      <p:sp>
        <p:nvSpPr>
          <p:cNvPr id="20" name="Oval 19"/>
          <p:cNvSpPr/>
          <p:nvPr/>
        </p:nvSpPr>
        <p:spPr bwMode="auto">
          <a:xfrm>
            <a:off x="6516919" y="3025222"/>
            <a:ext cx="3367313" cy="796413"/>
          </a:xfrm>
          <a:prstGeom prst="ellipse">
            <a:avLst/>
          </a:prstGeom>
          <a:solidFill>
            <a:srgbClr val="CEE6FA"/>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algn="ctr"/>
            <a:r>
              <a:rPr lang="en-US" sz="1400" b="0" i="1" dirty="0" smtClean="0"/>
              <a:t>Constant Expression Node:</a:t>
            </a:r>
          </a:p>
          <a:p>
            <a:pPr algn="ctr"/>
            <a:r>
              <a:rPr lang="en-US" sz="1600" dirty="0" smtClean="0"/>
              <a:t>E58 Measurement Unit</a:t>
            </a:r>
            <a:endParaRPr lang="en-US" sz="1600" dirty="0"/>
          </a:p>
        </p:txBody>
      </p:sp>
      <p:sp>
        <p:nvSpPr>
          <p:cNvPr id="2" name="Rectangle 1"/>
          <p:cNvSpPr/>
          <p:nvPr/>
        </p:nvSpPr>
        <p:spPr>
          <a:xfrm>
            <a:off x="7402920" y="3882024"/>
            <a:ext cx="1237839" cy="307777"/>
          </a:xfrm>
          <a:prstGeom prst="rect">
            <a:avLst/>
          </a:prstGeom>
        </p:spPr>
        <p:txBody>
          <a:bodyPr wrap="none">
            <a:spAutoFit/>
          </a:bodyPr>
          <a:lstStyle/>
          <a:p>
            <a:r>
              <a:rPr lang="en-US" sz="1400" dirty="0" smtClean="0"/>
              <a:t>P91 has unit</a:t>
            </a:r>
            <a:endParaRPr lang="en-US" sz="1400" dirty="0"/>
          </a:p>
        </p:txBody>
      </p:sp>
      <p:sp>
        <p:nvSpPr>
          <p:cNvPr id="5" name="Rectangle 4"/>
          <p:cNvSpPr/>
          <p:nvPr/>
        </p:nvSpPr>
        <p:spPr>
          <a:xfrm>
            <a:off x="7645292" y="4482366"/>
            <a:ext cx="1178528" cy="307777"/>
          </a:xfrm>
          <a:prstGeom prst="rect">
            <a:avLst/>
          </a:prstGeom>
        </p:spPr>
        <p:txBody>
          <a:bodyPr wrap="none">
            <a:spAutoFit/>
          </a:bodyPr>
          <a:lstStyle/>
          <a:p>
            <a:r>
              <a:rPr lang="en-US" sz="1400" dirty="0" smtClean="0"/>
              <a:t>P2 has type</a:t>
            </a:r>
            <a:endParaRPr lang="en-US" sz="1400" dirty="0"/>
          </a:p>
        </p:txBody>
      </p:sp>
      <p:sp>
        <p:nvSpPr>
          <p:cNvPr id="24" name="Oval 23"/>
          <p:cNvSpPr/>
          <p:nvPr/>
        </p:nvSpPr>
        <p:spPr bwMode="auto">
          <a:xfrm>
            <a:off x="6516919" y="4915869"/>
            <a:ext cx="3352795" cy="796413"/>
          </a:xfrm>
          <a:prstGeom prst="ellipse">
            <a:avLst/>
          </a:prstGeom>
          <a:solidFill>
            <a:srgbClr val="CEE6FA"/>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algn="ctr"/>
            <a:r>
              <a:rPr lang="en-US" sz="1400" b="0" i="1" dirty="0"/>
              <a:t>Constant </a:t>
            </a:r>
            <a:r>
              <a:rPr lang="en-US" sz="1400" b="0" i="1" dirty="0" smtClean="0"/>
              <a:t>Expression Node:</a:t>
            </a:r>
          </a:p>
          <a:p>
            <a:pPr algn="ctr"/>
            <a:r>
              <a:rPr lang="en-US" sz="1600" dirty="0" smtClean="0"/>
              <a:t>E55 Type</a:t>
            </a:r>
            <a:endParaRPr lang="en-US" sz="1600" dirty="0"/>
          </a:p>
        </p:txBody>
      </p:sp>
      <p:cxnSp>
        <p:nvCxnSpPr>
          <p:cNvPr id="25" name="Straight Arrow Connector 24"/>
          <p:cNvCxnSpPr>
            <a:stCxn id="27" idx="5"/>
            <a:endCxn id="24" idx="0"/>
          </p:cNvCxnSpPr>
          <p:nvPr/>
        </p:nvCxnSpPr>
        <p:spPr bwMode="auto">
          <a:xfrm>
            <a:off x="6882937" y="4480686"/>
            <a:ext cx="1310380" cy="435183"/>
          </a:xfrm>
          <a:prstGeom prst="straightConnector1">
            <a:avLst/>
          </a:prstGeom>
          <a:solidFill>
            <a:schemeClr val="accent1"/>
          </a:solidFill>
          <a:ln w="38100" cap="flat" cmpd="sng" algn="ctr">
            <a:solidFill>
              <a:schemeClr val="tx1"/>
            </a:solidFill>
            <a:prstDash val="solid"/>
            <a:round/>
            <a:headEnd type="none" w="med" len="med"/>
            <a:tailEnd type="stealth" w="lg"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9" name="Straight Arrow Connector 28"/>
          <p:cNvCxnSpPr>
            <a:stCxn id="27" idx="7"/>
          </p:cNvCxnSpPr>
          <p:nvPr/>
        </p:nvCxnSpPr>
        <p:spPr bwMode="auto">
          <a:xfrm flipV="1">
            <a:off x="6882937" y="3821635"/>
            <a:ext cx="1331199" cy="95902"/>
          </a:xfrm>
          <a:prstGeom prst="straightConnector1">
            <a:avLst/>
          </a:prstGeom>
          <a:solidFill>
            <a:schemeClr val="accent1"/>
          </a:solidFill>
          <a:ln w="38100" cap="flat" cmpd="sng" algn="ctr">
            <a:solidFill>
              <a:schemeClr val="tx1"/>
            </a:solidFill>
            <a:prstDash val="solid"/>
            <a:round/>
            <a:headEnd type="none" w="med" len="med"/>
            <a:tailEnd type="stealth" w="lg"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8" name="Oval 37"/>
          <p:cNvSpPr/>
          <p:nvPr/>
        </p:nvSpPr>
        <p:spPr bwMode="auto">
          <a:xfrm>
            <a:off x="8641868" y="5274717"/>
            <a:ext cx="1140762" cy="398206"/>
          </a:xfrm>
          <a:prstGeom prst="ellipse">
            <a:avLst/>
          </a:prstGeom>
          <a:solidFill>
            <a:schemeClr val="accent1">
              <a:lumMod val="40000"/>
              <a:lumOff val="60000"/>
            </a:schemeClr>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algn="ctr"/>
            <a:r>
              <a:rPr lang="en-US" sz="1400" i="1" dirty="0"/>
              <a:t>weight</a:t>
            </a:r>
          </a:p>
        </p:txBody>
      </p:sp>
      <p:sp>
        <p:nvSpPr>
          <p:cNvPr id="41" name="Oval 40"/>
          <p:cNvSpPr/>
          <p:nvPr/>
        </p:nvSpPr>
        <p:spPr bwMode="auto">
          <a:xfrm>
            <a:off x="8881352" y="3025222"/>
            <a:ext cx="988362" cy="398206"/>
          </a:xfrm>
          <a:prstGeom prst="ellipse">
            <a:avLst/>
          </a:prstGeom>
          <a:solidFill>
            <a:schemeClr val="accent1">
              <a:lumMod val="40000"/>
              <a:lumOff val="60000"/>
            </a:schemeClr>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algn="ctr"/>
            <a:r>
              <a:rPr lang="en-US" sz="1400" i="1" dirty="0" smtClean="0"/>
              <a:t>gr</a:t>
            </a:r>
            <a:endParaRPr lang="en-US" sz="1400" i="1" dirty="0"/>
          </a:p>
        </p:txBody>
      </p:sp>
      <p:sp>
        <p:nvSpPr>
          <p:cNvPr id="30" name="Title 1"/>
          <p:cNvSpPr txBox="1">
            <a:spLocks/>
          </p:cNvSpPr>
          <p:nvPr/>
        </p:nvSpPr>
        <p:spPr bwMode="auto">
          <a:xfrm>
            <a:off x="952500" y="316348"/>
            <a:ext cx="8343900" cy="9144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normAutofit/>
          </a:bodyPr>
          <a:lstStyle>
            <a:lvl1pPr algn="r" rtl="0" eaLnBrk="0" fontAlgn="base" hangingPunct="0">
              <a:spcBef>
                <a:spcPct val="0"/>
              </a:spcBef>
              <a:spcAft>
                <a:spcPct val="0"/>
              </a:spcAft>
              <a:defRPr sz="2800" i="1">
                <a:solidFill>
                  <a:srgbClr val="4D4D4D"/>
                </a:solidFill>
                <a:latin typeface="+mj-lt"/>
                <a:ea typeface="+mj-ea"/>
                <a:cs typeface="+mj-cs"/>
              </a:defRPr>
            </a:lvl1pPr>
            <a:lvl2pPr algn="r" rtl="0" eaLnBrk="0" fontAlgn="base" hangingPunct="0">
              <a:spcBef>
                <a:spcPct val="0"/>
              </a:spcBef>
              <a:spcAft>
                <a:spcPct val="0"/>
              </a:spcAft>
              <a:defRPr sz="2800" i="1">
                <a:solidFill>
                  <a:srgbClr val="4D4D4D"/>
                </a:solidFill>
                <a:latin typeface="Arial" pitchFamily="34" charset="0"/>
              </a:defRPr>
            </a:lvl2pPr>
            <a:lvl3pPr algn="r" rtl="0" eaLnBrk="0" fontAlgn="base" hangingPunct="0">
              <a:spcBef>
                <a:spcPct val="0"/>
              </a:spcBef>
              <a:spcAft>
                <a:spcPct val="0"/>
              </a:spcAft>
              <a:defRPr sz="2800" i="1">
                <a:solidFill>
                  <a:srgbClr val="4D4D4D"/>
                </a:solidFill>
                <a:latin typeface="Arial" pitchFamily="34" charset="0"/>
              </a:defRPr>
            </a:lvl3pPr>
            <a:lvl4pPr algn="r" rtl="0" eaLnBrk="0" fontAlgn="base" hangingPunct="0">
              <a:spcBef>
                <a:spcPct val="0"/>
              </a:spcBef>
              <a:spcAft>
                <a:spcPct val="0"/>
              </a:spcAft>
              <a:defRPr sz="2800" i="1">
                <a:solidFill>
                  <a:srgbClr val="4D4D4D"/>
                </a:solidFill>
                <a:latin typeface="Arial" pitchFamily="34" charset="0"/>
              </a:defRPr>
            </a:lvl4pPr>
            <a:lvl5pPr algn="r" rtl="0" eaLnBrk="0" fontAlgn="base" hangingPunct="0">
              <a:spcBef>
                <a:spcPct val="0"/>
              </a:spcBef>
              <a:spcAft>
                <a:spcPct val="0"/>
              </a:spcAft>
              <a:defRPr sz="2800" i="1">
                <a:solidFill>
                  <a:srgbClr val="4D4D4D"/>
                </a:solidFill>
                <a:latin typeface="Arial" pitchFamily="34" charset="0"/>
              </a:defRPr>
            </a:lvl5pPr>
            <a:lvl6pPr marL="457200" algn="r" rtl="0" fontAlgn="base">
              <a:spcBef>
                <a:spcPct val="0"/>
              </a:spcBef>
              <a:spcAft>
                <a:spcPct val="0"/>
              </a:spcAft>
              <a:defRPr sz="2800" i="1">
                <a:solidFill>
                  <a:srgbClr val="4D4D4D"/>
                </a:solidFill>
                <a:latin typeface="Arial" pitchFamily="34" charset="0"/>
              </a:defRPr>
            </a:lvl6pPr>
            <a:lvl7pPr marL="914400" algn="r" rtl="0" fontAlgn="base">
              <a:spcBef>
                <a:spcPct val="0"/>
              </a:spcBef>
              <a:spcAft>
                <a:spcPct val="0"/>
              </a:spcAft>
              <a:defRPr sz="2800" i="1">
                <a:solidFill>
                  <a:srgbClr val="4D4D4D"/>
                </a:solidFill>
                <a:latin typeface="Arial" pitchFamily="34" charset="0"/>
              </a:defRPr>
            </a:lvl7pPr>
            <a:lvl8pPr marL="1371600" algn="r" rtl="0" fontAlgn="base">
              <a:spcBef>
                <a:spcPct val="0"/>
              </a:spcBef>
              <a:spcAft>
                <a:spcPct val="0"/>
              </a:spcAft>
              <a:defRPr sz="2800" i="1">
                <a:solidFill>
                  <a:srgbClr val="4D4D4D"/>
                </a:solidFill>
                <a:latin typeface="Arial" pitchFamily="34" charset="0"/>
              </a:defRPr>
            </a:lvl8pPr>
            <a:lvl9pPr marL="1828800" algn="r" rtl="0" fontAlgn="base">
              <a:spcBef>
                <a:spcPct val="0"/>
              </a:spcBef>
              <a:spcAft>
                <a:spcPct val="0"/>
              </a:spcAft>
              <a:defRPr sz="2800" i="1">
                <a:solidFill>
                  <a:srgbClr val="4D4D4D"/>
                </a:solidFill>
                <a:latin typeface="Arial" pitchFamily="34" charset="0"/>
              </a:defRPr>
            </a:lvl9pPr>
          </a:lstStyle>
          <a:p>
            <a:r>
              <a:rPr lang="en-US" sz="3200" b="1" kern="0" dirty="0" smtClean="0"/>
              <a:t>X3ML Structure</a:t>
            </a:r>
            <a:endParaRPr lang="el-GR" sz="2400" b="0" kern="0" dirty="0"/>
          </a:p>
        </p:txBody>
      </p:sp>
    </p:spTree>
    <p:extLst>
      <p:ext uri="{BB962C8B-B14F-4D97-AF65-F5344CB8AC3E}">
        <p14:creationId xmlns:p14="http://schemas.microsoft.com/office/powerpoint/2010/main" val="412434941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8480" y="1680644"/>
            <a:ext cx="8872220" cy="4711525"/>
          </a:xfrm>
        </p:spPr>
        <p:txBody>
          <a:bodyPr>
            <a:normAutofit/>
          </a:bodyPr>
          <a:lstStyle/>
          <a:p>
            <a:pPr algn="just">
              <a:buNone/>
            </a:pPr>
            <a:r>
              <a:rPr lang="en-US" sz="1600" i="0" dirty="0"/>
              <a:t>X3ML supports </a:t>
            </a:r>
            <a:r>
              <a:rPr lang="en-US" sz="1600" b="1" dirty="0"/>
              <a:t>1:N mappings </a:t>
            </a:r>
            <a:r>
              <a:rPr lang="en-US" sz="1600" i="0" dirty="0"/>
              <a:t>and uses the following special constructs:</a:t>
            </a:r>
          </a:p>
          <a:p>
            <a:pPr marL="285750" indent="-285750" algn="just">
              <a:buClr>
                <a:schemeClr val="accent1">
                  <a:lumMod val="50000"/>
                </a:schemeClr>
              </a:buClr>
              <a:buSzPct val="100000"/>
              <a:buFont typeface="Wingdings" panose="05000000000000000000" pitchFamily="2" charset="2"/>
              <a:buChar char="Ø"/>
            </a:pPr>
            <a:r>
              <a:rPr lang="en-US" sz="1600" b="1" dirty="0"/>
              <a:t>intermediate nodes</a:t>
            </a:r>
            <a:r>
              <a:rPr lang="en-US" sz="1600" dirty="0"/>
              <a:t> </a:t>
            </a:r>
            <a:r>
              <a:rPr lang="en-US" sz="1600" i="0" dirty="0"/>
              <a:t>used to represent the mapping of a simple source path to a </a:t>
            </a:r>
            <a:r>
              <a:rPr lang="en-US" sz="1600" i="0" dirty="0" smtClean="0"/>
              <a:t>complex target path</a:t>
            </a:r>
            <a:r>
              <a:rPr lang="en-US" sz="1600" i="0" dirty="0"/>
              <a:t>.</a:t>
            </a:r>
          </a:p>
          <a:p>
            <a:pPr marL="285750" indent="-285750" algn="just">
              <a:buClr>
                <a:schemeClr val="accent1">
                  <a:lumMod val="50000"/>
                </a:schemeClr>
              </a:buClr>
              <a:buSzPct val="100000"/>
              <a:buFont typeface="Wingdings" panose="05000000000000000000" pitchFamily="2" charset="2"/>
              <a:buChar char="Ø"/>
            </a:pPr>
            <a:endParaRPr lang="en-US" sz="1600" i="0" dirty="0"/>
          </a:p>
          <a:p>
            <a:pPr marL="285750" indent="-285750" algn="just">
              <a:buClr>
                <a:schemeClr val="accent1">
                  <a:lumMod val="50000"/>
                </a:schemeClr>
              </a:buClr>
              <a:buSzPct val="100000"/>
              <a:buFont typeface="Wingdings" panose="05000000000000000000" pitchFamily="2" charset="2"/>
              <a:buChar char="Ø"/>
            </a:pPr>
            <a:r>
              <a:rPr lang="en-US" sz="1600" b="1" dirty="0"/>
              <a:t>constant expression nodes</a:t>
            </a:r>
            <a:r>
              <a:rPr lang="en-US" sz="1600" dirty="0"/>
              <a:t> </a:t>
            </a:r>
            <a:r>
              <a:rPr lang="en-US" sz="1600" i="0" dirty="0"/>
              <a:t>used to assign constant attributes to an entity.</a:t>
            </a:r>
          </a:p>
          <a:p>
            <a:pPr marL="285750" indent="-285750" algn="just">
              <a:buClr>
                <a:schemeClr val="accent1">
                  <a:lumMod val="50000"/>
                </a:schemeClr>
              </a:buClr>
              <a:buSzPct val="100000"/>
              <a:buFont typeface="Wingdings" panose="05000000000000000000" pitchFamily="2" charset="2"/>
              <a:buChar char="Ø"/>
            </a:pPr>
            <a:endParaRPr lang="en-US" sz="1600" i="0" dirty="0"/>
          </a:p>
          <a:p>
            <a:pPr marL="285750" indent="-285750" algn="just">
              <a:buClr>
                <a:schemeClr val="accent1">
                  <a:lumMod val="50000"/>
                </a:schemeClr>
              </a:buClr>
              <a:buSzPct val="100000"/>
              <a:buFont typeface="Wingdings" panose="05000000000000000000" pitchFamily="2" charset="2"/>
              <a:buChar char="Ø"/>
            </a:pPr>
            <a:r>
              <a:rPr lang="en-US" sz="1600" b="1" dirty="0"/>
              <a:t>conditional statements </a:t>
            </a:r>
            <a:r>
              <a:rPr lang="en-US" sz="1600" i="0" dirty="0"/>
              <a:t>within the target node and target relation support checks </a:t>
            </a:r>
            <a:r>
              <a:rPr lang="en-US" sz="1600" i="0" dirty="0" smtClean="0"/>
              <a:t>for existence </a:t>
            </a:r>
            <a:r>
              <a:rPr lang="en-US" sz="1600" i="0" dirty="0"/>
              <a:t>and equality of values and can be combined into Boolean expressions.</a:t>
            </a:r>
          </a:p>
          <a:p>
            <a:pPr marL="285750" indent="-285750" algn="just">
              <a:buClr>
                <a:schemeClr val="accent1">
                  <a:lumMod val="50000"/>
                </a:schemeClr>
              </a:buClr>
              <a:buSzPct val="100000"/>
              <a:buFont typeface="Wingdings" panose="05000000000000000000" pitchFamily="2" charset="2"/>
              <a:buChar char="Ø"/>
            </a:pPr>
            <a:endParaRPr lang="en-US" sz="1600" i="0" dirty="0"/>
          </a:p>
          <a:p>
            <a:pPr marL="285750" indent="-285750" algn="just">
              <a:buClr>
                <a:schemeClr val="accent1">
                  <a:lumMod val="50000"/>
                </a:schemeClr>
              </a:buClr>
              <a:buSzPct val="100000"/>
              <a:buFont typeface="Wingdings" panose="05000000000000000000" pitchFamily="2" charset="2"/>
              <a:buChar char="Ø"/>
            </a:pPr>
            <a:r>
              <a:rPr lang="en-US" sz="1600" b="1" dirty="0"/>
              <a:t>“Same as” variable </a:t>
            </a:r>
            <a:r>
              <a:rPr lang="en-US" sz="1600" i="0" dirty="0"/>
              <a:t>used to identify a specific node instance for a given input record </a:t>
            </a:r>
            <a:r>
              <a:rPr lang="en-US" sz="1600" i="0" dirty="0" smtClean="0"/>
              <a:t>that is </a:t>
            </a:r>
            <a:r>
              <a:rPr lang="en-US" sz="1600" i="0" dirty="0"/>
              <a:t>generated once but is used in a number of locations in the mapping.</a:t>
            </a:r>
          </a:p>
          <a:p>
            <a:pPr marL="285750" indent="-285750" algn="just">
              <a:buClr>
                <a:schemeClr val="accent1">
                  <a:lumMod val="50000"/>
                </a:schemeClr>
              </a:buClr>
              <a:buSzPct val="100000"/>
              <a:buFont typeface="Wingdings" panose="05000000000000000000" pitchFamily="2" charset="2"/>
              <a:buChar char="Ø"/>
            </a:pPr>
            <a:endParaRPr lang="en-US" sz="1600" i="0" dirty="0"/>
          </a:p>
          <a:p>
            <a:pPr marL="285750" indent="-285750" algn="just">
              <a:buClr>
                <a:schemeClr val="accent1">
                  <a:lumMod val="50000"/>
                </a:schemeClr>
              </a:buClr>
              <a:buSzPct val="100000"/>
              <a:buFont typeface="Wingdings" panose="05000000000000000000" pitchFamily="2" charset="2"/>
              <a:buChar char="Ø"/>
            </a:pPr>
            <a:r>
              <a:rPr lang="en-US" sz="1600" b="1" dirty="0"/>
              <a:t>Join operator (==) </a:t>
            </a:r>
            <a:r>
              <a:rPr lang="en-US" sz="1600" i="0" dirty="0"/>
              <a:t>used in the source path to denote relational database joins</a:t>
            </a:r>
          </a:p>
          <a:p>
            <a:pPr marL="285750" indent="-285750" algn="just">
              <a:buClr>
                <a:schemeClr val="accent1">
                  <a:lumMod val="50000"/>
                </a:schemeClr>
              </a:buClr>
              <a:buSzPct val="100000"/>
              <a:buFont typeface="Wingdings" panose="05000000000000000000" pitchFamily="2" charset="2"/>
              <a:buChar char="Ø"/>
            </a:pPr>
            <a:endParaRPr lang="en-US" sz="1600" i="0" dirty="0"/>
          </a:p>
          <a:p>
            <a:pPr marL="285750" indent="-285750" algn="just">
              <a:buClr>
                <a:schemeClr val="accent1">
                  <a:lumMod val="50000"/>
                </a:schemeClr>
              </a:buClr>
              <a:buSzPct val="100000"/>
              <a:buFont typeface="Wingdings" panose="05000000000000000000" pitchFamily="2" charset="2"/>
              <a:buChar char="Ø"/>
            </a:pPr>
            <a:r>
              <a:rPr lang="en-US" sz="1600" b="1" dirty="0"/>
              <a:t>info and comment blocks </a:t>
            </a:r>
            <a:r>
              <a:rPr lang="en-US" sz="1600" i="0" dirty="0"/>
              <a:t>throughout the mapping specification bridge the gap between human author and machine executor.</a:t>
            </a:r>
          </a:p>
          <a:p>
            <a:pPr marL="0" indent="0" algn="just"/>
            <a:endParaRPr lang="en-US" sz="1600" i="0" dirty="0"/>
          </a:p>
        </p:txBody>
      </p:sp>
      <p:sp>
        <p:nvSpPr>
          <p:cNvPr id="4" name="Title 1"/>
          <p:cNvSpPr>
            <a:spLocks noGrp="1"/>
          </p:cNvSpPr>
          <p:nvPr>
            <p:ph type="title"/>
          </p:nvPr>
        </p:nvSpPr>
        <p:spPr>
          <a:xfrm>
            <a:off x="952500" y="316348"/>
            <a:ext cx="8343900" cy="914400"/>
          </a:xfrm>
        </p:spPr>
        <p:txBody>
          <a:bodyPr>
            <a:normAutofit/>
          </a:bodyPr>
          <a:lstStyle/>
          <a:p>
            <a:r>
              <a:rPr lang="en-US" sz="3200" b="1" dirty="0"/>
              <a:t>X3ML Constructs</a:t>
            </a:r>
            <a:endParaRPr lang="el-GR" sz="2400" i="1" dirty="0"/>
          </a:p>
        </p:txBody>
      </p:sp>
      <p:sp>
        <p:nvSpPr>
          <p:cNvPr id="2" name="Slide Number Placeholder 1"/>
          <p:cNvSpPr>
            <a:spLocks noGrp="1"/>
          </p:cNvSpPr>
          <p:nvPr>
            <p:ph type="sldNum" sz="quarter" idx="11"/>
          </p:nvPr>
        </p:nvSpPr>
        <p:spPr/>
        <p:txBody>
          <a:bodyPr/>
          <a:lstStyle/>
          <a:p>
            <a:pPr>
              <a:defRPr/>
            </a:pPr>
            <a:fld id="{4607CC90-1CB1-4564-9E35-00235DDB2CD8}" type="slidenum">
              <a:rPr lang="en-US" altLang="el-GR" smtClean="0"/>
              <a:pPr>
                <a:defRPr/>
              </a:pPr>
              <a:t>14</a:t>
            </a:fld>
            <a:endParaRPr lang="en-US" altLang="el-GR" dirty="0"/>
          </a:p>
        </p:txBody>
      </p:sp>
    </p:spTree>
    <p:extLst>
      <p:ext uri="{BB962C8B-B14F-4D97-AF65-F5344CB8AC3E}">
        <p14:creationId xmlns:p14="http://schemas.microsoft.com/office/powerpoint/2010/main" val="131803094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8480" y="1680644"/>
            <a:ext cx="8872220" cy="4711525"/>
          </a:xfrm>
        </p:spPr>
        <p:txBody>
          <a:bodyPr>
            <a:normAutofit/>
          </a:bodyPr>
          <a:lstStyle/>
          <a:p>
            <a:pPr marL="285750" indent="-285750" algn="just">
              <a:buClr>
                <a:schemeClr val="accent1">
                  <a:lumMod val="50000"/>
                </a:schemeClr>
              </a:buClr>
              <a:buSzPct val="100000"/>
              <a:buFont typeface="Wingdings" panose="05000000000000000000" pitchFamily="2" charset="2"/>
              <a:buChar char="Ø"/>
            </a:pPr>
            <a:r>
              <a:rPr lang="en-US" sz="1600" i="0" dirty="0"/>
              <a:t>The definition of the URI generation policy </a:t>
            </a:r>
            <a:r>
              <a:rPr lang="en-US" sz="1600" i="0" dirty="0" smtClean="0"/>
              <a:t>is a separate step and </a:t>
            </a:r>
            <a:r>
              <a:rPr lang="en-US" sz="1600" b="1" dirty="0" smtClean="0"/>
              <a:t>follows </a:t>
            </a:r>
            <a:r>
              <a:rPr lang="en-US" sz="1600" b="1" dirty="0"/>
              <a:t>the schema </a:t>
            </a:r>
            <a:r>
              <a:rPr lang="en-US" sz="1600" b="1" dirty="0" smtClean="0"/>
              <a:t>matching</a:t>
            </a:r>
            <a:endParaRPr lang="en-US" sz="1600" b="1" i="0" dirty="0"/>
          </a:p>
          <a:p>
            <a:pPr marL="285750" indent="-285750" algn="just">
              <a:buClr>
                <a:schemeClr val="accent1">
                  <a:lumMod val="50000"/>
                </a:schemeClr>
              </a:buClr>
              <a:buSzPct val="100000"/>
              <a:buFont typeface="Wingdings" panose="05000000000000000000" pitchFamily="2" charset="2"/>
              <a:buChar char="Ø"/>
            </a:pPr>
            <a:endParaRPr lang="en-US" sz="1600" i="0" dirty="0"/>
          </a:p>
          <a:p>
            <a:pPr marL="285750" indent="-285750" algn="just">
              <a:buClr>
                <a:schemeClr val="accent1">
                  <a:lumMod val="50000"/>
                </a:schemeClr>
              </a:buClr>
              <a:buSzPct val="100000"/>
              <a:buFont typeface="Wingdings" panose="05000000000000000000" pitchFamily="2" charset="2"/>
              <a:buChar char="Ø"/>
            </a:pPr>
            <a:r>
              <a:rPr lang="en-US" sz="1600" i="0" dirty="0"/>
              <a:t>It is performed usually by an IT expert who must ensure that the generated URIs match certain criteria such as consistency </a:t>
            </a:r>
            <a:r>
              <a:rPr lang="en-US" sz="1600" i="0" dirty="0" smtClean="0"/>
              <a:t>uniqueness</a:t>
            </a:r>
            <a:endParaRPr lang="en-US" sz="1600" i="0" dirty="0"/>
          </a:p>
          <a:p>
            <a:pPr marL="285750" indent="-285750" algn="just">
              <a:buClr>
                <a:schemeClr val="accent1">
                  <a:lumMod val="50000"/>
                </a:schemeClr>
              </a:buClr>
              <a:buSzPct val="100000"/>
              <a:buFont typeface="Wingdings" panose="05000000000000000000" pitchFamily="2" charset="2"/>
              <a:buChar char="Ø"/>
            </a:pPr>
            <a:endParaRPr lang="en-US" sz="1600" i="0" dirty="0"/>
          </a:p>
          <a:p>
            <a:pPr marL="285750" indent="-285750" algn="just">
              <a:buClr>
                <a:schemeClr val="accent1">
                  <a:lumMod val="50000"/>
                </a:schemeClr>
              </a:buClr>
              <a:buSzPct val="100000"/>
              <a:buFont typeface="Wingdings" panose="05000000000000000000" pitchFamily="2" charset="2"/>
              <a:buChar char="Ø"/>
            </a:pPr>
            <a:r>
              <a:rPr lang="en-US" sz="1600" i="0" dirty="0"/>
              <a:t>A set of </a:t>
            </a:r>
            <a:r>
              <a:rPr lang="en-US" sz="1600" b="1" dirty="0"/>
              <a:t>predefined URI generators </a:t>
            </a:r>
            <a:r>
              <a:rPr lang="en-US" sz="1600" i="0" dirty="0"/>
              <a:t>(UUIDs, literals) and </a:t>
            </a:r>
            <a:r>
              <a:rPr lang="en-US" sz="1600" b="1" i="0" dirty="0"/>
              <a:t>templates</a:t>
            </a:r>
            <a:r>
              <a:rPr lang="en-US" sz="1600" i="0" dirty="0"/>
              <a:t> are available but any URI generating function can be implemented and incorporated in the </a:t>
            </a:r>
            <a:r>
              <a:rPr lang="en-US" sz="1600" i="0" dirty="0" smtClean="0"/>
              <a:t>system</a:t>
            </a:r>
            <a:endParaRPr lang="en-US" sz="1600" i="0" dirty="0"/>
          </a:p>
          <a:p>
            <a:pPr marL="285750" indent="-285750" algn="just">
              <a:buClr>
                <a:schemeClr val="accent1">
                  <a:lumMod val="50000"/>
                </a:schemeClr>
              </a:buClr>
              <a:buSzPct val="100000"/>
              <a:buFont typeface="Wingdings" panose="05000000000000000000" pitchFamily="2" charset="2"/>
              <a:buChar char="Ø"/>
            </a:pPr>
            <a:endParaRPr lang="en-US" sz="1600" i="0" dirty="0"/>
          </a:p>
          <a:p>
            <a:pPr marL="285750" indent="-285750" algn="just">
              <a:buClr>
                <a:schemeClr val="accent1">
                  <a:lumMod val="50000"/>
                </a:schemeClr>
              </a:buClr>
              <a:buSzPct val="100000"/>
              <a:buFont typeface="Wingdings" panose="05000000000000000000" pitchFamily="2" charset="2"/>
              <a:buChar char="Ø"/>
            </a:pPr>
            <a:r>
              <a:rPr lang="en-US" sz="1600" i="0" dirty="0"/>
              <a:t>In the X3ML definition, the target domain and </a:t>
            </a:r>
            <a:r>
              <a:rPr lang="en-US" sz="1600" i="0" dirty="0" smtClean="0"/>
              <a:t>all range entities must </a:t>
            </a:r>
            <a:r>
              <a:rPr lang="en-US" sz="1600" i="0" dirty="0"/>
              <a:t>contain </a:t>
            </a:r>
            <a:r>
              <a:rPr lang="en-US" sz="1600" i="0" dirty="0" smtClean="0"/>
              <a:t>functions </a:t>
            </a:r>
            <a:r>
              <a:rPr lang="en-US" sz="1600" i="0" dirty="0"/>
              <a:t>that </a:t>
            </a:r>
            <a:r>
              <a:rPr lang="en-US" sz="1600" i="0" dirty="0" smtClean="0"/>
              <a:t>will generate </a:t>
            </a:r>
            <a:r>
              <a:rPr lang="en-US" sz="1600" b="1" dirty="0"/>
              <a:t>URIs or </a:t>
            </a:r>
            <a:r>
              <a:rPr lang="en-US" sz="1600" b="1" dirty="0" smtClean="0"/>
              <a:t>literals</a:t>
            </a:r>
            <a:endParaRPr lang="en-US" sz="1600" i="0" dirty="0"/>
          </a:p>
          <a:p>
            <a:pPr marL="285750" indent="-285750" algn="just">
              <a:buClr>
                <a:schemeClr val="accent1">
                  <a:lumMod val="50000"/>
                </a:schemeClr>
              </a:buClr>
              <a:buSzPct val="100000"/>
              <a:buFont typeface="Wingdings" panose="05000000000000000000" pitchFamily="2" charset="2"/>
              <a:buChar char="Ø"/>
            </a:pPr>
            <a:endParaRPr lang="en-US" sz="1600" i="0" dirty="0"/>
          </a:p>
          <a:p>
            <a:pPr marL="0" indent="0" algn="just">
              <a:buClr>
                <a:schemeClr val="accent1">
                  <a:lumMod val="50000"/>
                </a:schemeClr>
              </a:buClr>
              <a:buSzPct val="100000"/>
            </a:pPr>
            <a:r>
              <a:rPr lang="en-US" sz="1600" i="0" dirty="0"/>
              <a:t>The result of the schema matching and URI generation policy steps is a  </a:t>
            </a:r>
            <a:r>
              <a:rPr lang="en-US" sz="1600" b="1" dirty="0">
                <a:solidFill>
                  <a:srgbClr val="C00000"/>
                </a:solidFill>
              </a:rPr>
              <a:t>complete X3ML mapping definition file</a:t>
            </a:r>
            <a:r>
              <a:rPr lang="en-US" sz="1600" b="1" dirty="0"/>
              <a:t> </a:t>
            </a:r>
            <a:r>
              <a:rPr lang="en-US" sz="1600" i="0" dirty="0"/>
              <a:t>that will be fed to the X3ML engine for  the transformation of the data.</a:t>
            </a:r>
          </a:p>
          <a:p>
            <a:pPr marL="0" indent="0" algn="just"/>
            <a:endParaRPr lang="en-US" sz="1600" i="0" dirty="0"/>
          </a:p>
        </p:txBody>
      </p:sp>
      <p:sp>
        <p:nvSpPr>
          <p:cNvPr id="4" name="Title 1"/>
          <p:cNvSpPr>
            <a:spLocks noGrp="1"/>
          </p:cNvSpPr>
          <p:nvPr>
            <p:ph type="title"/>
          </p:nvPr>
        </p:nvSpPr>
        <p:spPr>
          <a:xfrm>
            <a:off x="952500" y="316348"/>
            <a:ext cx="8343900" cy="914400"/>
          </a:xfrm>
        </p:spPr>
        <p:txBody>
          <a:bodyPr>
            <a:normAutofit/>
          </a:bodyPr>
          <a:lstStyle/>
          <a:p>
            <a:r>
              <a:rPr lang="en-US" sz="3200" b="1" dirty="0"/>
              <a:t>X3ML - URI generation policy</a:t>
            </a:r>
            <a:endParaRPr lang="el-GR" sz="2400" i="1" dirty="0"/>
          </a:p>
        </p:txBody>
      </p:sp>
      <p:sp>
        <p:nvSpPr>
          <p:cNvPr id="2" name="Slide Number Placeholder 1"/>
          <p:cNvSpPr>
            <a:spLocks noGrp="1"/>
          </p:cNvSpPr>
          <p:nvPr>
            <p:ph type="sldNum" sz="quarter" idx="11"/>
          </p:nvPr>
        </p:nvSpPr>
        <p:spPr/>
        <p:txBody>
          <a:bodyPr/>
          <a:lstStyle/>
          <a:p>
            <a:pPr>
              <a:defRPr/>
            </a:pPr>
            <a:fld id="{4607CC90-1CB1-4564-9E35-00235DDB2CD8}" type="slidenum">
              <a:rPr lang="en-US" altLang="el-GR" smtClean="0"/>
              <a:pPr>
                <a:defRPr/>
              </a:pPr>
              <a:t>15</a:t>
            </a:fld>
            <a:endParaRPr lang="en-US" altLang="el-GR" dirty="0"/>
          </a:p>
        </p:txBody>
      </p:sp>
    </p:spTree>
    <p:extLst>
      <p:ext uri="{BB962C8B-B14F-4D97-AF65-F5344CB8AC3E}">
        <p14:creationId xmlns:p14="http://schemas.microsoft.com/office/powerpoint/2010/main" val="416508592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8480" y="1680644"/>
            <a:ext cx="8872220" cy="4711525"/>
          </a:xfrm>
        </p:spPr>
        <p:txBody>
          <a:bodyPr>
            <a:normAutofit/>
          </a:bodyPr>
          <a:lstStyle/>
          <a:p>
            <a:pPr marL="0" indent="0" algn="just"/>
            <a:r>
              <a:rPr lang="en-US" i="0" dirty="0"/>
              <a:t>The </a:t>
            </a:r>
            <a:r>
              <a:rPr lang="en-US" b="1" dirty="0">
                <a:solidFill>
                  <a:srgbClr val="C00000"/>
                </a:solidFill>
              </a:rPr>
              <a:t>X3ML engine </a:t>
            </a:r>
            <a:r>
              <a:rPr lang="en-US" i="0" dirty="0"/>
              <a:t>realizes the </a:t>
            </a:r>
            <a:r>
              <a:rPr lang="en-US" b="1" dirty="0">
                <a:solidFill>
                  <a:srgbClr val="C00000"/>
                </a:solidFill>
              </a:rPr>
              <a:t>transformation</a:t>
            </a:r>
            <a:r>
              <a:rPr lang="en-US" i="0" dirty="0">
                <a:solidFill>
                  <a:srgbClr val="C00000"/>
                </a:solidFill>
              </a:rPr>
              <a:t> </a:t>
            </a:r>
            <a:r>
              <a:rPr lang="en-US" i="0" dirty="0"/>
              <a:t>of the source records to the target </a:t>
            </a:r>
            <a:r>
              <a:rPr lang="en-US" i="0" dirty="0" smtClean="0"/>
              <a:t>format</a:t>
            </a:r>
            <a:endParaRPr lang="en-US" i="0" dirty="0"/>
          </a:p>
          <a:p>
            <a:pPr algn="just">
              <a:buFont typeface="Wingdings" panose="05000000000000000000" pitchFamily="2" charset="2"/>
              <a:buChar char="§"/>
            </a:pPr>
            <a:endParaRPr lang="en-US" i="0" dirty="0"/>
          </a:p>
          <a:p>
            <a:pPr marL="0" indent="0" algn="just"/>
            <a:r>
              <a:rPr lang="en-US" b="1" dirty="0"/>
              <a:t>I</a:t>
            </a:r>
            <a:r>
              <a:rPr lang="en-US" b="1" dirty="0" smtClean="0"/>
              <a:t>nput</a:t>
            </a:r>
            <a:r>
              <a:rPr lang="en-US" i="0" dirty="0"/>
              <a:t>:</a:t>
            </a:r>
          </a:p>
          <a:p>
            <a:pPr lvl="1" algn="just">
              <a:buClr>
                <a:schemeClr val="accent1">
                  <a:lumMod val="50000"/>
                </a:schemeClr>
              </a:buClr>
              <a:buSzPct val="100000"/>
              <a:buFont typeface="Wingdings" panose="05000000000000000000" pitchFamily="2" charset="2"/>
              <a:buChar char="Ø"/>
            </a:pPr>
            <a:r>
              <a:rPr lang="en-US" sz="2000" b="1" i="1" dirty="0">
                <a:solidFill>
                  <a:srgbClr val="C00000"/>
                </a:solidFill>
              </a:rPr>
              <a:t>source </a:t>
            </a:r>
            <a:r>
              <a:rPr lang="en-US" sz="2000" b="1" i="1" dirty="0" smtClean="0">
                <a:solidFill>
                  <a:srgbClr val="C00000"/>
                </a:solidFill>
              </a:rPr>
              <a:t>records</a:t>
            </a:r>
            <a:r>
              <a:rPr lang="en-US" sz="2000" dirty="0" smtClean="0"/>
              <a:t> </a:t>
            </a:r>
            <a:r>
              <a:rPr lang="en-US" sz="2000" dirty="0"/>
              <a:t>(currently in the form of an XML document)</a:t>
            </a:r>
          </a:p>
          <a:p>
            <a:pPr lvl="1" algn="just">
              <a:buClr>
                <a:schemeClr val="accent1">
                  <a:lumMod val="50000"/>
                </a:schemeClr>
              </a:buClr>
              <a:buSzPct val="100000"/>
              <a:buFont typeface="Wingdings" panose="05000000000000000000" pitchFamily="2" charset="2"/>
              <a:buChar char="Ø"/>
            </a:pPr>
            <a:r>
              <a:rPr lang="en-US" sz="2000" dirty="0"/>
              <a:t>the description of the mappings in the </a:t>
            </a:r>
            <a:r>
              <a:rPr lang="en-US" sz="2000" b="1" i="1" dirty="0">
                <a:solidFill>
                  <a:srgbClr val="C00000"/>
                </a:solidFill>
              </a:rPr>
              <a:t>X3ML mapping definition file</a:t>
            </a:r>
          </a:p>
          <a:p>
            <a:pPr lvl="1" algn="just">
              <a:buClr>
                <a:schemeClr val="accent1">
                  <a:lumMod val="50000"/>
                </a:schemeClr>
              </a:buClr>
              <a:buSzPct val="100000"/>
              <a:buFont typeface="Wingdings" panose="05000000000000000000" pitchFamily="2" charset="2"/>
              <a:buChar char="Ø"/>
            </a:pPr>
            <a:r>
              <a:rPr lang="en-US" sz="2000" dirty="0"/>
              <a:t>the </a:t>
            </a:r>
            <a:r>
              <a:rPr lang="en-US" sz="2000" b="1" i="1" dirty="0">
                <a:solidFill>
                  <a:srgbClr val="C00000"/>
                </a:solidFill>
              </a:rPr>
              <a:t>URI generation policy file</a:t>
            </a:r>
          </a:p>
          <a:p>
            <a:pPr algn="just">
              <a:buFont typeface="Wingdings" panose="05000000000000000000" pitchFamily="2" charset="2"/>
              <a:buChar char="§"/>
            </a:pPr>
            <a:endParaRPr lang="en-US" i="0" dirty="0"/>
          </a:p>
          <a:p>
            <a:pPr marL="0" indent="0" algn="just"/>
            <a:r>
              <a:rPr lang="en-US" b="1" dirty="0" smtClean="0">
                <a:solidFill>
                  <a:srgbClr val="C00000"/>
                </a:solidFill>
              </a:rPr>
              <a:t>Transforms</a:t>
            </a:r>
            <a:r>
              <a:rPr lang="en-US" i="0" dirty="0" smtClean="0"/>
              <a:t> </a:t>
            </a:r>
            <a:r>
              <a:rPr lang="en-US" i="0" dirty="0"/>
              <a:t>the </a:t>
            </a:r>
            <a:r>
              <a:rPr lang="en-US" i="0" dirty="0" smtClean="0"/>
              <a:t>source records (XML document) </a:t>
            </a:r>
            <a:r>
              <a:rPr lang="en-US" i="0" dirty="0"/>
              <a:t>into a valid </a:t>
            </a:r>
            <a:r>
              <a:rPr lang="en-US" b="1" dirty="0">
                <a:solidFill>
                  <a:srgbClr val="C00000"/>
                </a:solidFill>
              </a:rPr>
              <a:t>RDF document </a:t>
            </a:r>
            <a:r>
              <a:rPr lang="en-US" i="0" dirty="0"/>
              <a:t>which is equivalent with the XML input, with respect to the given mappings and policy. </a:t>
            </a:r>
          </a:p>
          <a:p>
            <a:pPr algn="just">
              <a:buFont typeface="Wingdings" panose="05000000000000000000" pitchFamily="2" charset="2"/>
              <a:buChar char="§"/>
            </a:pPr>
            <a:endParaRPr lang="en-US" sz="1400" i="0" dirty="0"/>
          </a:p>
        </p:txBody>
      </p:sp>
      <p:sp>
        <p:nvSpPr>
          <p:cNvPr id="4" name="Title 1"/>
          <p:cNvSpPr>
            <a:spLocks noGrp="1"/>
          </p:cNvSpPr>
          <p:nvPr>
            <p:ph type="title"/>
          </p:nvPr>
        </p:nvSpPr>
        <p:spPr>
          <a:xfrm>
            <a:off x="952500" y="316348"/>
            <a:ext cx="8343900" cy="914400"/>
          </a:xfrm>
        </p:spPr>
        <p:txBody>
          <a:bodyPr>
            <a:normAutofit/>
          </a:bodyPr>
          <a:lstStyle/>
          <a:p>
            <a:r>
              <a:rPr lang="en-US" sz="3200" b="1" dirty="0"/>
              <a:t>X3ML Engine</a:t>
            </a:r>
            <a:endParaRPr lang="el-GR" sz="2400" i="1" dirty="0"/>
          </a:p>
        </p:txBody>
      </p:sp>
      <p:sp>
        <p:nvSpPr>
          <p:cNvPr id="2" name="Slide Number Placeholder 1"/>
          <p:cNvSpPr>
            <a:spLocks noGrp="1"/>
          </p:cNvSpPr>
          <p:nvPr>
            <p:ph type="sldNum" sz="quarter" idx="11"/>
          </p:nvPr>
        </p:nvSpPr>
        <p:spPr/>
        <p:txBody>
          <a:bodyPr/>
          <a:lstStyle/>
          <a:p>
            <a:pPr>
              <a:defRPr/>
            </a:pPr>
            <a:fld id="{4607CC90-1CB1-4564-9E35-00235DDB2CD8}" type="slidenum">
              <a:rPr lang="en-US" altLang="el-GR" smtClean="0"/>
              <a:pPr>
                <a:defRPr/>
              </a:pPr>
              <a:t>16</a:t>
            </a:fld>
            <a:endParaRPr lang="en-US" altLang="el-GR" dirty="0"/>
          </a:p>
        </p:txBody>
      </p:sp>
    </p:spTree>
    <p:extLst>
      <p:ext uri="{BB962C8B-B14F-4D97-AF65-F5344CB8AC3E}">
        <p14:creationId xmlns:p14="http://schemas.microsoft.com/office/powerpoint/2010/main" val="86659974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8480" y="1680644"/>
            <a:ext cx="8933066" cy="4711525"/>
          </a:xfrm>
        </p:spPr>
        <p:txBody>
          <a:bodyPr>
            <a:normAutofit/>
          </a:bodyPr>
          <a:lstStyle/>
          <a:p>
            <a:pPr marL="342900" indent="-342900" algn="just">
              <a:buClr>
                <a:schemeClr val="accent1">
                  <a:lumMod val="50000"/>
                </a:schemeClr>
              </a:buClr>
              <a:buSzPct val="100000"/>
              <a:buFont typeface="Wingdings" panose="05000000000000000000" pitchFamily="2" charset="2"/>
              <a:buChar char="Ø"/>
            </a:pPr>
            <a:r>
              <a:rPr lang="en-US" i="0" dirty="0" smtClean="0"/>
              <a:t>Implemented </a:t>
            </a:r>
            <a:r>
              <a:rPr lang="en-US" i="0" dirty="0"/>
              <a:t>in </a:t>
            </a:r>
            <a:r>
              <a:rPr lang="en-US" b="1" dirty="0"/>
              <a:t>Java</a:t>
            </a:r>
            <a:r>
              <a:rPr lang="en-US" i="0" dirty="0"/>
              <a:t>, producing a single artifact in the form of a JAR file which contains the engine </a:t>
            </a:r>
            <a:r>
              <a:rPr lang="en-US" i="0" dirty="0" smtClean="0"/>
              <a:t>software</a:t>
            </a:r>
            <a:endParaRPr lang="en-US" i="0" dirty="0"/>
          </a:p>
          <a:p>
            <a:pPr lvl="1" algn="just">
              <a:buClr>
                <a:schemeClr val="accent1">
                  <a:lumMod val="50000"/>
                </a:schemeClr>
              </a:buClr>
              <a:buSzPct val="100000"/>
              <a:buFont typeface="Wingdings" panose="05000000000000000000" pitchFamily="2" charset="2"/>
              <a:buChar char="§"/>
            </a:pPr>
            <a:r>
              <a:rPr lang="en-US" sz="2000" dirty="0"/>
              <a:t>XStream8 for parsing XML-based documents</a:t>
            </a:r>
          </a:p>
          <a:p>
            <a:pPr lvl="1" algn="just">
              <a:buClr>
                <a:schemeClr val="accent1">
                  <a:lumMod val="50000"/>
                </a:schemeClr>
              </a:buClr>
              <a:buSzPct val="100000"/>
              <a:buFont typeface="Wingdings" panose="05000000000000000000" pitchFamily="2" charset="2"/>
              <a:buChar char="§"/>
            </a:pPr>
            <a:r>
              <a:rPr lang="en-US" sz="2000" dirty="0"/>
              <a:t>Handy URI Templates to support the generation of valid URIs</a:t>
            </a:r>
          </a:p>
          <a:p>
            <a:pPr lvl="1" algn="just">
              <a:buClr>
                <a:schemeClr val="accent1">
                  <a:lumMod val="50000"/>
                </a:schemeClr>
              </a:buClr>
              <a:buSzPct val="100000"/>
              <a:buFont typeface="Wingdings" panose="05000000000000000000" pitchFamily="2" charset="2"/>
              <a:buChar char="§"/>
            </a:pPr>
            <a:r>
              <a:rPr lang="en-US" sz="2000" dirty="0"/>
              <a:t>Jena10 for building the RDF output.</a:t>
            </a:r>
          </a:p>
          <a:p>
            <a:pPr algn="just">
              <a:buFont typeface="Wingdings" panose="05000000000000000000" pitchFamily="2" charset="2"/>
              <a:buChar char="§"/>
            </a:pPr>
            <a:endParaRPr lang="en-US" i="0" dirty="0"/>
          </a:p>
          <a:p>
            <a:pPr marL="0" indent="0" algn="ctr"/>
            <a:r>
              <a:rPr lang="en-US" i="0" dirty="0"/>
              <a:t>The source code </a:t>
            </a:r>
            <a:r>
              <a:rPr lang="en-US" i="0" dirty="0" smtClean="0"/>
              <a:t>is </a:t>
            </a:r>
            <a:r>
              <a:rPr lang="en-US" i="0" dirty="0"/>
              <a:t>available under the Apache license </a:t>
            </a:r>
            <a:r>
              <a:rPr lang="en-US" i="0" dirty="0" smtClean="0"/>
              <a:t>at:</a:t>
            </a:r>
          </a:p>
          <a:p>
            <a:pPr marL="0" indent="0" algn="ctr"/>
            <a:r>
              <a:rPr lang="en-US" b="1" i="0" dirty="0" smtClean="0">
                <a:solidFill>
                  <a:srgbClr val="C00000"/>
                </a:solidFill>
                <a:hlinkClick r:id="rId3"/>
              </a:rPr>
              <a:t>https</a:t>
            </a:r>
            <a:r>
              <a:rPr lang="en-US" b="1" i="0" dirty="0">
                <a:solidFill>
                  <a:srgbClr val="C00000"/>
                </a:solidFill>
                <a:hlinkClick r:id="rId3"/>
              </a:rPr>
              <a:t>://</a:t>
            </a:r>
            <a:r>
              <a:rPr lang="en-US" b="1" i="0" dirty="0" smtClean="0">
                <a:solidFill>
                  <a:srgbClr val="C00000"/>
                </a:solidFill>
                <a:hlinkClick r:id="rId3"/>
              </a:rPr>
              <a:t>github.com/delving/x3ml</a:t>
            </a:r>
            <a:endParaRPr lang="en-US" b="1" i="0" dirty="0" smtClean="0">
              <a:solidFill>
                <a:srgbClr val="C00000"/>
              </a:solidFill>
            </a:endParaRPr>
          </a:p>
          <a:p>
            <a:pPr marL="0" indent="0"/>
            <a:endParaRPr lang="en-US" i="0" dirty="0" smtClean="0"/>
          </a:p>
          <a:p>
            <a:pPr marL="0" indent="0"/>
            <a:r>
              <a:rPr lang="en-US" sz="1600" i="0" dirty="0" smtClean="0"/>
              <a:t>Originally </a:t>
            </a:r>
            <a:r>
              <a:rPr lang="en-US" sz="1600" i="0" dirty="0"/>
              <a:t>implemented in the </a:t>
            </a:r>
            <a:r>
              <a:rPr lang="en-US" sz="1600" b="1" dirty="0" err="1" smtClean="0"/>
              <a:t>CultureBrokers</a:t>
            </a:r>
            <a:r>
              <a:rPr lang="en-US" sz="1600" b="1" dirty="0" smtClean="0"/>
              <a:t> </a:t>
            </a:r>
            <a:r>
              <a:rPr lang="en-US" sz="1600" i="0" dirty="0"/>
              <a:t>project</a:t>
            </a:r>
            <a:r>
              <a:rPr lang="en-US" sz="1600" dirty="0"/>
              <a:t> </a:t>
            </a:r>
            <a:r>
              <a:rPr lang="en-US" sz="1600" i="0" dirty="0"/>
              <a:t>co-funded by the Swedish Arts Council and the British Museum</a:t>
            </a:r>
            <a:r>
              <a:rPr lang="en-US" sz="1600" i="0" dirty="0" smtClean="0"/>
              <a:t>.</a:t>
            </a:r>
          </a:p>
          <a:p>
            <a:pPr marL="0" indent="0"/>
            <a:r>
              <a:rPr lang="en-US" sz="1600" i="0" dirty="0" smtClean="0"/>
              <a:t>Implementation is partially </a:t>
            </a:r>
            <a:r>
              <a:rPr lang="en-US" sz="1600" i="0" dirty="0"/>
              <a:t>supported by the </a:t>
            </a:r>
            <a:r>
              <a:rPr lang="en-US" sz="1600" i="0" dirty="0" smtClean="0"/>
              <a:t>projects </a:t>
            </a:r>
            <a:r>
              <a:rPr lang="en-US" sz="1600" b="1" i="0" dirty="0"/>
              <a:t>PARTHENOS</a:t>
            </a:r>
            <a:r>
              <a:rPr lang="en-US" sz="1600" i="0" dirty="0"/>
              <a:t> (H2020 </a:t>
            </a:r>
            <a:r>
              <a:rPr lang="en-US" sz="1600" i="0" dirty="0" smtClean="0"/>
              <a:t>RI </a:t>
            </a:r>
            <a:r>
              <a:rPr lang="en-US" sz="1600" i="0" dirty="0"/>
              <a:t>2015-2019), </a:t>
            </a:r>
            <a:r>
              <a:rPr lang="en-US" sz="1600" b="1" i="0" dirty="0" smtClean="0"/>
              <a:t>ARIADNE</a:t>
            </a:r>
            <a:r>
              <a:rPr lang="en-US" sz="1600" i="0" dirty="0" smtClean="0"/>
              <a:t> </a:t>
            </a:r>
            <a:r>
              <a:rPr lang="en-US" sz="1600" i="0" dirty="0"/>
              <a:t>(FP7 </a:t>
            </a:r>
            <a:r>
              <a:rPr lang="en-US" sz="1600" i="0" dirty="0" smtClean="0"/>
              <a:t>RI, </a:t>
            </a:r>
            <a:r>
              <a:rPr lang="en-US" sz="1600" i="0" dirty="0"/>
              <a:t>2013-2017), and </a:t>
            </a:r>
            <a:r>
              <a:rPr lang="en-US" sz="1600" b="1" i="0" dirty="0" err="1" smtClean="0"/>
              <a:t>LifeWatch</a:t>
            </a:r>
            <a:r>
              <a:rPr lang="en-US" sz="1600" b="1" i="0" dirty="0" smtClean="0"/>
              <a:t> </a:t>
            </a:r>
            <a:r>
              <a:rPr lang="en-US" sz="1600" b="1" i="0" dirty="0"/>
              <a:t>Greece </a:t>
            </a:r>
            <a:r>
              <a:rPr lang="en-US" sz="1600" i="0" dirty="0" smtClean="0"/>
              <a:t>(NSRF </a:t>
            </a:r>
            <a:r>
              <a:rPr lang="en-US" sz="1600" i="0" dirty="0"/>
              <a:t>2012-2015</a:t>
            </a:r>
            <a:r>
              <a:rPr lang="en-US" sz="1600" i="0" dirty="0" smtClean="0"/>
              <a:t>)</a:t>
            </a:r>
            <a:endParaRPr lang="en-US" i="0" dirty="0"/>
          </a:p>
        </p:txBody>
      </p:sp>
      <p:sp>
        <p:nvSpPr>
          <p:cNvPr id="4" name="Title 1"/>
          <p:cNvSpPr>
            <a:spLocks noGrp="1"/>
          </p:cNvSpPr>
          <p:nvPr>
            <p:ph type="title"/>
          </p:nvPr>
        </p:nvSpPr>
        <p:spPr>
          <a:xfrm>
            <a:off x="952500" y="316348"/>
            <a:ext cx="8343900" cy="914400"/>
          </a:xfrm>
        </p:spPr>
        <p:txBody>
          <a:bodyPr>
            <a:normAutofit/>
          </a:bodyPr>
          <a:lstStyle/>
          <a:p>
            <a:r>
              <a:rPr lang="en-US" sz="3200" b="1" dirty="0"/>
              <a:t>X3ML Engine</a:t>
            </a:r>
            <a:endParaRPr lang="el-GR" sz="2400" i="1" dirty="0"/>
          </a:p>
        </p:txBody>
      </p:sp>
      <p:sp>
        <p:nvSpPr>
          <p:cNvPr id="2" name="Slide Number Placeholder 1"/>
          <p:cNvSpPr>
            <a:spLocks noGrp="1"/>
          </p:cNvSpPr>
          <p:nvPr>
            <p:ph type="sldNum" sz="quarter" idx="11"/>
          </p:nvPr>
        </p:nvSpPr>
        <p:spPr/>
        <p:txBody>
          <a:bodyPr/>
          <a:lstStyle/>
          <a:p>
            <a:pPr>
              <a:defRPr/>
            </a:pPr>
            <a:fld id="{4607CC90-1CB1-4564-9E35-00235DDB2CD8}" type="slidenum">
              <a:rPr lang="en-US" altLang="el-GR" smtClean="0"/>
              <a:pPr>
                <a:defRPr/>
              </a:pPr>
              <a:t>17</a:t>
            </a:fld>
            <a:endParaRPr lang="en-US" altLang="el-GR" dirty="0"/>
          </a:p>
        </p:txBody>
      </p:sp>
    </p:spTree>
    <p:extLst>
      <p:ext uri="{BB962C8B-B14F-4D97-AF65-F5344CB8AC3E}">
        <p14:creationId xmlns:p14="http://schemas.microsoft.com/office/powerpoint/2010/main" val="51015928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8480" y="1680644"/>
            <a:ext cx="8872220" cy="4711525"/>
          </a:xfrm>
        </p:spPr>
        <p:txBody>
          <a:bodyPr>
            <a:normAutofit/>
          </a:bodyPr>
          <a:lstStyle/>
          <a:p>
            <a:pPr marL="285750" indent="-285750" algn="just">
              <a:buClr>
                <a:schemeClr val="accent1">
                  <a:lumMod val="50000"/>
                </a:schemeClr>
              </a:buClr>
              <a:buSzPct val="100000"/>
              <a:buFont typeface="Wingdings" panose="05000000000000000000" pitchFamily="2" charset="2"/>
              <a:buChar char="Ø"/>
            </a:pPr>
            <a:r>
              <a:rPr lang="en-US" sz="1400" i="0" dirty="0"/>
              <a:t>The </a:t>
            </a:r>
            <a:r>
              <a:rPr lang="en-US" sz="1400" b="1" dirty="0">
                <a:solidFill>
                  <a:srgbClr val="C00000"/>
                </a:solidFill>
              </a:rPr>
              <a:t>Input Reader </a:t>
            </a:r>
            <a:r>
              <a:rPr lang="en-US" sz="1400" i="0" dirty="0"/>
              <a:t>component is responsible for reading the input data.</a:t>
            </a:r>
          </a:p>
          <a:p>
            <a:pPr marL="285750" indent="-285750" algn="just">
              <a:buClr>
                <a:schemeClr val="accent1">
                  <a:lumMod val="50000"/>
                </a:schemeClr>
              </a:buClr>
              <a:buSzPct val="100000"/>
              <a:buFont typeface="Wingdings" panose="05000000000000000000" pitchFamily="2" charset="2"/>
              <a:buChar char="Ø"/>
            </a:pPr>
            <a:r>
              <a:rPr lang="en-US" sz="1400" i="0" dirty="0"/>
              <a:t>The </a:t>
            </a:r>
            <a:r>
              <a:rPr lang="en-US" sz="1400" b="1" dirty="0">
                <a:solidFill>
                  <a:srgbClr val="C00000"/>
                </a:solidFill>
              </a:rPr>
              <a:t>X3ML Parser </a:t>
            </a:r>
            <a:r>
              <a:rPr lang="en-US" sz="1400" i="0" dirty="0"/>
              <a:t>component is responsible for reading and manipulating the X3ML mapping definitions. </a:t>
            </a:r>
          </a:p>
          <a:p>
            <a:pPr marL="285750" indent="-285750" algn="just">
              <a:buClr>
                <a:schemeClr val="accent1">
                  <a:lumMod val="50000"/>
                </a:schemeClr>
              </a:buClr>
              <a:buSzPct val="100000"/>
              <a:buFont typeface="Wingdings" panose="05000000000000000000" pitchFamily="2" charset="2"/>
              <a:buChar char="Ø"/>
            </a:pPr>
            <a:r>
              <a:rPr lang="en-US" sz="1400" i="0" dirty="0"/>
              <a:t>The component </a:t>
            </a:r>
            <a:r>
              <a:rPr lang="en-US" sz="1400" b="1" dirty="0">
                <a:solidFill>
                  <a:srgbClr val="C00000"/>
                </a:solidFill>
              </a:rPr>
              <a:t>RDF Writer </a:t>
            </a:r>
            <a:r>
              <a:rPr lang="en-US" sz="1400" i="0" dirty="0"/>
              <a:t>outputs the transformed data into RDF format. </a:t>
            </a:r>
          </a:p>
          <a:p>
            <a:pPr marL="285750" indent="-285750" algn="just">
              <a:buClr>
                <a:schemeClr val="accent1">
                  <a:lumMod val="50000"/>
                </a:schemeClr>
              </a:buClr>
              <a:buSzPct val="100000"/>
              <a:buFont typeface="Wingdings" panose="05000000000000000000" pitchFamily="2" charset="2"/>
              <a:buChar char="Ø"/>
            </a:pPr>
            <a:r>
              <a:rPr lang="en-US" sz="1400" i="0" dirty="0"/>
              <a:t>The </a:t>
            </a:r>
            <a:r>
              <a:rPr lang="en-US" sz="1400" b="1" dirty="0">
                <a:solidFill>
                  <a:srgbClr val="C00000"/>
                </a:solidFill>
              </a:rPr>
              <a:t>Instance Generator </a:t>
            </a:r>
            <a:r>
              <a:rPr lang="en-US" sz="1400" i="0" dirty="0"/>
              <a:t>component produces the URIs and the labels based on the descriptions that exist in the mappings.</a:t>
            </a:r>
          </a:p>
          <a:p>
            <a:pPr marL="285750" indent="-285750" algn="just">
              <a:buClr>
                <a:schemeClr val="accent1">
                  <a:lumMod val="50000"/>
                </a:schemeClr>
              </a:buClr>
              <a:buSzPct val="100000"/>
              <a:buFont typeface="Wingdings" panose="05000000000000000000" pitchFamily="2" charset="2"/>
              <a:buChar char="Ø"/>
            </a:pPr>
            <a:r>
              <a:rPr lang="en-US" sz="1400" i="0" dirty="0"/>
              <a:t>The </a:t>
            </a:r>
            <a:r>
              <a:rPr lang="en-US" sz="1400" b="1" dirty="0">
                <a:solidFill>
                  <a:srgbClr val="C00000"/>
                </a:solidFill>
              </a:rPr>
              <a:t>Controller</a:t>
            </a:r>
            <a:r>
              <a:rPr lang="en-US" sz="1400" b="1" i="0" dirty="0">
                <a:solidFill>
                  <a:srgbClr val="C00000"/>
                </a:solidFill>
              </a:rPr>
              <a:t> </a:t>
            </a:r>
            <a:r>
              <a:rPr lang="en-US" sz="1400" i="0" dirty="0"/>
              <a:t>component coordinates the entire process.</a:t>
            </a:r>
          </a:p>
        </p:txBody>
      </p:sp>
      <p:sp>
        <p:nvSpPr>
          <p:cNvPr id="4" name="Title 1"/>
          <p:cNvSpPr>
            <a:spLocks noGrp="1"/>
          </p:cNvSpPr>
          <p:nvPr>
            <p:ph type="title"/>
          </p:nvPr>
        </p:nvSpPr>
        <p:spPr>
          <a:xfrm>
            <a:off x="952500" y="316348"/>
            <a:ext cx="8343900" cy="914400"/>
          </a:xfrm>
        </p:spPr>
        <p:txBody>
          <a:bodyPr>
            <a:normAutofit/>
          </a:bodyPr>
          <a:lstStyle/>
          <a:p>
            <a:r>
              <a:rPr lang="en-US" sz="3200" b="1" dirty="0"/>
              <a:t>X3ML Engine - Components</a:t>
            </a:r>
            <a:endParaRPr lang="el-GR" sz="2400" i="1" dirty="0"/>
          </a:p>
        </p:txBody>
      </p:sp>
      <p:pic>
        <p:nvPicPr>
          <p:cNvPr id="5" name="Picture 4"/>
          <p:cNvPicPr>
            <a:picLocks noChangeAspect="1"/>
          </p:cNvPicPr>
          <p:nvPr/>
        </p:nvPicPr>
        <p:blipFill>
          <a:blip r:embed="rId3" cstate="print"/>
          <a:stretch>
            <a:fillRect/>
          </a:stretch>
        </p:blipFill>
        <p:spPr>
          <a:xfrm>
            <a:off x="680720" y="3246264"/>
            <a:ext cx="8439906" cy="2692255"/>
          </a:xfrm>
          <a:prstGeom prst="rect">
            <a:avLst/>
          </a:prstGeom>
        </p:spPr>
      </p:pic>
      <p:sp>
        <p:nvSpPr>
          <p:cNvPr id="2" name="Slide Number Placeholder 1"/>
          <p:cNvSpPr>
            <a:spLocks noGrp="1"/>
          </p:cNvSpPr>
          <p:nvPr>
            <p:ph type="sldNum" sz="quarter" idx="11"/>
          </p:nvPr>
        </p:nvSpPr>
        <p:spPr/>
        <p:txBody>
          <a:bodyPr/>
          <a:lstStyle/>
          <a:p>
            <a:pPr>
              <a:defRPr/>
            </a:pPr>
            <a:fld id="{4607CC90-1CB1-4564-9E35-00235DDB2CD8}" type="slidenum">
              <a:rPr lang="en-US" altLang="el-GR" smtClean="0"/>
              <a:pPr>
                <a:defRPr/>
              </a:pPr>
              <a:t>18</a:t>
            </a:fld>
            <a:endParaRPr lang="en-US" altLang="el-GR" dirty="0"/>
          </a:p>
        </p:txBody>
      </p:sp>
    </p:spTree>
    <p:extLst>
      <p:ext uri="{BB962C8B-B14F-4D97-AF65-F5344CB8AC3E}">
        <p14:creationId xmlns:p14="http://schemas.microsoft.com/office/powerpoint/2010/main" val="269675253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8480" y="1680644"/>
            <a:ext cx="8872220" cy="4711525"/>
          </a:xfrm>
        </p:spPr>
        <p:txBody>
          <a:bodyPr>
            <a:normAutofit/>
          </a:bodyPr>
          <a:lstStyle/>
          <a:p>
            <a:pPr marL="285750" indent="-285750" algn="just">
              <a:buClr>
                <a:schemeClr val="accent1">
                  <a:lumMod val="50000"/>
                </a:schemeClr>
              </a:buClr>
              <a:buFont typeface="Wingdings" panose="05000000000000000000" pitchFamily="2" charset="2"/>
              <a:buChar char="Ø"/>
            </a:pPr>
            <a:r>
              <a:rPr lang="en-US" sz="1800" i="0" dirty="0"/>
              <a:t>Support of </a:t>
            </a:r>
            <a:r>
              <a:rPr lang="en-US" sz="1800" b="1" dirty="0"/>
              <a:t>other types of input </a:t>
            </a:r>
            <a:r>
              <a:rPr lang="en-US" sz="1800" i="0" dirty="0"/>
              <a:t>(RDF):</a:t>
            </a:r>
          </a:p>
          <a:p>
            <a:pPr marL="1028700" lvl="1" algn="just">
              <a:buClr>
                <a:schemeClr val="accent1">
                  <a:lumMod val="50000"/>
                </a:schemeClr>
              </a:buClr>
            </a:pPr>
            <a:r>
              <a:rPr lang="en-US" b="1" i="1" dirty="0">
                <a:solidFill>
                  <a:srgbClr val="C00000"/>
                </a:solidFill>
              </a:rPr>
              <a:t>RDF model </a:t>
            </a:r>
            <a:r>
              <a:rPr lang="en-US" dirty="0"/>
              <a:t>(i.e. Jena, Sesame) as the basic construct</a:t>
            </a:r>
          </a:p>
          <a:p>
            <a:pPr marL="1028700" lvl="1" algn="just">
              <a:buClr>
                <a:schemeClr val="accent1">
                  <a:lumMod val="50000"/>
                </a:schemeClr>
              </a:buClr>
            </a:pPr>
            <a:r>
              <a:rPr lang="en-US" dirty="0"/>
              <a:t>Usage of </a:t>
            </a:r>
            <a:r>
              <a:rPr lang="en-US" b="1" i="1" dirty="0" smtClean="0">
                <a:solidFill>
                  <a:srgbClr val="C00000"/>
                </a:solidFill>
              </a:rPr>
              <a:t>SPARQL</a:t>
            </a:r>
            <a:endParaRPr lang="en-US" b="1" i="1" dirty="0">
              <a:solidFill>
                <a:srgbClr val="C00000"/>
              </a:solidFill>
            </a:endParaRPr>
          </a:p>
          <a:p>
            <a:pPr marL="1028700" lvl="1" algn="just">
              <a:buClr>
                <a:schemeClr val="accent1">
                  <a:lumMod val="50000"/>
                </a:schemeClr>
              </a:buClr>
            </a:pPr>
            <a:r>
              <a:rPr lang="en-US" b="1" i="1" dirty="0"/>
              <a:t>Enhancement of the Instance Generator</a:t>
            </a:r>
            <a:r>
              <a:rPr lang="en-US" i="1" dirty="0"/>
              <a:t> </a:t>
            </a:r>
            <a:r>
              <a:rPr lang="en-US" dirty="0"/>
              <a:t>component to carry the URIs from the source data to the target data.</a:t>
            </a:r>
          </a:p>
          <a:p>
            <a:pPr algn="just">
              <a:buClr>
                <a:schemeClr val="accent1">
                  <a:lumMod val="50000"/>
                </a:schemeClr>
              </a:buClr>
            </a:pPr>
            <a:endParaRPr lang="en-US" sz="1800" i="0" dirty="0"/>
          </a:p>
          <a:p>
            <a:pPr marL="285750" indent="-285750" algn="just">
              <a:buClr>
                <a:schemeClr val="accent1">
                  <a:lumMod val="50000"/>
                </a:schemeClr>
              </a:buClr>
              <a:buFont typeface="Wingdings" panose="05000000000000000000" pitchFamily="2" charset="2"/>
              <a:buChar char="Ø"/>
            </a:pPr>
            <a:r>
              <a:rPr lang="en-US" sz="1800" i="0" dirty="0"/>
              <a:t>Support of </a:t>
            </a:r>
            <a:r>
              <a:rPr lang="en-US" sz="1800" b="1" dirty="0">
                <a:solidFill>
                  <a:srgbClr val="C00000"/>
                </a:solidFill>
              </a:rPr>
              <a:t>invertible X3ML mappings</a:t>
            </a:r>
            <a:r>
              <a:rPr lang="en-US" sz="1800" dirty="0"/>
              <a:t>:</a:t>
            </a:r>
          </a:p>
          <a:p>
            <a:pPr marL="1028700" lvl="1" algn="just">
              <a:buClr>
                <a:schemeClr val="accent1">
                  <a:lumMod val="50000"/>
                </a:schemeClr>
              </a:buClr>
            </a:pPr>
            <a:r>
              <a:rPr lang="en-US" dirty="0"/>
              <a:t>Regenerate the data in the source dataset that led to the creation of each piece of data in the target dataset. </a:t>
            </a:r>
          </a:p>
          <a:p>
            <a:pPr marL="1028700" lvl="1" algn="just">
              <a:buClr>
                <a:schemeClr val="accent1">
                  <a:lumMod val="50000"/>
                </a:schemeClr>
              </a:buClr>
            </a:pPr>
            <a:r>
              <a:rPr lang="en-US" dirty="0"/>
              <a:t>X3ML mapping is viewed as an association between a “pattern” (Ps) in the source dataset with a “pattern” (Pt) in the target dataset. </a:t>
            </a:r>
          </a:p>
          <a:p>
            <a:pPr marL="1028700" lvl="1" algn="just">
              <a:buClr>
                <a:schemeClr val="accent1">
                  <a:lumMod val="50000"/>
                </a:schemeClr>
              </a:buClr>
            </a:pPr>
            <a:r>
              <a:rPr lang="en-US" dirty="0"/>
              <a:t>An X3ML mapping is a pair (Ps</a:t>
            </a:r>
            <a:r>
              <a:rPr lang="en-US" dirty="0" smtClean="0"/>
              <a:t>, Pt</a:t>
            </a:r>
            <a:r>
              <a:rPr lang="en-US" dirty="0"/>
              <a:t>) of SPARQL graph patterns.</a:t>
            </a:r>
          </a:p>
          <a:p>
            <a:pPr marL="1028700" lvl="1" algn="just">
              <a:buClr>
                <a:schemeClr val="accent1">
                  <a:lumMod val="50000"/>
                </a:schemeClr>
              </a:buClr>
            </a:pPr>
            <a:r>
              <a:rPr lang="en-US" dirty="0" smtClean="0"/>
              <a:t>A </a:t>
            </a:r>
            <a:r>
              <a:rPr lang="en-US" dirty="0"/>
              <a:t>set of X3ML mappings M is invertible if and only if we can guarantee that whenever a </a:t>
            </a:r>
            <a:r>
              <a:rPr lang="en-US" dirty="0" smtClean="0"/>
              <a:t>pattern Pt is found </a:t>
            </a:r>
            <a:r>
              <a:rPr lang="en-US" dirty="0"/>
              <a:t>in the target dataset, we can identify in a unique manner the pattern Ps that generated </a:t>
            </a:r>
            <a:r>
              <a:rPr lang="en-US" dirty="0" smtClean="0"/>
              <a:t>it.</a:t>
            </a:r>
            <a:endParaRPr lang="en-US" dirty="0"/>
          </a:p>
        </p:txBody>
      </p:sp>
      <p:sp>
        <p:nvSpPr>
          <p:cNvPr id="4" name="Title 1"/>
          <p:cNvSpPr>
            <a:spLocks noGrp="1"/>
          </p:cNvSpPr>
          <p:nvPr>
            <p:ph type="title"/>
          </p:nvPr>
        </p:nvSpPr>
        <p:spPr>
          <a:xfrm>
            <a:off x="952500" y="316348"/>
            <a:ext cx="8343900" cy="914400"/>
          </a:xfrm>
        </p:spPr>
        <p:txBody>
          <a:bodyPr>
            <a:normAutofit/>
          </a:bodyPr>
          <a:lstStyle/>
          <a:p>
            <a:r>
              <a:rPr lang="en-US" sz="3200" b="1" dirty="0"/>
              <a:t>X3ML Engine - Extensibility</a:t>
            </a:r>
            <a:endParaRPr lang="el-GR" sz="2400" i="1" dirty="0"/>
          </a:p>
        </p:txBody>
      </p:sp>
      <p:sp>
        <p:nvSpPr>
          <p:cNvPr id="2" name="Slide Number Placeholder 1"/>
          <p:cNvSpPr>
            <a:spLocks noGrp="1"/>
          </p:cNvSpPr>
          <p:nvPr>
            <p:ph type="sldNum" sz="quarter" idx="11"/>
          </p:nvPr>
        </p:nvSpPr>
        <p:spPr/>
        <p:txBody>
          <a:bodyPr/>
          <a:lstStyle/>
          <a:p>
            <a:pPr>
              <a:defRPr/>
            </a:pPr>
            <a:fld id="{4607CC90-1CB1-4564-9E35-00235DDB2CD8}" type="slidenum">
              <a:rPr lang="en-US" altLang="el-GR" smtClean="0"/>
              <a:pPr>
                <a:defRPr/>
              </a:pPr>
              <a:t>19</a:t>
            </a:fld>
            <a:endParaRPr lang="en-US" altLang="el-GR" dirty="0"/>
          </a:p>
        </p:txBody>
      </p:sp>
    </p:spTree>
    <p:extLst>
      <p:ext uri="{BB962C8B-B14F-4D97-AF65-F5344CB8AC3E}">
        <p14:creationId xmlns:p14="http://schemas.microsoft.com/office/powerpoint/2010/main" val="265247984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26440" y="1680644"/>
            <a:ext cx="8684260" cy="4711525"/>
          </a:xfrm>
        </p:spPr>
        <p:txBody>
          <a:bodyPr>
            <a:normAutofit/>
          </a:bodyPr>
          <a:lstStyle/>
          <a:p>
            <a:pPr marL="342900" indent="-342900" algn="just">
              <a:buClr>
                <a:schemeClr val="accent1">
                  <a:lumMod val="50000"/>
                </a:schemeClr>
              </a:buClr>
              <a:buSzPct val="100000"/>
              <a:buFont typeface="Wingdings" panose="05000000000000000000" pitchFamily="2" charset="2"/>
              <a:buChar char="Ø"/>
            </a:pPr>
            <a:r>
              <a:rPr lang="en-US" sz="2400" i="0" dirty="0" smtClean="0"/>
              <a:t>A </a:t>
            </a:r>
            <a:r>
              <a:rPr lang="en-US" sz="2400" b="1" dirty="0">
                <a:solidFill>
                  <a:srgbClr val="C00000"/>
                </a:solidFill>
              </a:rPr>
              <a:t>reference model </a:t>
            </a:r>
            <a:r>
              <a:rPr lang="en-US" sz="2400" i="0" dirty="0"/>
              <a:t>for a better practice of </a:t>
            </a:r>
            <a:r>
              <a:rPr lang="en-US" sz="2400" b="1" dirty="0">
                <a:solidFill>
                  <a:srgbClr val="C00000"/>
                </a:solidFill>
              </a:rPr>
              <a:t>data provisioning </a:t>
            </a:r>
            <a:r>
              <a:rPr lang="en-US" sz="2400" dirty="0"/>
              <a:t>and </a:t>
            </a:r>
            <a:r>
              <a:rPr lang="en-US" sz="2400" b="1" dirty="0">
                <a:solidFill>
                  <a:srgbClr val="C00000"/>
                </a:solidFill>
              </a:rPr>
              <a:t>aggregation</a:t>
            </a:r>
            <a:r>
              <a:rPr lang="en-US" sz="2400" b="1" dirty="0"/>
              <a:t> </a:t>
            </a:r>
            <a:r>
              <a:rPr lang="en-US" sz="2400" b="1" dirty="0" smtClean="0"/>
              <a:t>processes</a:t>
            </a:r>
          </a:p>
          <a:p>
            <a:pPr marL="342900" indent="-342900" algn="just">
              <a:buClr>
                <a:schemeClr val="accent1">
                  <a:lumMod val="50000"/>
                </a:schemeClr>
              </a:buClr>
              <a:buSzPct val="100000"/>
              <a:buFont typeface="Wingdings" panose="05000000000000000000" pitchFamily="2" charset="2"/>
              <a:buChar char="Ø"/>
            </a:pPr>
            <a:endParaRPr lang="en-US" sz="2400" b="1" dirty="0"/>
          </a:p>
          <a:p>
            <a:pPr marL="342900" indent="-342900" algn="just">
              <a:buClr>
                <a:schemeClr val="accent1">
                  <a:lumMod val="50000"/>
                </a:schemeClr>
              </a:buClr>
              <a:buSzPct val="100000"/>
              <a:buFont typeface="Wingdings" panose="05000000000000000000" pitchFamily="2" charset="2"/>
              <a:buChar char="Ø"/>
            </a:pPr>
            <a:r>
              <a:rPr lang="en-US" sz="2400" i="0" dirty="0" smtClean="0"/>
              <a:t>An </a:t>
            </a:r>
            <a:r>
              <a:rPr lang="en-US" sz="2400" i="0" dirty="0"/>
              <a:t>initiative of the CIDOC CRM Special Interest </a:t>
            </a:r>
            <a:r>
              <a:rPr lang="en-US" sz="2400" i="0" dirty="0" smtClean="0"/>
              <a:t>Group</a:t>
            </a:r>
          </a:p>
          <a:p>
            <a:pPr marL="342900" indent="-342900" algn="just">
              <a:buClr>
                <a:schemeClr val="accent1">
                  <a:lumMod val="50000"/>
                </a:schemeClr>
              </a:buClr>
              <a:buSzPct val="100000"/>
              <a:buFont typeface="Wingdings" panose="05000000000000000000" pitchFamily="2" charset="2"/>
              <a:buChar char="Ø"/>
            </a:pPr>
            <a:endParaRPr lang="en-US" sz="2400" i="0" dirty="0"/>
          </a:p>
          <a:p>
            <a:pPr marL="342900" indent="-342900" algn="just">
              <a:buClr>
                <a:schemeClr val="accent1">
                  <a:lumMod val="50000"/>
                </a:schemeClr>
              </a:buClr>
              <a:buSzPct val="100000"/>
              <a:buFont typeface="Wingdings" panose="05000000000000000000" pitchFamily="2" charset="2"/>
              <a:buChar char="Ø"/>
            </a:pPr>
            <a:r>
              <a:rPr lang="en-US" sz="2400" i="0" dirty="0"/>
              <a:t>It is based on </a:t>
            </a:r>
            <a:r>
              <a:rPr lang="en-US" sz="2400" i="0" dirty="0" smtClean="0"/>
              <a:t>experience and evaluation of national and international information </a:t>
            </a:r>
            <a:r>
              <a:rPr lang="en-US" sz="2400" b="1" dirty="0" smtClean="0"/>
              <a:t>integration projects</a:t>
            </a:r>
            <a:r>
              <a:rPr lang="en-US" sz="2400" i="0" dirty="0" smtClean="0"/>
              <a:t> </a:t>
            </a:r>
          </a:p>
          <a:p>
            <a:pPr marL="342900" indent="-342900" algn="just">
              <a:buClr>
                <a:schemeClr val="accent1">
                  <a:lumMod val="50000"/>
                </a:schemeClr>
              </a:buClr>
              <a:buSzPct val="100000"/>
              <a:buFont typeface="Wingdings" panose="05000000000000000000" pitchFamily="2" charset="2"/>
              <a:buChar char="Ø"/>
            </a:pPr>
            <a:endParaRPr lang="en-US" sz="2400" i="0" dirty="0" smtClean="0"/>
          </a:p>
          <a:p>
            <a:pPr marL="342900" indent="-342900" algn="just">
              <a:buClr>
                <a:schemeClr val="accent1">
                  <a:lumMod val="50000"/>
                </a:schemeClr>
              </a:buClr>
              <a:buSzPct val="100000"/>
              <a:buFont typeface="Wingdings" panose="05000000000000000000" pitchFamily="2" charset="2"/>
              <a:buChar char="Ø"/>
            </a:pPr>
            <a:r>
              <a:rPr lang="en-US" sz="2400" i="0" dirty="0" smtClean="0"/>
              <a:t>It defines a consistent set of </a:t>
            </a:r>
            <a:r>
              <a:rPr lang="en-US" sz="2400" i="0" dirty="0" smtClean="0">
                <a:solidFill>
                  <a:srgbClr val="C00000"/>
                </a:solidFill>
              </a:rPr>
              <a:t>business processes</a:t>
            </a:r>
            <a:r>
              <a:rPr lang="en-US" sz="2400" i="0" dirty="0" smtClean="0"/>
              <a:t>, </a:t>
            </a:r>
            <a:r>
              <a:rPr lang="en-US" sz="2400" i="0" dirty="0" smtClean="0">
                <a:solidFill>
                  <a:srgbClr val="C00000"/>
                </a:solidFill>
              </a:rPr>
              <a:t>user roles</a:t>
            </a:r>
            <a:r>
              <a:rPr lang="en-US" sz="2400" i="0" dirty="0" smtClean="0"/>
              <a:t>, </a:t>
            </a:r>
            <a:r>
              <a:rPr lang="en-US" sz="2400" i="0" dirty="0" smtClean="0">
                <a:solidFill>
                  <a:srgbClr val="C00000"/>
                </a:solidFill>
              </a:rPr>
              <a:t>generic software components </a:t>
            </a:r>
            <a:r>
              <a:rPr lang="en-US" sz="2400" i="0" dirty="0" smtClean="0"/>
              <a:t>and </a:t>
            </a:r>
            <a:r>
              <a:rPr lang="en-US" sz="2400" i="0" dirty="0" smtClean="0">
                <a:solidFill>
                  <a:srgbClr val="C00000"/>
                </a:solidFill>
              </a:rPr>
              <a:t>open interfaces</a:t>
            </a:r>
            <a:r>
              <a:rPr lang="en-US" sz="2400" i="0" dirty="0" smtClean="0"/>
              <a:t> that form a harmonious whole </a:t>
            </a:r>
          </a:p>
          <a:p>
            <a:pPr marL="727075" lvl="1" indent="-285750" algn="just"/>
            <a:endParaRPr lang="en-US" sz="2400" dirty="0"/>
          </a:p>
          <a:p>
            <a:endParaRPr lang="el-GR" altLang="el-GR" sz="1200" dirty="0">
              <a:solidFill>
                <a:srgbClr val="000000"/>
              </a:solidFill>
              <a:cs typeface="Arial" panose="020B0604020202020204" pitchFamily="34" charset="0"/>
              <a:sym typeface="Arial" panose="020B0604020202020204" pitchFamily="34" charset="0"/>
            </a:endParaRPr>
          </a:p>
          <a:p>
            <a:pPr marL="285750" indent="-285750" algn="just">
              <a:buFont typeface="Arial" panose="020B0604020202020204" pitchFamily="34" charset="0"/>
              <a:buChar char="•"/>
            </a:pPr>
            <a:endParaRPr lang="en-US" sz="1400" i="0" dirty="0"/>
          </a:p>
        </p:txBody>
      </p:sp>
      <p:sp>
        <p:nvSpPr>
          <p:cNvPr id="4" name="Title 1"/>
          <p:cNvSpPr>
            <a:spLocks noGrp="1"/>
          </p:cNvSpPr>
          <p:nvPr>
            <p:ph type="title"/>
          </p:nvPr>
        </p:nvSpPr>
        <p:spPr>
          <a:xfrm>
            <a:off x="952500" y="316348"/>
            <a:ext cx="8343900" cy="914400"/>
          </a:xfrm>
        </p:spPr>
        <p:txBody>
          <a:bodyPr>
            <a:normAutofit/>
          </a:bodyPr>
          <a:lstStyle/>
          <a:p>
            <a:r>
              <a:rPr lang="en-US" sz="3200" b="1" dirty="0"/>
              <a:t>Synergy Reference Model</a:t>
            </a:r>
            <a:endParaRPr lang="el-GR" sz="2400" i="1" dirty="0"/>
          </a:p>
        </p:txBody>
      </p:sp>
      <p:sp>
        <p:nvSpPr>
          <p:cNvPr id="2" name="Slide Number Placeholder 1"/>
          <p:cNvSpPr>
            <a:spLocks noGrp="1"/>
          </p:cNvSpPr>
          <p:nvPr>
            <p:ph type="sldNum" sz="quarter" idx="11"/>
          </p:nvPr>
        </p:nvSpPr>
        <p:spPr/>
        <p:txBody>
          <a:bodyPr/>
          <a:lstStyle/>
          <a:p>
            <a:pPr>
              <a:defRPr/>
            </a:pPr>
            <a:fld id="{4607CC90-1CB1-4564-9E35-00235DDB2CD8}" type="slidenum">
              <a:rPr lang="en-US" altLang="el-GR" smtClean="0"/>
              <a:pPr>
                <a:defRPr/>
              </a:pPr>
              <a:t>2</a:t>
            </a:fld>
            <a:endParaRPr lang="en-US" altLang="el-GR" dirty="0"/>
          </a:p>
        </p:txBody>
      </p:sp>
    </p:spTree>
    <p:extLst>
      <p:ext uri="{BB962C8B-B14F-4D97-AF65-F5344CB8AC3E}">
        <p14:creationId xmlns:p14="http://schemas.microsoft.com/office/powerpoint/2010/main" val="245897204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8480" y="1680644"/>
            <a:ext cx="8872220" cy="4711525"/>
          </a:xfrm>
        </p:spPr>
        <p:txBody>
          <a:bodyPr>
            <a:normAutofit/>
          </a:bodyPr>
          <a:lstStyle/>
          <a:p>
            <a:pPr marL="0" indent="0" algn="just">
              <a:buClr>
                <a:schemeClr val="accent1">
                  <a:lumMod val="50000"/>
                </a:schemeClr>
              </a:buClr>
              <a:buSzPct val="100000"/>
            </a:pPr>
            <a:r>
              <a:rPr lang="en-US" sz="1800" dirty="0"/>
              <a:t>The X3ML engine is being exploited by several </a:t>
            </a:r>
            <a:r>
              <a:rPr lang="en-US" sz="1800" b="1" dirty="0"/>
              <a:t>European projects</a:t>
            </a:r>
            <a:r>
              <a:rPr lang="en-US" sz="1800" dirty="0"/>
              <a:t>. </a:t>
            </a:r>
          </a:p>
          <a:p>
            <a:pPr marL="285750" indent="-285750" algn="just">
              <a:buClr>
                <a:schemeClr val="accent1">
                  <a:lumMod val="50000"/>
                </a:schemeClr>
              </a:buClr>
              <a:buSzPct val="100000"/>
              <a:buFont typeface="Wingdings" panose="05000000000000000000" pitchFamily="2" charset="2"/>
              <a:buChar char="Ø"/>
            </a:pPr>
            <a:r>
              <a:rPr lang="en-US" sz="1800" dirty="0"/>
              <a:t>The </a:t>
            </a:r>
            <a:r>
              <a:rPr lang="en-US" sz="1800" b="1" dirty="0">
                <a:solidFill>
                  <a:srgbClr val="C00000"/>
                </a:solidFill>
              </a:rPr>
              <a:t>ARIADNE</a:t>
            </a:r>
            <a:r>
              <a:rPr lang="en-US" sz="1800" dirty="0">
                <a:solidFill>
                  <a:srgbClr val="C00000"/>
                </a:solidFill>
              </a:rPr>
              <a:t> </a:t>
            </a:r>
            <a:r>
              <a:rPr lang="en-US" sz="1800" dirty="0"/>
              <a:t>project initiated several mapping activities using X3ML engine, to convert existing schemata of archaeological data to CIDOC CRM and its extension suite. </a:t>
            </a:r>
          </a:p>
          <a:p>
            <a:pPr algn="just">
              <a:buClr>
                <a:schemeClr val="accent1">
                  <a:lumMod val="50000"/>
                </a:schemeClr>
              </a:buClr>
              <a:buSzPct val="100000"/>
              <a:buFont typeface="Wingdings" panose="05000000000000000000" pitchFamily="2" charset="2"/>
              <a:buChar char="Ø"/>
            </a:pPr>
            <a:endParaRPr lang="en-US" sz="1800" dirty="0"/>
          </a:p>
          <a:p>
            <a:pPr marL="285750" indent="-285750" algn="just">
              <a:buClr>
                <a:schemeClr val="accent1">
                  <a:lumMod val="50000"/>
                </a:schemeClr>
              </a:buClr>
              <a:buSzPct val="100000"/>
              <a:buFont typeface="Wingdings" panose="05000000000000000000" pitchFamily="2" charset="2"/>
              <a:buChar char="Ø"/>
            </a:pPr>
            <a:r>
              <a:rPr lang="en-US" sz="1800" dirty="0"/>
              <a:t>The </a:t>
            </a:r>
            <a:r>
              <a:rPr lang="en-US" sz="1800" b="1" dirty="0" err="1">
                <a:solidFill>
                  <a:srgbClr val="C00000"/>
                </a:solidFill>
              </a:rPr>
              <a:t>ResearchSpace</a:t>
            </a:r>
            <a:r>
              <a:rPr lang="en-US" sz="1800" b="1" dirty="0"/>
              <a:t> </a:t>
            </a:r>
            <a:r>
              <a:rPr lang="en-US" sz="1800" i="0" dirty="0"/>
              <a:t>project</a:t>
            </a:r>
            <a:r>
              <a:rPr lang="en-US" sz="1800" b="1" dirty="0"/>
              <a:t> </a:t>
            </a:r>
            <a:r>
              <a:rPr lang="en-US" sz="1800" dirty="0"/>
              <a:t>has been using X3ML for the mapping and transformation of the Rijksmuseum, the British </a:t>
            </a:r>
            <a:r>
              <a:rPr lang="en-US" sz="1800" dirty="0" smtClean="0"/>
              <a:t>Museum, </a:t>
            </a:r>
            <a:r>
              <a:rPr lang="en-US" sz="1800" dirty="0"/>
              <a:t>the Yale Center for British Art (YCBA) </a:t>
            </a:r>
            <a:r>
              <a:rPr lang="en-US" sz="1800" dirty="0" smtClean="0"/>
              <a:t>data, Getty, Frick, Canadian Heritage Information Network (CHIN). </a:t>
            </a:r>
            <a:endParaRPr lang="en-US" sz="1800" dirty="0"/>
          </a:p>
          <a:p>
            <a:pPr algn="just">
              <a:buClr>
                <a:schemeClr val="accent1">
                  <a:lumMod val="50000"/>
                </a:schemeClr>
              </a:buClr>
              <a:buSzPct val="100000"/>
              <a:buFont typeface="Wingdings" panose="05000000000000000000" pitchFamily="2" charset="2"/>
              <a:buChar char="Ø"/>
            </a:pPr>
            <a:endParaRPr lang="en-US" sz="1800" dirty="0"/>
          </a:p>
          <a:p>
            <a:pPr marL="285750" indent="-285750" algn="just">
              <a:buClr>
                <a:schemeClr val="accent1">
                  <a:lumMod val="50000"/>
                </a:schemeClr>
              </a:buClr>
              <a:buSzPct val="100000"/>
              <a:buFont typeface="Wingdings" panose="05000000000000000000" pitchFamily="2" charset="2"/>
              <a:buChar char="Ø"/>
            </a:pPr>
            <a:r>
              <a:rPr lang="en-US" sz="1800" dirty="0"/>
              <a:t>X3ML engine is also being exploited by the transformation services of the </a:t>
            </a:r>
            <a:r>
              <a:rPr lang="en-US" sz="1800" b="1" dirty="0"/>
              <a:t>Greek national implementation of the European </a:t>
            </a:r>
            <a:r>
              <a:rPr lang="en-US" sz="1800" b="1" dirty="0" err="1">
                <a:solidFill>
                  <a:srgbClr val="C00000"/>
                </a:solidFill>
              </a:rPr>
              <a:t>LifeWatch</a:t>
            </a:r>
            <a:r>
              <a:rPr lang="en-US" sz="1800" dirty="0"/>
              <a:t> infrastructure for biodiversity to transform biodiversity metadata/data such as Darwin Core formats to a CIDOC CRM family semantic </a:t>
            </a:r>
            <a:r>
              <a:rPr lang="en-US" sz="1800"/>
              <a:t>models</a:t>
            </a:r>
            <a:r>
              <a:rPr lang="en-US" sz="1800" smtClean="0"/>
              <a:t>.</a:t>
            </a:r>
          </a:p>
          <a:p>
            <a:pPr marL="285750" indent="-285750" algn="just">
              <a:buClr>
                <a:schemeClr val="accent1">
                  <a:lumMod val="50000"/>
                </a:schemeClr>
              </a:buClr>
              <a:buSzPct val="100000"/>
              <a:buFont typeface="Wingdings" panose="05000000000000000000" pitchFamily="2" charset="2"/>
              <a:buChar char="Ø"/>
            </a:pPr>
            <a:endParaRPr lang="en-US" sz="1800" dirty="0" smtClean="0"/>
          </a:p>
          <a:p>
            <a:pPr marL="285750" indent="-285750" algn="just">
              <a:buClr>
                <a:schemeClr val="accent1">
                  <a:lumMod val="50000"/>
                </a:schemeClr>
              </a:buClr>
              <a:buSzPct val="100000"/>
              <a:buFont typeface="Wingdings" panose="05000000000000000000" pitchFamily="2" charset="2"/>
              <a:buChar char="Ø"/>
            </a:pPr>
            <a:r>
              <a:rPr lang="en-US" sz="1800" dirty="0" smtClean="0"/>
              <a:t>The </a:t>
            </a:r>
            <a:r>
              <a:rPr lang="en-US" sz="1800" b="1" dirty="0">
                <a:solidFill>
                  <a:srgbClr val="C00000"/>
                </a:solidFill>
              </a:rPr>
              <a:t>PARTHENOS</a:t>
            </a:r>
            <a:r>
              <a:rPr lang="en-US" sz="1800" dirty="0" smtClean="0"/>
              <a:t> project</a:t>
            </a:r>
            <a:endParaRPr lang="en-US" sz="1800" dirty="0"/>
          </a:p>
        </p:txBody>
      </p:sp>
      <p:sp>
        <p:nvSpPr>
          <p:cNvPr id="4" name="Title 1"/>
          <p:cNvSpPr>
            <a:spLocks noGrp="1"/>
          </p:cNvSpPr>
          <p:nvPr>
            <p:ph type="title"/>
          </p:nvPr>
        </p:nvSpPr>
        <p:spPr>
          <a:xfrm>
            <a:off x="952500" y="316348"/>
            <a:ext cx="8343900" cy="914400"/>
          </a:xfrm>
        </p:spPr>
        <p:txBody>
          <a:bodyPr>
            <a:normAutofit/>
          </a:bodyPr>
          <a:lstStyle/>
          <a:p>
            <a:r>
              <a:rPr lang="en-US" sz="3200" b="1" dirty="0"/>
              <a:t>X3ML Engine - Usage</a:t>
            </a:r>
            <a:endParaRPr lang="el-GR" sz="2400" i="1" dirty="0"/>
          </a:p>
        </p:txBody>
      </p:sp>
      <p:sp>
        <p:nvSpPr>
          <p:cNvPr id="2" name="Slide Number Placeholder 1"/>
          <p:cNvSpPr>
            <a:spLocks noGrp="1"/>
          </p:cNvSpPr>
          <p:nvPr>
            <p:ph type="sldNum" sz="quarter" idx="11"/>
          </p:nvPr>
        </p:nvSpPr>
        <p:spPr/>
        <p:txBody>
          <a:bodyPr/>
          <a:lstStyle/>
          <a:p>
            <a:pPr>
              <a:defRPr/>
            </a:pPr>
            <a:fld id="{4607CC90-1CB1-4564-9E35-00235DDB2CD8}" type="slidenum">
              <a:rPr lang="en-US" altLang="el-GR" smtClean="0"/>
              <a:pPr>
                <a:defRPr/>
              </a:pPr>
              <a:t>20</a:t>
            </a:fld>
            <a:endParaRPr lang="en-US" altLang="el-GR" dirty="0"/>
          </a:p>
        </p:txBody>
      </p:sp>
    </p:spTree>
    <p:extLst>
      <p:ext uri="{BB962C8B-B14F-4D97-AF65-F5344CB8AC3E}">
        <p14:creationId xmlns:p14="http://schemas.microsoft.com/office/powerpoint/2010/main" val="136474249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8480" y="1680644"/>
            <a:ext cx="8872220" cy="4711525"/>
          </a:xfrm>
        </p:spPr>
        <p:txBody>
          <a:bodyPr>
            <a:normAutofit/>
          </a:bodyPr>
          <a:lstStyle/>
          <a:p>
            <a:pPr marL="285750" indent="-285750" algn="just">
              <a:buFont typeface="Arial" panose="020B0604020202020204" pitchFamily="34" charset="0"/>
              <a:buChar char="•"/>
            </a:pPr>
            <a:r>
              <a:rPr lang="en-US" sz="1600" b="1" dirty="0"/>
              <a:t>Synthetic data </a:t>
            </a:r>
            <a:r>
              <a:rPr lang="en-US" sz="1600" i="0" dirty="0"/>
              <a:t>based on the ARIADNE Project  data was provided as input to the X3ML engine. </a:t>
            </a:r>
          </a:p>
          <a:p>
            <a:pPr marL="1028700" lvl="1" algn="just">
              <a:buClr>
                <a:schemeClr val="accent1">
                  <a:lumMod val="50000"/>
                </a:schemeClr>
              </a:buClr>
            </a:pPr>
            <a:r>
              <a:rPr lang="en-US" sz="1600" dirty="0"/>
              <a:t>Three X3ML mapping files  containing 10,100 and 1000 mappings</a:t>
            </a:r>
          </a:p>
          <a:p>
            <a:pPr marL="1028700" lvl="1" algn="just">
              <a:buClr>
                <a:schemeClr val="accent1">
                  <a:lumMod val="50000"/>
                </a:schemeClr>
              </a:buClr>
            </a:pPr>
            <a:r>
              <a:rPr lang="en-US" sz="1600" dirty="0"/>
              <a:t>4 XML input files containing 10,100,1000 and 10000 records.</a:t>
            </a:r>
          </a:p>
          <a:p>
            <a:pPr algn="just">
              <a:buClr>
                <a:schemeClr val="accent1">
                  <a:lumMod val="50000"/>
                </a:schemeClr>
              </a:buClr>
            </a:pPr>
            <a:endParaRPr lang="en-US" sz="1600" i="0" dirty="0"/>
          </a:p>
          <a:p>
            <a:pPr marL="285750" indent="-285750" algn="just">
              <a:buClr>
                <a:schemeClr val="accent1">
                  <a:lumMod val="50000"/>
                </a:schemeClr>
              </a:buClr>
              <a:buFont typeface="Arial" panose="020B0604020202020204" pitchFamily="34" charset="0"/>
              <a:buChar char="•"/>
            </a:pPr>
            <a:r>
              <a:rPr lang="en-US" sz="1600" b="1" dirty="0"/>
              <a:t>Conclusions:</a:t>
            </a:r>
          </a:p>
          <a:p>
            <a:pPr marL="1028700" lvl="1" algn="just">
              <a:buClr>
                <a:schemeClr val="accent1">
                  <a:lumMod val="50000"/>
                </a:schemeClr>
              </a:buClr>
              <a:buFont typeface="Wingdings" panose="05000000000000000000" pitchFamily="2" charset="2"/>
              <a:buChar char="Ø"/>
            </a:pPr>
            <a:r>
              <a:rPr lang="en-US" sz="1600" dirty="0"/>
              <a:t>The </a:t>
            </a:r>
            <a:r>
              <a:rPr lang="en-US" sz="1600" b="1" dirty="0"/>
              <a:t>overall time</a:t>
            </a:r>
            <a:r>
              <a:rPr lang="en-US" sz="1600" dirty="0"/>
              <a:t> depends on both the number of mappings and the size of the input. </a:t>
            </a:r>
          </a:p>
          <a:p>
            <a:pPr marL="1028700" lvl="1" algn="just">
              <a:buClr>
                <a:schemeClr val="accent1">
                  <a:lumMod val="50000"/>
                </a:schemeClr>
              </a:buClr>
              <a:buFont typeface="Wingdings" panose="05000000000000000000" pitchFamily="2" charset="2"/>
              <a:buChar char="Ø"/>
            </a:pPr>
            <a:r>
              <a:rPr lang="en-US" sz="1600" dirty="0"/>
              <a:t>As the size of the input increases the overall time that is required increases as well.</a:t>
            </a:r>
          </a:p>
          <a:p>
            <a:pPr marL="1028700" lvl="1" algn="just">
              <a:buClr>
                <a:schemeClr val="accent1">
                  <a:lumMod val="50000"/>
                </a:schemeClr>
              </a:buClr>
              <a:buFont typeface="Wingdings" panose="05000000000000000000" pitchFamily="2" charset="2"/>
              <a:buChar char="Ø"/>
            </a:pPr>
            <a:r>
              <a:rPr lang="en-US" sz="1600" dirty="0"/>
              <a:t>The </a:t>
            </a:r>
            <a:r>
              <a:rPr lang="en-US" sz="1600" b="1" dirty="0"/>
              <a:t>total number of output records</a:t>
            </a:r>
            <a:r>
              <a:rPr lang="en-US" sz="1600" dirty="0"/>
              <a:t> is the total number of input records multiplied with the number of mappings (i.e. 10 input records with 10 mappings will produce 100 output records). </a:t>
            </a:r>
          </a:p>
          <a:p>
            <a:pPr marL="1028700" lvl="1" algn="just">
              <a:buClr>
                <a:schemeClr val="accent1">
                  <a:lumMod val="50000"/>
                </a:schemeClr>
              </a:buClr>
              <a:buFont typeface="Wingdings" panose="05000000000000000000" pitchFamily="2" charset="2"/>
              <a:buChar char="Ø"/>
            </a:pPr>
            <a:r>
              <a:rPr lang="en-US" sz="1600" dirty="0"/>
              <a:t>The </a:t>
            </a:r>
            <a:r>
              <a:rPr lang="en-US" sz="1600" b="1" dirty="0"/>
              <a:t>execution time is affected equally </a:t>
            </a:r>
            <a:r>
              <a:rPr lang="en-US" sz="1600" dirty="0"/>
              <a:t>by the number of the mappings and the records, and it is related with the number of the links that are created during the transformation process.</a:t>
            </a:r>
          </a:p>
        </p:txBody>
      </p:sp>
      <p:sp>
        <p:nvSpPr>
          <p:cNvPr id="4" name="Title 1"/>
          <p:cNvSpPr>
            <a:spLocks noGrp="1"/>
          </p:cNvSpPr>
          <p:nvPr>
            <p:ph type="title"/>
          </p:nvPr>
        </p:nvSpPr>
        <p:spPr>
          <a:xfrm>
            <a:off x="952500" y="316348"/>
            <a:ext cx="8343900" cy="914400"/>
          </a:xfrm>
        </p:spPr>
        <p:txBody>
          <a:bodyPr>
            <a:normAutofit/>
          </a:bodyPr>
          <a:lstStyle/>
          <a:p>
            <a:r>
              <a:rPr lang="en-US" sz="3200" b="1" dirty="0"/>
              <a:t>X3ML Engine - Evaluation</a:t>
            </a:r>
            <a:endParaRPr lang="el-GR" sz="2400" i="1" dirty="0"/>
          </a:p>
        </p:txBody>
      </p:sp>
      <p:sp>
        <p:nvSpPr>
          <p:cNvPr id="2" name="Slide Number Placeholder 1"/>
          <p:cNvSpPr>
            <a:spLocks noGrp="1"/>
          </p:cNvSpPr>
          <p:nvPr>
            <p:ph type="sldNum" sz="quarter" idx="11"/>
          </p:nvPr>
        </p:nvSpPr>
        <p:spPr/>
        <p:txBody>
          <a:bodyPr/>
          <a:lstStyle/>
          <a:p>
            <a:pPr>
              <a:defRPr/>
            </a:pPr>
            <a:fld id="{4607CC90-1CB1-4564-9E35-00235DDB2CD8}" type="slidenum">
              <a:rPr lang="en-US" altLang="el-GR" smtClean="0"/>
              <a:pPr>
                <a:defRPr/>
              </a:pPr>
              <a:t>21</a:t>
            </a:fld>
            <a:endParaRPr lang="en-US" altLang="el-GR" dirty="0"/>
          </a:p>
        </p:txBody>
      </p:sp>
    </p:spTree>
    <p:extLst>
      <p:ext uri="{BB962C8B-B14F-4D97-AF65-F5344CB8AC3E}">
        <p14:creationId xmlns:p14="http://schemas.microsoft.com/office/powerpoint/2010/main" val="318577901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952500" y="316348"/>
            <a:ext cx="8343900" cy="914400"/>
          </a:xfrm>
        </p:spPr>
        <p:txBody>
          <a:bodyPr>
            <a:normAutofit/>
          </a:bodyPr>
          <a:lstStyle/>
          <a:p>
            <a:r>
              <a:rPr lang="en-US" sz="3200" b="1" dirty="0"/>
              <a:t>X3ML Engine - Evaluation</a:t>
            </a:r>
            <a:endParaRPr lang="el-GR" sz="2400" i="1" dirty="0"/>
          </a:p>
        </p:txBody>
      </p:sp>
      <p:pic>
        <p:nvPicPr>
          <p:cNvPr id="5" name="Picture 4"/>
          <p:cNvPicPr>
            <a:picLocks noChangeAspect="1"/>
          </p:cNvPicPr>
          <p:nvPr/>
        </p:nvPicPr>
        <p:blipFill>
          <a:blip r:embed="rId3" cstate="print"/>
          <a:stretch>
            <a:fillRect/>
          </a:stretch>
        </p:blipFill>
        <p:spPr>
          <a:xfrm>
            <a:off x="861951" y="1640840"/>
            <a:ext cx="8347198" cy="4648200"/>
          </a:xfrm>
          <a:prstGeom prst="rect">
            <a:avLst/>
          </a:prstGeom>
        </p:spPr>
      </p:pic>
      <p:sp>
        <p:nvSpPr>
          <p:cNvPr id="6" name="Slide Number Placeholder 5"/>
          <p:cNvSpPr>
            <a:spLocks noGrp="1"/>
          </p:cNvSpPr>
          <p:nvPr>
            <p:ph type="sldNum" sz="quarter" idx="11"/>
          </p:nvPr>
        </p:nvSpPr>
        <p:spPr/>
        <p:txBody>
          <a:bodyPr/>
          <a:lstStyle/>
          <a:p>
            <a:pPr>
              <a:defRPr/>
            </a:pPr>
            <a:fld id="{4607CC90-1CB1-4564-9E35-00235DDB2CD8}" type="slidenum">
              <a:rPr lang="en-US" altLang="el-GR" smtClean="0"/>
              <a:pPr>
                <a:defRPr/>
              </a:pPr>
              <a:t>22</a:t>
            </a:fld>
            <a:endParaRPr lang="en-US" altLang="el-GR" dirty="0"/>
          </a:p>
        </p:txBody>
      </p:sp>
    </p:spTree>
    <p:extLst>
      <p:ext uri="{BB962C8B-B14F-4D97-AF65-F5344CB8AC3E}">
        <p14:creationId xmlns:p14="http://schemas.microsoft.com/office/powerpoint/2010/main" val="366862751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8480" y="1680644"/>
            <a:ext cx="8872220" cy="4711525"/>
          </a:xfrm>
        </p:spPr>
        <p:txBody>
          <a:bodyPr>
            <a:normAutofit/>
          </a:bodyPr>
          <a:lstStyle/>
          <a:p>
            <a:pPr marL="285750" indent="-285750" algn="just">
              <a:buClr>
                <a:schemeClr val="accent1">
                  <a:lumMod val="50000"/>
                </a:schemeClr>
              </a:buClr>
              <a:buFont typeface="Wingdings" panose="05000000000000000000" pitchFamily="2" charset="2"/>
              <a:buChar char="Ø"/>
            </a:pPr>
            <a:r>
              <a:rPr lang="en-US" sz="1800" dirty="0"/>
              <a:t>X3ML Data Exchange Framework is based on the </a:t>
            </a:r>
            <a:r>
              <a:rPr lang="en-US" sz="1800" b="1" dirty="0"/>
              <a:t>X3ML mapping definition language</a:t>
            </a:r>
            <a:r>
              <a:rPr lang="en-US" sz="1800" dirty="0"/>
              <a:t> and </a:t>
            </a:r>
            <a:r>
              <a:rPr lang="en-US" sz="1800" dirty="0" smtClean="0"/>
              <a:t>the </a:t>
            </a:r>
            <a:r>
              <a:rPr lang="en-US" sz="1800" b="1" dirty="0" smtClean="0"/>
              <a:t>X3ML engine</a:t>
            </a:r>
            <a:endParaRPr lang="en-US" sz="1800" b="1" dirty="0"/>
          </a:p>
          <a:p>
            <a:pPr marL="285750" indent="-285750" algn="just">
              <a:buClr>
                <a:schemeClr val="accent1">
                  <a:lumMod val="50000"/>
                </a:schemeClr>
              </a:buClr>
              <a:buFont typeface="Wingdings" panose="05000000000000000000" pitchFamily="2" charset="2"/>
              <a:buChar char="Ø"/>
            </a:pPr>
            <a:endParaRPr lang="en-US" sz="1800" b="1" dirty="0"/>
          </a:p>
          <a:p>
            <a:pPr marL="285750" indent="-285750" algn="just">
              <a:buClr>
                <a:schemeClr val="accent1">
                  <a:lumMod val="50000"/>
                </a:schemeClr>
              </a:buClr>
              <a:buFont typeface="Wingdings" panose="05000000000000000000" pitchFamily="2" charset="2"/>
              <a:buChar char="Ø"/>
            </a:pPr>
            <a:r>
              <a:rPr lang="en-US" sz="1800" dirty="0"/>
              <a:t>X3ML Data Exchange Framework  solves a number of problems that have to do with </a:t>
            </a:r>
            <a:r>
              <a:rPr lang="en-US" sz="1800" b="1" dirty="0" smtClean="0"/>
              <a:t>managing </a:t>
            </a:r>
            <a:r>
              <a:rPr lang="en-US" sz="1800" dirty="0"/>
              <a:t>and</a:t>
            </a:r>
            <a:r>
              <a:rPr lang="en-US" sz="1800" b="1" dirty="0"/>
              <a:t> aggregating </a:t>
            </a:r>
            <a:r>
              <a:rPr lang="en-US" sz="1800" dirty="0"/>
              <a:t>heterogeneous data by:</a:t>
            </a:r>
          </a:p>
          <a:p>
            <a:pPr marL="1028700" lvl="1" algn="just">
              <a:buClr>
                <a:schemeClr val="accent1">
                  <a:lumMod val="50000"/>
                </a:schemeClr>
              </a:buClr>
              <a:buFont typeface="Courier New" panose="02070309020205020404" pitchFamily="49" charset="0"/>
              <a:buChar char="o"/>
            </a:pPr>
            <a:r>
              <a:rPr lang="en-US" dirty="0"/>
              <a:t>Supporting the </a:t>
            </a:r>
            <a:r>
              <a:rPr lang="en-US" b="1" i="1" dirty="0"/>
              <a:t>cognitive process of mapping </a:t>
            </a:r>
            <a:r>
              <a:rPr lang="en-US" dirty="0"/>
              <a:t>and the schema mappings are expressed in a </a:t>
            </a:r>
            <a:r>
              <a:rPr lang="en-US" b="1" i="1" dirty="0"/>
              <a:t>declarative way.</a:t>
            </a:r>
            <a:endParaRPr lang="en-US" dirty="0"/>
          </a:p>
          <a:p>
            <a:pPr marL="1028700" lvl="1" algn="just">
              <a:buClr>
                <a:schemeClr val="accent1">
                  <a:lumMod val="50000"/>
                </a:schemeClr>
              </a:buClr>
              <a:buFont typeface="Courier New" panose="02070309020205020404" pitchFamily="49" charset="0"/>
              <a:buChar char="o"/>
            </a:pPr>
            <a:r>
              <a:rPr lang="en-US" dirty="0"/>
              <a:t>Keeping the </a:t>
            </a:r>
            <a:r>
              <a:rPr lang="en-US" b="1" i="1" dirty="0"/>
              <a:t>schema mappings </a:t>
            </a:r>
            <a:r>
              <a:rPr lang="en-US" dirty="0"/>
              <a:t>between different systems </a:t>
            </a:r>
            <a:r>
              <a:rPr lang="en-US" b="1" i="1" dirty="0"/>
              <a:t>harmonized</a:t>
            </a:r>
            <a:r>
              <a:rPr lang="en-US" dirty="0"/>
              <a:t>. </a:t>
            </a:r>
          </a:p>
          <a:p>
            <a:pPr marL="1028700" lvl="1" algn="just">
              <a:buClr>
                <a:schemeClr val="accent1">
                  <a:lumMod val="50000"/>
                </a:schemeClr>
              </a:buClr>
              <a:buFont typeface="Courier New" panose="02070309020205020404" pitchFamily="49" charset="0"/>
              <a:buChar char="o"/>
            </a:pPr>
            <a:r>
              <a:rPr lang="en-US" dirty="0"/>
              <a:t>Separating </a:t>
            </a:r>
            <a:r>
              <a:rPr lang="en-US" dirty="0" smtClean="0"/>
              <a:t>the </a:t>
            </a:r>
            <a:r>
              <a:rPr lang="en-US" b="1" i="1" dirty="0"/>
              <a:t>schema matching </a:t>
            </a:r>
            <a:r>
              <a:rPr lang="en-US" dirty="0"/>
              <a:t>and the </a:t>
            </a:r>
            <a:r>
              <a:rPr lang="en-US" b="1" i="1" dirty="0"/>
              <a:t>URI generation policies</a:t>
            </a:r>
          </a:p>
          <a:p>
            <a:pPr marL="285750" indent="-285750" algn="just">
              <a:buClr>
                <a:schemeClr val="accent1">
                  <a:lumMod val="50000"/>
                </a:schemeClr>
              </a:buClr>
              <a:buFont typeface="Wingdings" panose="05000000000000000000" pitchFamily="2" charset="2"/>
              <a:buChar char="Ø"/>
            </a:pPr>
            <a:endParaRPr lang="en-US" sz="1800" b="1" dirty="0"/>
          </a:p>
          <a:p>
            <a:pPr marL="285750" indent="-285750" algn="just">
              <a:buClr>
                <a:schemeClr val="accent1">
                  <a:lumMod val="50000"/>
                </a:schemeClr>
              </a:buClr>
              <a:buFont typeface="Wingdings" panose="05000000000000000000" pitchFamily="2" charset="2"/>
              <a:buChar char="Ø"/>
            </a:pPr>
            <a:r>
              <a:rPr lang="en-US" sz="1800" dirty="0"/>
              <a:t>X3ML Data Exchange Framework  is being used by a significant number of European Projects</a:t>
            </a:r>
          </a:p>
          <a:p>
            <a:pPr marL="285750" indent="-285750" algn="just">
              <a:buClr>
                <a:schemeClr val="accent1">
                  <a:lumMod val="50000"/>
                </a:schemeClr>
              </a:buClr>
              <a:buFont typeface="Wingdings" panose="05000000000000000000" pitchFamily="2" charset="2"/>
              <a:buChar char="Ø"/>
            </a:pPr>
            <a:endParaRPr lang="en-US" sz="1800" dirty="0"/>
          </a:p>
          <a:p>
            <a:pPr marL="285750" indent="-285750" algn="just">
              <a:buClr>
                <a:schemeClr val="accent1">
                  <a:lumMod val="50000"/>
                </a:schemeClr>
              </a:buClr>
              <a:buFont typeface="Wingdings" panose="05000000000000000000" pitchFamily="2" charset="2"/>
              <a:buChar char="Ø"/>
            </a:pPr>
            <a:r>
              <a:rPr lang="en-US" sz="1800" dirty="0"/>
              <a:t>X3ML Engine will be extended in order to support other types of input and </a:t>
            </a:r>
            <a:r>
              <a:rPr lang="en-US" sz="1800" b="1" dirty="0"/>
              <a:t>invertible X3ML mappings</a:t>
            </a:r>
            <a:endParaRPr lang="en-US" sz="1800" dirty="0"/>
          </a:p>
        </p:txBody>
      </p:sp>
      <p:sp>
        <p:nvSpPr>
          <p:cNvPr id="4" name="Title 1"/>
          <p:cNvSpPr>
            <a:spLocks noGrp="1"/>
          </p:cNvSpPr>
          <p:nvPr>
            <p:ph type="title"/>
          </p:nvPr>
        </p:nvSpPr>
        <p:spPr>
          <a:xfrm>
            <a:off x="952500" y="316348"/>
            <a:ext cx="8343900" cy="914400"/>
          </a:xfrm>
        </p:spPr>
        <p:txBody>
          <a:bodyPr>
            <a:normAutofit/>
          </a:bodyPr>
          <a:lstStyle/>
          <a:p>
            <a:r>
              <a:rPr lang="en-US" sz="3200" b="1" dirty="0"/>
              <a:t>Conclusions</a:t>
            </a:r>
            <a:endParaRPr lang="el-GR" sz="2400" i="1" dirty="0"/>
          </a:p>
        </p:txBody>
      </p:sp>
      <p:sp>
        <p:nvSpPr>
          <p:cNvPr id="2" name="Slide Number Placeholder 1"/>
          <p:cNvSpPr>
            <a:spLocks noGrp="1"/>
          </p:cNvSpPr>
          <p:nvPr>
            <p:ph type="sldNum" sz="quarter" idx="11"/>
          </p:nvPr>
        </p:nvSpPr>
        <p:spPr/>
        <p:txBody>
          <a:bodyPr/>
          <a:lstStyle/>
          <a:p>
            <a:pPr>
              <a:defRPr/>
            </a:pPr>
            <a:fld id="{4607CC90-1CB1-4564-9E35-00235DDB2CD8}" type="slidenum">
              <a:rPr lang="en-US" altLang="el-GR" smtClean="0"/>
              <a:pPr>
                <a:defRPr/>
              </a:pPr>
              <a:t>23</a:t>
            </a:fld>
            <a:endParaRPr lang="en-US" altLang="el-GR" dirty="0"/>
          </a:p>
        </p:txBody>
      </p:sp>
    </p:spTree>
    <p:extLst>
      <p:ext uri="{BB962C8B-B14F-4D97-AF65-F5344CB8AC3E}">
        <p14:creationId xmlns:p14="http://schemas.microsoft.com/office/powerpoint/2010/main" val="31524504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CIDOC CRM Mapping Repository</a:t>
            </a:r>
            <a:endParaRPr lang="el-GR" dirty="0"/>
          </a:p>
        </p:txBody>
      </p:sp>
      <p:sp>
        <p:nvSpPr>
          <p:cNvPr id="3" name="Slide Number Placeholder 2"/>
          <p:cNvSpPr>
            <a:spLocks noGrp="1"/>
          </p:cNvSpPr>
          <p:nvPr>
            <p:ph type="sldNum" sz="quarter" idx="11"/>
          </p:nvPr>
        </p:nvSpPr>
        <p:spPr/>
        <p:txBody>
          <a:bodyPr/>
          <a:lstStyle/>
          <a:p>
            <a:fld id="{FCDC2636-0139-47CA-8D0A-1010DE761F17}" type="slidenum">
              <a:rPr lang="el-GR" smtClean="0"/>
              <a:pPr/>
              <a:t>24</a:t>
            </a:fld>
            <a:endParaRPr lang="el-GR"/>
          </a:p>
        </p:txBody>
      </p:sp>
      <p:sp>
        <p:nvSpPr>
          <p:cNvPr id="6" name="Rectangle 5"/>
          <p:cNvSpPr/>
          <p:nvPr/>
        </p:nvSpPr>
        <p:spPr>
          <a:xfrm>
            <a:off x="605850" y="1865104"/>
            <a:ext cx="8403344" cy="3416320"/>
          </a:xfrm>
          <a:prstGeom prst="rect">
            <a:avLst/>
          </a:prstGeom>
        </p:spPr>
        <p:txBody>
          <a:bodyPr wrap="square">
            <a:spAutoFit/>
          </a:bodyPr>
          <a:lstStyle/>
          <a:p>
            <a:pPr algn="ctr"/>
            <a:r>
              <a:rPr lang="en-US" dirty="0" smtClean="0"/>
              <a:t>Published </a:t>
            </a:r>
            <a:r>
              <a:rPr lang="en-US" dirty="0"/>
              <a:t>schema matching </a:t>
            </a:r>
            <a:r>
              <a:rPr lang="en-US" dirty="0" smtClean="0"/>
              <a:t>definitions are available at:</a:t>
            </a:r>
            <a:br>
              <a:rPr lang="en-US" dirty="0" smtClean="0"/>
            </a:br>
            <a:r>
              <a:rPr lang="en-US" dirty="0">
                <a:solidFill>
                  <a:srgbClr val="C00000"/>
                </a:solidFill>
              </a:rPr>
              <a:t>http</a:t>
            </a:r>
            <a:r>
              <a:rPr lang="en-US" dirty="0" smtClean="0">
                <a:solidFill>
                  <a:srgbClr val="C00000"/>
                </a:solidFill>
              </a:rPr>
              <a:t>://www.ics.forth.gr/isl/3M-PublishedMappings/</a:t>
            </a:r>
            <a:endParaRPr lang="en-US" dirty="0">
              <a:solidFill>
                <a:srgbClr val="C00000"/>
              </a:solidFill>
            </a:endParaRPr>
          </a:p>
          <a:p>
            <a:endParaRPr lang="en-US" dirty="0" smtClean="0"/>
          </a:p>
          <a:p>
            <a:pPr algn="ctr"/>
            <a:r>
              <a:rPr lang="en-US" dirty="0" smtClean="0"/>
              <a:t>The </a:t>
            </a:r>
            <a:r>
              <a:rPr lang="en-US" dirty="0"/>
              <a:t>schema matching definition (Version 1.0) format </a:t>
            </a:r>
            <a:r>
              <a:rPr lang="en-US" dirty="0" smtClean="0"/>
              <a:t> is available:</a:t>
            </a:r>
          </a:p>
          <a:p>
            <a:pPr algn="ctr"/>
            <a:r>
              <a:rPr lang="en-US" dirty="0" smtClean="0">
                <a:solidFill>
                  <a:srgbClr val="C00000"/>
                </a:solidFill>
              </a:rPr>
              <a:t>http://www.ics.forth.gr/isl/mapping_technology/xsd/x3ml/x3ml_v1.0.xsd</a:t>
            </a:r>
            <a:r>
              <a:rPr lang="en-US" dirty="0">
                <a:solidFill>
                  <a:srgbClr val="FF0000"/>
                </a:solidFill>
              </a:rPr>
              <a:t/>
            </a:r>
            <a:br>
              <a:rPr lang="en-US" dirty="0">
                <a:solidFill>
                  <a:srgbClr val="FF0000"/>
                </a:solidFill>
              </a:rPr>
            </a:br>
            <a:r>
              <a:rPr lang="en-US" dirty="0">
                <a:solidFill>
                  <a:srgbClr val="FF0000"/>
                </a:solidFill>
              </a:rPr>
              <a:t/>
            </a:r>
            <a:br>
              <a:rPr lang="en-US" dirty="0">
                <a:solidFill>
                  <a:srgbClr val="FF0000"/>
                </a:solidFill>
              </a:rPr>
            </a:br>
            <a:r>
              <a:rPr lang="en-US" dirty="0" smtClean="0"/>
              <a:t>The Mapping Memory Manager (3M) is available:</a:t>
            </a:r>
          </a:p>
          <a:p>
            <a:pPr algn="ctr"/>
            <a:r>
              <a:rPr lang="en-US" dirty="0" smtClean="0">
                <a:solidFill>
                  <a:srgbClr val="C00000"/>
                </a:solidFill>
              </a:rPr>
              <a:t>http://www.ics.forth.gr/isl/3M</a:t>
            </a:r>
            <a:r>
              <a:rPr lang="en-US" dirty="0">
                <a:solidFill>
                  <a:srgbClr val="C00000"/>
                </a:solidFill>
              </a:rPr>
              <a:t>/</a:t>
            </a:r>
          </a:p>
          <a:p>
            <a:pPr algn="ctr"/>
            <a:endParaRPr lang="en-US" dirty="0">
              <a:solidFill>
                <a:srgbClr val="FF0000"/>
              </a:solidFill>
            </a:endParaRPr>
          </a:p>
          <a:p>
            <a:pPr algn="ctr"/>
            <a:endParaRPr lang="en-US" dirty="0" smtClean="0">
              <a:solidFill>
                <a:srgbClr val="FF0000"/>
              </a:solidFill>
            </a:endParaRPr>
          </a:p>
          <a:p>
            <a:pPr algn="ctr"/>
            <a:r>
              <a:rPr lang="en-US" dirty="0"/>
              <a:t>Domain experts are able to easily understand &amp; edit X3ML mapping files</a:t>
            </a:r>
          </a:p>
          <a:p>
            <a:pPr algn="ctr"/>
            <a:r>
              <a:rPr lang="en-US" dirty="0" smtClean="0"/>
              <a:t>You </a:t>
            </a:r>
            <a:r>
              <a:rPr lang="en-US" dirty="0"/>
              <a:t>are kindly invited to send us your schema matching definition.</a:t>
            </a:r>
          </a:p>
        </p:txBody>
      </p:sp>
    </p:spTree>
    <p:extLst>
      <p:ext uri="{BB962C8B-B14F-4D97-AF65-F5344CB8AC3E}">
        <p14:creationId xmlns:p14="http://schemas.microsoft.com/office/powerpoint/2010/main" val="217959538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err="1"/>
              <a:t>ResearchSpace</a:t>
            </a:r>
            <a:r>
              <a:rPr lang="en-US" b="1" dirty="0"/>
              <a:t> </a:t>
            </a:r>
            <a:r>
              <a:rPr lang="en-US" b="1" dirty="0" smtClean="0"/>
              <a:t>Workshops</a:t>
            </a:r>
            <a:endParaRPr lang="en-US" b="1" dirty="0"/>
          </a:p>
        </p:txBody>
      </p:sp>
      <p:sp>
        <p:nvSpPr>
          <p:cNvPr id="3" name="Slide Number Placeholder 2"/>
          <p:cNvSpPr>
            <a:spLocks noGrp="1"/>
          </p:cNvSpPr>
          <p:nvPr>
            <p:ph type="sldNum" sz="quarter" idx="11"/>
          </p:nvPr>
        </p:nvSpPr>
        <p:spPr/>
        <p:txBody>
          <a:bodyPr/>
          <a:lstStyle/>
          <a:p>
            <a:fld id="{FCDC2636-0139-47CA-8D0A-1010DE761F17}" type="slidenum">
              <a:rPr lang="el-GR" smtClean="0"/>
              <a:pPr/>
              <a:t>25</a:t>
            </a:fld>
            <a:endParaRPr lang="el-GR"/>
          </a:p>
        </p:txBody>
      </p:sp>
      <p:sp>
        <p:nvSpPr>
          <p:cNvPr id="6" name="Rectangle 5"/>
          <p:cNvSpPr/>
          <p:nvPr/>
        </p:nvSpPr>
        <p:spPr>
          <a:xfrm>
            <a:off x="605850" y="1865104"/>
            <a:ext cx="9179418" cy="4616648"/>
          </a:xfrm>
          <a:prstGeom prst="rect">
            <a:avLst/>
          </a:prstGeom>
        </p:spPr>
        <p:txBody>
          <a:bodyPr wrap="square">
            <a:spAutoFit/>
          </a:bodyPr>
          <a:lstStyle/>
          <a:p>
            <a:r>
              <a:rPr lang="en-US" sz="1600" dirty="0"/>
              <a:t>CIDOC CRM Mapping workshop for humanities scholars and cultural heritage professionals</a:t>
            </a:r>
          </a:p>
          <a:p>
            <a:r>
              <a:rPr lang="en-US" sz="1600" b="0" dirty="0" smtClean="0"/>
              <a:t>Supported </a:t>
            </a:r>
            <a:r>
              <a:rPr lang="en-US" sz="1600" b="0" dirty="0"/>
              <a:t>by the Yale Center for British Art and Yale University </a:t>
            </a:r>
            <a:br>
              <a:rPr lang="en-US" sz="1600" b="0" dirty="0"/>
            </a:br>
            <a:r>
              <a:rPr lang="en-US" sz="1600" b="0" dirty="0" smtClean="0"/>
              <a:t>10th </a:t>
            </a:r>
            <a:r>
              <a:rPr lang="en-US" sz="1600" b="0" dirty="0"/>
              <a:t> - 12th August 2015, Yale University, New Haven, USA</a:t>
            </a:r>
          </a:p>
          <a:p>
            <a:endParaRPr lang="en-US" sz="1600" b="0" dirty="0" smtClean="0"/>
          </a:p>
          <a:p>
            <a:r>
              <a:rPr lang="en-US" sz="1600" dirty="0"/>
              <a:t>CIDOC CRM Mapping workshop at Oxford </a:t>
            </a:r>
            <a:r>
              <a:rPr lang="en-US" sz="1600" dirty="0" smtClean="0"/>
              <a:t>University</a:t>
            </a:r>
          </a:p>
          <a:p>
            <a:r>
              <a:rPr lang="en-US" sz="1600" b="0" dirty="0" smtClean="0"/>
              <a:t>Inaugural </a:t>
            </a:r>
            <a:r>
              <a:rPr lang="en-US" sz="1600" b="0" dirty="0"/>
              <a:t>European workshop hosted at University of Oxford e-Research Centre </a:t>
            </a:r>
            <a:br>
              <a:rPr lang="en-US" sz="1600" b="0" dirty="0"/>
            </a:br>
            <a:r>
              <a:rPr lang="en-US" sz="1600" b="0" dirty="0" smtClean="0"/>
              <a:t>9th - 10th </a:t>
            </a:r>
            <a:r>
              <a:rPr lang="en-US" sz="1600" b="0" dirty="0"/>
              <a:t>November </a:t>
            </a:r>
            <a:r>
              <a:rPr lang="en-US" sz="1600" b="0" dirty="0" smtClean="0"/>
              <a:t>2015</a:t>
            </a:r>
          </a:p>
          <a:p>
            <a:endParaRPr lang="en-US" sz="1600" b="0" dirty="0"/>
          </a:p>
          <a:p>
            <a:r>
              <a:rPr lang="en-US" sz="1600" i="1" dirty="0"/>
              <a:t>Some feedback from the recent USA workshop:</a:t>
            </a:r>
            <a:endParaRPr lang="en-US" sz="1600" dirty="0"/>
          </a:p>
          <a:p>
            <a:r>
              <a:rPr lang="en-US" sz="1600" dirty="0"/>
              <a:t>“This was SO helpful…I have already made better decisions this week as we develop our collections online presence”</a:t>
            </a:r>
          </a:p>
          <a:p>
            <a:r>
              <a:rPr lang="en-US" sz="1600" dirty="0"/>
              <a:t>“Thank you so much! This was an excellent event. It came at the perfect time for my project, and has given me practical methods for moving forward with my data mapping and transformation”.</a:t>
            </a:r>
          </a:p>
          <a:p>
            <a:r>
              <a:rPr lang="en-US" sz="1600" dirty="0"/>
              <a:t>“I had a blast and learned a lot!”</a:t>
            </a:r>
          </a:p>
          <a:p>
            <a:endParaRPr lang="en-US" sz="1600" b="0" dirty="0"/>
          </a:p>
          <a:p>
            <a:pPr algn="ctr"/>
            <a:endParaRPr lang="en-US" dirty="0">
              <a:solidFill>
                <a:srgbClr val="FF0000"/>
              </a:solidFill>
            </a:endParaRPr>
          </a:p>
          <a:p>
            <a:pPr algn="ctr"/>
            <a:endParaRPr lang="en-US" dirty="0" smtClean="0">
              <a:solidFill>
                <a:srgbClr val="FF0000"/>
              </a:solidFill>
            </a:endParaRPr>
          </a:p>
        </p:txBody>
      </p:sp>
    </p:spTree>
    <p:extLst>
      <p:ext uri="{BB962C8B-B14F-4D97-AF65-F5344CB8AC3E}">
        <p14:creationId xmlns:p14="http://schemas.microsoft.com/office/powerpoint/2010/main" val="364284167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4"/>
          <p:cNvSpPr>
            <a:spLocks noChangeArrowheads="1"/>
          </p:cNvSpPr>
          <p:nvPr/>
        </p:nvSpPr>
        <p:spPr bwMode="auto">
          <a:xfrm>
            <a:off x="495300" y="1285875"/>
            <a:ext cx="8915400" cy="5143500"/>
          </a:xfrm>
          <a:prstGeom prst="rect">
            <a:avLst/>
          </a:prstGeom>
          <a:noFill/>
          <a:ln w="9525">
            <a:noFill/>
            <a:miter lim="800000"/>
            <a:headEnd/>
            <a:tailEnd/>
          </a:ln>
        </p:spPr>
        <p:txBody>
          <a:bodyPr/>
          <a:lstStyle/>
          <a:p>
            <a:pPr>
              <a:spcBef>
                <a:spcPct val="30000"/>
              </a:spcBef>
            </a:pPr>
            <a:endParaRPr lang="el-GR" altLang="el-GR" sz="2000" b="0"/>
          </a:p>
        </p:txBody>
      </p:sp>
      <p:sp>
        <p:nvSpPr>
          <p:cNvPr id="43011" name="Rectangle 3"/>
          <p:cNvSpPr>
            <a:spLocks noGrp="1" noChangeArrowheads="1"/>
          </p:cNvSpPr>
          <p:nvPr>
            <p:ph type="title"/>
          </p:nvPr>
        </p:nvSpPr>
        <p:spPr/>
        <p:txBody>
          <a:bodyPr/>
          <a:lstStyle/>
          <a:p>
            <a:pPr eaLnBrk="1" hangingPunct="1"/>
            <a:endParaRPr lang="en-US" altLang="el-GR" smtClean="0"/>
          </a:p>
        </p:txBody>
      </p:sp>
      <p:sp>
        <p:nvSpPr>
          <p:cNvPr id="43012" name="Rectangle 4"/>
          <p:cNvSpPr>
            <a:spLocks noGrp="1" noChangeArrowheads="1"/>
          </p:cNvSpPr>
          <p:nvPr>
            <p:ph type="body" idx="1"/>
          </p:nvPr>
        </p:nvSpPr>
        <p:spPr>
          <a:xfrm>
            <a:off x="495300" y="1520825"/>
            <a:ext cx="8915400" cy="4724400"/>
          </a:xfrm>
        </p:spPr>
        <p:txBody>
          <a:bodyPr/>
          <a:lstStyle/>
          <a:p>
            <a:pPr marL="0" indent="0" eaLnBrk="1" hangingPunct="1">
              <a:lnSpc>
                <a:spcPct val="90000"/>
              </a:lnSpc>
            </a:pPr>
            <a:endParaRPr lang="en-US" smtClean="0"/>
          </a:p>
          <a:p>
            <a:pPr marL="0" indent="0" algn="ctr" eaLnBrk="1" hangingPunct="1">
              <a:lnSpc>
                <a:spcPct val="90000"/>
              </a:lnSpc>
            </a:pPr>
            <a:endParaRPr lang="en-US" smtClean="0"/>
          </a:p>
          <a:p>
            <a:pPr marL="0" indent="0" algn="ctr" eaLnBrk="1" hangingPunct="1">
              <a:lnSpc>
                <a:spcPct val="90000"/>
              </a:lnSpc>
            </a:pPr>
            <a:endParaRPr lang="en-US" smtClean="0"/>
          </a:p>
          <a:p>
            <a:pPr marL="0" indent="0" algn="ctr" eaLnBrk="1" hangingPunct="1">
              <a:lnSpc>
                <a:spcPct val="90000"/>
              </a:lnSpc>
            </a:pPr>
            <a:endParaRPr lang="en-US" smtClean="0"/>
          </a:p>
          <a:p>
            <a:pPr marL="0" indent="0" algn="ctr" eaLnBrk="1" hangingPunct="1">
              <a:lnSpc>
                <a:spcPct val="90000"/>
              </a:lnSpc>
            </a:pPr>
            <a:endParaRPr lang="en-US" smtClean="0"/>
          </a:p>
          <a:p>
            <a:pPr marL="0" indent="0" algn="ctr" eaLnBrk="1" hangingPunct="1">
              <a:lnSpc>
                <a:spcPct val="90000"/>
              </a:lnSpc>
            </a:pPr>
            <a:r>
              <a:rPr lang="en-US" sz="4000" smtClean="0"/>
              <a:t>Thank you!</a:t>
            </a:r>
          </a:p>
        </p:txBody>
      </p:sp>
      <p:sp>
        <p:nvSpPr>
          <p:cNvPr id="2" name="Slide Number Placeholder 1"/>
          <p:cNvSpPr>
            <a:spLocks noGrp="1"/>
          </p:cNvSpPr>
          <p:nvPr>
            <p:ph type="sldNum" sz="quarter" idx="11"/>
          </p:nvPr>
        </p:nvSpPr>
        <p:spPr/>
        <p:txBody>
          <a:bodyPr/>
          <a:lstStyle/>
          <a:p>
            <a:pPr>
              <a:defRPr/>
            </a:pPr>
            <a:fld id="{4607CC90-1CB1-4564-9E35-00235DDB2CD8}" type="slidenum">
              <a:rPr lang="en-US" altLang="el-GR" smtClean="0"/>
              <a:pPr>
                <a:defRPr/>
              </a:pPr>
              <a:t>26</a:t>
            </a:fld>
            <a:endParaRPr lang="en-US" altLang="el-G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26440" y="1680644"/>
            <a:ext cx="8684260" cy="4711525"/>
          </a:xfrm>
        </p:spPr>
        <p:txBody>
          <a:bodyPr>
            <a:normAutofit lnSpcReduction="10000"/>
          </a:bodyPr>
          <a:lstStyle/>
          <a:p>
            <a:pPr marL="727075" lvl="1" indent="-285750" algn="just"/>
            <a:endParaRPr lang="en-US" sz="1400" dirty="0"/>
          </a:p>
          <a:p>
            <a:pPr algn="just">
              <a:buNone/>
            </a:pPr>
            <a:r>
              <a:rPr lang="en-US" b="1" i="0" dirty="0" smtClean="0"/>
              <a:t>Goals: </a:t>
            </a:r>
            <a:endParaRPr lang="en-US" b="1" i="0" dirty="0"/>
          </a:p>
          <a:p>
            <a:pPr marL="342900" indent="-342900" algn="just">
              <a:buClr>
                <a:schemeClr val="accent1">
                  <a:lumMod val="50000"/>
                </a:schemeClr>
              </a:buClr>
              <a:buSzPct val="100000"/>
              <a:buFont typeface="Wingdings" panose="05000000000000000000" pitchFamily="2" charset="2"/>
              <a:buChar char="Ø"/>
            </a:pPr>
            <a:r>
              <a:rPr lang="en-US" b="1" dirty="0">
                <a:solidFill>
                  <a:srgbClr val="C00000"/>
                </a:solidFill>
              </a:rPr>
              <a:t>Describe the provision of data </a:t>
            </a:r>
            <a:r>
              <a:rPr lang="en-US" i="0" dirty="0"/>
              <a:t>between providers and aggregators including associated data mapping </a:t>
            </a:r>
            <a:r>
              <a:rPr lang="en-US" i="0" dirty="0" smtClean="0"/>
              <a:t>components</a:t>
            </a:r>
            <a:endParaRPr lang="en-US" i="0" dirty="0"/>
          </a:p>
          <a:p>
            <a:pPr marL="342900" indent="-342900" algn="just">
              <a:buClr>
                <a:schemeClr val="accent1">
                  <a:lumMod val="50000"/>
                </a:schemeClr>
              </a:buClr>
              <a:buSzPct val="100000"/>
              <a:buFont typeface="Wingdings" panose="05000000000000000000" pitchFamily="2" charset="2"/>
              <a:buChar char="Ø"/>
            </a:pPr>
            <a:r>
              <a:rPr lang="en-US" b="1" dirty="0">
                <a:solidFill>
                  <a:srgbClr val="C00000"/>
                </a:solidFill>
              </a:rPr>
              <a:t>Address the lack of functionality</a:t>
            </a:r>
            <a:r>
              <a:rPr lang="en-US" dirty="0">
                <a:solidFill>
                  <a:srgbClr val="C00000"/>
                </a:solidFill>
              </a:rPr>
              <a:t> </a:t>
            </a:r>
            <a:r>
              <a:rPr lang="en-US" i="0" dirty="0"/>
              <a:t>in current </a:t>
            </a:r>
            <a:r>
              <a:rPr lang="en-US" i="0" dirty="0" smtClean="0"/>
              <a:t>models</a:t>
            </a:r>
            <a:endParaRPr lang="en-US" i="0" dirty="0"/>
          </a:p>
          <a:p>
            <a:pPr marL="342900" indent="-342900" algn="just">
              <a:buClr>
                <a:schemeClr val="accent1">
                  <a:lumMod val="50000"/>
                </a:schemeClr>
              </a:buClr>
              <a:buSzPct val="100000"/>
              <a:buFont typeface="Wingdings" panose="05000000000000000000" pitchFamily="2" charset="2"/>
              <a:buChar char="Ø"/>
            </a:pPr>
            <a:r>
              <a:rPr lang="en-US" b="1" dirty="0">
                <a:solidFill>
                  <a:srgbClr val="C00000"/>
                </a:solidFill>
              </a:rPr>
              <a:t>Incorporate the necessary knowledge </a:t>
            </a:r>
            <a:r>
              <a:rPr lang="en-US" i="0" dirty="0"/>
              <a:t>and input needed from providers to create quality sustainable aggregations</a:t>
            </a:r>
          </a:p>
          <a:p>
            <a:pPr marL="342900" indent="-342900" algn="just">
              <a:buClr>
                <a:schemeClr val="accent1">
                  <a:lumMod val="50000"/>
                </a:schemeClr>
              </a:buClr>
              <a:buSzPct val="100000"/>
              <a:buFont typeface="Wingdings" panose="05000000000000000000" pitchFamily="2" charset="2"/>
              <a:buChar char="Ø"/>
            </a:pPr>
            <a:r>
              <a:rPr lang="en-US" b="1" dirty="0">
                <a:solidFill>
                  <a:srgbClr val="C00000"/>
                </a:solidFill>
              </a:rPr>
              <a:t>Define a modular architecture </a:t>
            </a:r>
            <a:r>
              <a:rPr lang="en-US" i="0" dirty="0"/>
              <a:t>that can be developed and optimized by different developers with minimal inter-dependencies and without hindering integrated UI development for the different user roles involved.</a:t>
            </a:r>
          </a:p>
          <a:p>
            <a:pPr marL="342900" indent="-342900" algn="just">
              <a:buClr>
                <a:schemeClr val="accent1">
                  <a:lumMod val="50000"/>
                </a:schemeClr>
              </a:buClr>
              <a:buSzPct val="100000"/>
              <a:buFont typeface="Wingdings" panose="05000000000000000000" pitchFamily="2" charset="2"/>
              <a:buChar char="Ø"/>
            </a:pPr>
            <a:r>
              <a:rPr lang="en-US" b="1" dirty="0">
                <a:solidFill>
                  <a:srgbClr val="C00000"/>
                </a:solidFill>
              </a:rPr>
              <a:t>Identify, support or manage the processes </a:t>
            </a:r>
            <a:r>
              <a:rPr lang="en-US" i="0" dirty="0"/>
              <a:t>needed to be executed or maintained between a provider (the source) and an aggregator (the target) </a:t>
            </a:r>
            <a:r>
              <a:rPr lang="en-US" i="0" dirty="0" smtClean="0"/>
              <a:t>institution</a:t>
            </a:r>
            <a:endParaRPr lang="en-US" i="0" dirty="0"/>
          </a:p>
          <a:p>
            <a:pPr marL="342900" indent="-342900" algn="just">
              <a:buClr>
                <a:schemeClr val="accent1">
                  <a:lumMod val="50000"/>
                </a:schemeClr>
              </a:buClr>
              <a:buSzPct val="100000"/>
              <a:buFont typeface="Wingdings" panose="05000000000000000000" pitchFamily="2" charset="2"/>
              <a:buChar char="Ø"/>
            </a:pPr>
            <a:r>
              <a:rPr lang="en-US" b="1" dirty="0">
                <a:solidFill>
                  <a:srgbClr val="C00000"/>
                </a:solidFill>
              </a:rPr>
              <a:t>Support the management of data </a:t>
            </a:r>
            <a:r>
              <a:rPr lang="en-US" i="0" dirty="0"/>
              <a:t>between source and target models and the delivery of transformed data at defined times, including </a:t>
            </a:r>
            <a:r>
              <a:rPr lang="en-US" i="0" dirty="0" smtClean="0"/>
              <a:t>updates </a:t>
            </a:r>
            <a:endParaRPr lang="el-GR" altLang="el-GR" i="0" dirty="0">
              <a:solidFill>
                <a:srgbClr val="000000"/>
              </a:solidFill>
              <a:cs typeface="Arial" panose="020B0604020202020204" pitchFamily="34" charset="0"/>
              <a:sym typeface="Arial" panose="020B0604020202020204" pitchFamily="34" charset="0"/>
            </a:endParaRPr>
          </a:p>
          <a:p>
            <a:endParaRPr lang="el-GR" altLang="el-GR" dirty="0">
              <a:solidFill>
                <a:srgbClr val="000000"/>
              </a:solidFill>
              <a:cs typeface="Arial" panose="020B0604020202020204" pitchFamily="34" charset="0"/>
              <a:sym typeface="Arial" panose="020B0604020202020204" pitchFamily="34" charset="0"/>
            </a:endParaRPr>
          </a:p>
          <a:p>
            <a:pPr marL="285750" indent="-285750" algn="just">
              <a:buFont typeface="Arial" panose="020B0604020202020204" pitchFamily="34" charset="0"/>
              <a:buChar char="•"/>
            </a:pPr>
            <a:endParaRPr lang="en-US" sz="1400" i="0" dirty="0"/>
          </a:p>
        </p:txBody>
      </p:sp>
      <p:sp>
        <p:nvSpPr>
          <p:cNvPr id="4" name="Title 1"/>
          <p:cNvSpPr>
            <a:spLocks noGrp="1"/>
          </p:cNvSpPr>
          <p:nvPr>
            <p:ph type="title"/>
          </p:nvPr>
        </p:nvSpPr>
        <p:spPr>
          <a:xfrm>
            <a:off x="952500" y="316348"/>
            <a:ext cx="8343900" cy="914400"/>
          </a:xfrm>
        </p:spPr>
        <p:txBody>
          <a:bodyPr>
            <a:normAutofit/>
          </a:bodyPr>
          <a:lstStyle/>
          <a:p>
            <a:r>
              <a:rPr lang="en-US" sz="3200" b="1" dirty="0"/>
              <a:t>Synergy Reference Model</a:t>
            </a:r>
            <a:endParaRPr lang="el-GR" sz="2400" i="1" dirty="0"/>
          </a:p>
        </p:txBody>
      </p:sp>
      <p:sp>
        <p:nvSpPr>
          <p:cNvPr id="2" name="Slide Number Placeholder 1"/>
          <p:cNvSpPr>
            <a:spLocks noGrp="1"/>
          </p:cNvSpPr>
          <p:nvPr>
            <p:ph type="sldNum" sz="quarter" idx="11"/>
          </p:nvPr>
        </p:nvSpPr>
        <p:spPr/>
        <p:txBody>
          <a:bodyPr/>
          <a:lstStyle/>
          <a:p>
            <a:pPr>
              <a:defRPr/>
            </a:pPr>
            <a:fld id="{4607CC90-1CB1-4564-9E35-00235DDB2CD8}" type="slidenum">
              <a:rPr lang="en-US" altLang="el-GR" smtClean="0"/>
              <a:pPr>
                <a:defRPr/>
              </a:pPr>
              <a:t>3</a:t>
            </a:fld>
            <a:endParaRPr lang="en-US" altLang="el-GR" dirty="0"/>
          </a:p>
        </p:txBody>
      </p:sp>
    </p:spTree>
    <p:extLst>
      <p:ext uri="{BB962C8B-B14F-4D97-AF65-F5344CB8AC3E}">
        <p14:creationId xmlns:p14="http://schemas.microsoft.com/office/powerpoint/2010/main" val="291871654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SYNERGY workflow</a:t>
            </a:r>
            <a:endParaRPr lang="en-US" dirty="0"/>
          </a:p>
        </p:txBody>
      </p:sp>
      <p:sp>
        <p:nvSpPr>
          <p:cNvPr id="4" name="Slide Number Placeholder 3"/>
          <p:cNvSpPr>
            <a:spLocks noGrp="1"/>
          </p:cNvSpPr>
          <p:nvPr>
            <p:ph type="sldNum" sz="quarter" idx="11"/>
          </p:nvPr>
        </p:nvSpPr>
        <p:spPr/>
        <p:txBody>
          <a:bodyPr/>
          <a:lstStyle/>
          <a:p>
            <a:pPr>
              <a:defRPr/>
            </a:pPr>
            <a:fld id="{498DE284-958A-49DE-BD85-06B07B72B9C4}" type="slidenum">
              <a:rPr lang="el-GR" smtClean="0">
                <a:solidFill>
                  <a:srgbClr val="FFFFFF"/>
                </a:solidFill>
              </a:rPr>
              <a:pPr>
                <a:defRPr/>
              </a:pPr>
              <a:t>4</a:t>
            </a:fld>
            <a:endParaRPr lang="el-GR">
              <a:solidFill>
                <a:srgbClr val="FFFFFF"/>
              </a:solidFill>
            </a:endParaRPr>
          </a:p>
        </p:txBody>
      </p:sp>
      <p:pic>
        <p:nvPicPr>
          <p:cNvPr id="41" name="Picture 40"/>
          <p:cNvPicPr>
            <a:picLocks noChangeAspect="1"/>
          </p:cNvPicPr>
          <p:nvPr/>
        </p:nvPicPr>
        <p:blipFill>
          <a:blip r:embed="rId2" cstate="print"/>
          <a:stretch>
            <a:fillRect/>
          </a:stretch>
        </p:blipFill>
        <p:spPr>
          <a:xfrm>
            <a:off x="1127194" y="1459996"/>
            <a:ext cx="7458666" cy="4978927"/>
          </a:xfrm>
          <a:prstGeom prst="rect">
            <a:avLst/>
          </a:prstGeom>
        </p:spPr>
      </p:pic>
    </p:spTree>
    <p:extLst>
      <p:ext uri="{BB962C8B-B14F-4D97-AF65-F5344CB8AC3E}">
        <p14:creationId xmlns:p14="http://schemas.microsoft.com/office/powerpoint/2010/main" val="270796685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bwMode="auto">
          <a:xfrm>
            <a:off x="246743" y="1390224"/>
            <a:ext cx="9347200" cy="5270062"/>
          </a:xfrm>
          <a:prstGeom prst="rect">
            <a:avLst/>
          </a:prstGeom>
          <a:solidFill>
            <a:schemeClr val="bg1"/>
          </a:solidFill>
          <a:ln w="9525" cap="flat" cmpd="sng" algn="ctr">
            <a:no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Arial" pitchFamily="34" charset="0"/>
            </a:endParaRPr>
          </a:p>
        </p:txBody>
      </p:sp>
      <p:sp>
        <p:nvSpPr>
          <p:cNvPr id="4" name="Slide Number Placeholder 3"/>
          <p:cNvSpPr>
            <a:spLocks noGrp="1"/>
          </p:cNvSpPr>
          <p:nvPr>
            <p:ph type="sldNum" sz="quarter" idx="11"/>
          </p:nvPr>
        </p:nvSpPr>
        <p:spPr>
          <a:xfrm>
            <a:off x="9073417" y="6473800"/>
            <a:ext cx="830427" cy="324117"/>
          </a:xfrm>
        </p:spPr>
        <p:txBody>
          <a:bodyPr/>
          <a:lstStyle/>
          <a:p>
            <a:pPr>
              <a:defRPr/>
            </a:pPr>
            <a:fld id="{498DE284-958A-49DE-BD85-06B07B72B9C4}" type="slidenum">
              <a:rPr lang="el-GR" smtClean="0">
                <a:solidFill>
                  <a:srgbClr val="FFFFFF"/>
                </a:solidFill>
              </a:rPr>
              <a:pPr>
                <a:defRPr/>
              </a:pPr>
              <a:t>5</a:t>
            </a:fld>
            <a:endParaRPr lang="el-GR">
              <a:solidFill>
                <a:srgbClr val="FFFFFF"/>
              </a:solidFill>
            </a:endParaRPr>
          </a:p>
        </p:txBody>
      </p:sp>
      <p:pic>
        <p:nvPicPr>
          <p:cNvPr id="2051" name="Picture 3" descr="C:\Users\konsolak\Desktop\Capture.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958240" y="1390224"/>
            <a:ext cx="5183194" cy="5270062"/>
          </a:xfrm>
          <a:prstGeom prst="rect">
            <a:avLst/>
          </a:prstGeom>
          <a:noFill/>
          <a:extLst>
            <a:ext uri="{909E8E84-426E-40DD-AFC4-6F175D3DCCD1}">
              <a14:hiddenFill xmlns:a14="http://schemas.microsoft.com/office/drawing/2010/main">
                <a:solidFill>
                  <a:srgbClr val="FFFFFF"/>
                </a:solidFill>
              </a14:hiddenFill>
            </a:ext>
          </a:extLst>
        </p:spPr>
      </p:pic>
      <p:sp>
        <p:nvSpPr>
          <p:cNvPr id="3" name="Title 2"/>
          <p:cNvSpPr>
            <a:spLocks noGrp="1"/>
          </p:cNvSpPr>
          <p:nvPr>
            <p:ph type="title"/>
          </p:nvPr>
        </p:nvSpPr>
        <p:spPr/>
        <p:txBody>
          <a:bodyPr/>
          <a:lstStyle/>
          <a:p>
            <a:r>
              <a:rPr lang="en-US" dirty="0"/>
              <a:t>SYNERGY Process Hierarchy</a:t>
            </a:r>
          </a:p>
        </p:txBody>
      </p:sp>
    </p:spTree>
    <p:extLst>
      <p:ext uri="{BB962C8B-B14F-4D97-AF65-F5344CB8AC3E}">
        <p14:creationId xmlns:p14="http://schemas.microsoft.com/office/powerpoint/2010/main" val="45312020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26440" y="1680644"/>
            <a:ext cx="8684260" cy="4711525"/>
          </a:xfrm>
        </p:spPr>
        <p:txBody>
          <a:bodyPr>
            <a:normAutofit/>
          </a:bodyPr>
          <a:lstStyle/>
          <a:p>
            <a:pPr marL="0" indent="0" algn="just">
              <a:buNone/>
            </a:pPr>
            <a:r>
              <a:rPr lang="en-US" sz="1800" dirty="0"/>
              <a:t>We </a:t>
            </a:r>
            <a:r>
              <a:rPr lang="en-US" sz="1800" dirty="0" smtClean="0"/>
              <a:t>implemented the  </a:t>
            </a:r>
            <a:r>
              <a:rPr lang="en-US" sz="1800" b="1" dirty="0" smtClean="0">
                <a:solidFill>
                  <a:srgbClr val="C00000"/>
                </a:solidFill>
              </a:rPr>
              <a:t>X3ML </a:t>
            </a:r>
            <a:r>
              <a:rPr lang="en-US" sz="1800" b="1" dirty="0">
                <a:solidFill>
                  <a:srgbClr val="C00000"/>
                </a:solidFill>
              </a:rPr>
              <a:t>data exchange framework </a:t>
            </a:r>
            <a:r>
              <a:rPr lang="en-US" sz="1800" dirty="0"/>
              <a:t>which handles effectively and efficiently:</a:t>
            </a:r>
          </a:p>
          <a:p>
            <a:pPr lvl="1" algn="just">
              <a:buClr>
                <a:schemeClr val="accent1">
                  <a:lumMod val="50000"/>
                </a:schemeClr>
              </a:buClr>
              <a:buSzPct val="100000"/>
              <a:buFont typeface="Wingdings" panose="05000000000000000000" pitchFamily="2" charset="2"/>
              <a:buChar char="Ø"/>
            </a:pPr>
            <a:endParaRPr lang="en-US" sz="1900" dirty="0" smtClean="0"/>
          </a:p>
          <a:p>
            <a:pPr lvl="1" algn="just">
              <a:buClr>
                <a:schemeClr val="accent1">
                  <a:lumMod val="50000"/>
                </a:schemeClr>
              </a:buClr>
              <a:buSzPct val="100000"/>
              <a:buFont typeface="Wingdings" panose="05000000000000000000" pitchFamily="2" charset="2"/>
              <a:buChar char="Ø"/>
            </a:pPr>
            <a:r>
              <a:rPr lang="en-US" sz="1900" dirty="0" smtClean="0"/>
              <a:t>the </a:t>
            </a:r>
            <a:r>
              <a:rPr lang="en-US" sz="1900" b="1" dirty="0">
                <a:solidFill>
                  <a:srgbClr val="C00000"/>
                </a:solidFill>
              </a:rPr>
              <a:t>schema mapping</a:t>
            </a:r>
          </a:p>
          <a:p>
            <a:pPr lvl="1" algn="just">
              <a:buClr>
                <a:schemeClr val="accent1">
                  <a:lumMod val="50000"/>
                </a:schemeClr>
              </a:buClr>
              <a:buSzPct val="100000"/>
              <a:buFont typeface="Wingdings" panose="05000000000000000000" pitchFamily="2" charset="2"/>
              <a:buChar char="Ø"/>
            </a:pPr>
            <a:endParaRPr lang="en-US" sz="1900" dirty="0" smtClean="0"/>
          </a:p>
          <a:p>
            <a:pPr lvl="1" algn="just">
              <a:buClr>
                <a:schemeClr val="accent1">
                  <a:lumMod val="50000"/>
                </a:schemeClr>
              </a:buClr>
              <a:buSzPct val="100000"/>
              <a:buFont typeface="Wingdings" panose="05000000000000000000" pitchFamily="2" charset="2"/>
              <a:buChar char="Ø"/>
            </a:pPr>
            <a:r>
              <a:rPr lang="en-US" sz="1900" dirty="0" smtClean="0"/>
              <a:t>the </a:t>
            </a:r>
            <a:r>
              <a:rPr lang="en-US" sz="1900" b="1" dirty="0">
                <a:solidFill>
                  <a:srgbClr val="C00000"/>
                </a:solidFill>
              </a:rPr>
              <a:t>URI definition </a:t>
            </a:r>
            <a:r>
              <a:rPr lang="en-US" sz="1900" dirty="0"/>
              <a:t>and</a:t>
            </a:r>
            <a:r>
              <a:rPr lang="en-US" sz="1900" b="1" dirty="0"/>
              <a:t> </a:t>
            </a:r>
            <a:r>
              <a:rPr lang="en-US" sz="1900" b="1" dirty="0">
                <a:solidFill>
                  <a:srgbClr val="C00000"/>
                </a:solidFill>
              </a:rPr>
              <a:t>generation</a:t>
            </a:r>
            <a:r>
              <a:rPr lang="en-US" sz="1900" b="1" dirty="0"/>
              <a:t> </a:t>
            </a:r>
          </a:p>
          <a:p>
            <a:pPr lvl="1" algn="just">
              <a:buClr>
                <a:schemeClr val="accent1">
                  <a:lumMod val="50000"/>
                </a:schemeClr>
              </a:buClr>
              <a:buSzPct val="100000"/>
              <a:buFont typeface="Wingdings" panose="05000000000000000000" pitchFamily="2" charset="2"/>
              <a:buChar char="Ø"/>
            </a:pPr>
            <a:endParaRPr lang="en-US" sz="1900" dirty="0" smtClean="0"/>
          </a:p>
          <a:p>
            <a:pPr lvl="1" algn="just">
              <a:buClr>
                <a:schemeClr val="accent1">
                  <a:lumMod val="50000"/>
                </a:schemeClr>
              </a:buClr>
              <a:buSzPct val="100000"/>
              <a:buFont typeface="Wingdings" panose="05000000000000000000" pitchFamily="2" charset="2"/>
              <a:buChar char="Ø"/>
            </a:pPr>
            <a:r>
              <a:rPr lang="en-US" sz="1900" dirty="0" smtClean="0"/>
              <a:t>the </a:t>
            </a:r>
            <a:r>
              <a:rPr lang="en-US" sz="1900" b="1" dirty="0">
                <a:solidFill>
                  <a:srgbClr val="C00000"/>
                </a:solidFill>
              </a:rPr>
              <a:t>data transformation</a:t>
            </a:r>
          </a:p>
          <a:p>
            <a:pPr algn="just">
              <a:buNone/>
            </a:pPr>
            <a:endParaRPr lang="en-US" sz="1800" dirty="0" smtClean="0"/>
          </a:p>
          <a:p>
            <a:pPr algn="just">
              <a:buNone/>
            </a:pPr>
            <a:r>
              <a:rPr lang="en-US" sz="1800" dirty="0" smtClean="0"/>
              <a:t>steps of </a:t>
            </a:r>
            <a:r>
              <a:rPr lang="en-US" sz="1800" dirty="0"/>
              <a:t>the </a:t>
            </a:r>
            <a:r>
              <a:rPr lang="en-US" sz="1800" dirty="0" smtClean="0"/>
              <a:t>data provision </a:t>
            </a:r>
            <a:r>
              <a:rPr lang="en-US" sz="1800" dirty="0"/>
              <a:t>and aggregation process. </a:t>
            </a:r>
            <a:endParaRPr lang="el-GR" altLang="el-GR" sz="1800" dirty="0">
              <a:solidFill>
                <a:srgbClr val="000000"/>
              </a:solidFill>
              <a:cs typeface="Arial" panose="020B0604020202020204" pitchFamily="34" charset="0"/>
              <a:sym typeface="Arial" panose="020B0604020202020204" pitchFamily="34" charset="0"/>
            </a:endParaRPr>
          </a:p>
        </p:txBody>
      </p:sp>
      <p:sp>
        <p:nvSpPr>
          <p:cNvPr id="4" name="Title 1"/>
          <p:cNvSpPr>
            <a:spLocks noGrp="1"/>
          </p:cNvSpPr>
          <p:nvPr>
            <p:ph type="title"/>
          </p:nvPr>
        </p:nvSpPr>
        <p:spPr>
          <a:xfrm>
            <a:off x="952500" y="316348"/>
            <a:ext cx="8343900" cy="914400"/>
          </a:xfrm>
        </p:spPr>
        <p:txBody>
          <a:bodyPr>
            <a:normAutofit/>
          </a:bodyPr>
          <a:lstStyle/>
          <a:p>
            <a:r>
              <a:rPr lang="en-US" sz="3200" b="1" dirty="0" smtClean="0"/>
              <a:t>X3ML</a:t>
            </a:r>
            <a:endParaRPr lang="el-GR" sz="2400" i="1" dirty="0"/>
          </a:p>
        </p:txBody>
      </p:sp>
      <p:sp>
        <p:nvSpPr>
          <p:cNvPr id="2" name="Slide Number Placeholder 1"/>
          <p:cNvSpPr>
            <a:spLocks noGrp="1"/>
          </p:cNvSpPr>
          <p:nvPr>
            <p:ph type="sldNum" sz="quarter" idx="11"/>
          </p:nvPr>
        </p:nvSpPr>
        <p:spPr/>
        <p:txBody>
          <a:bodyPr/>
          <a:lstStyle/>
          <a:p>
            <a:pPr>
              <a:defRPr/>
            </a:pPr>
            <a:fld id="{4607CC90-1CB1-4564-9E35-00235DDB2CD8}" type="slidenum">
              <a:rPr lang="en-US" altLang="el-GR" smtClean="0"/>
              <a:pPr>
                <a:defRPr/>
              </a:pPr>
              <a:t>6</a:t>
            </a:fld>
            <a:endParaRPr lang="en-US" altLang="el-GR" dirty="0"/>
          </a:p>
        </p:txBody>
      </p:sp>
    </p:spTree>
    <p:extLst>
      <p:ext uri="{BB962C8B-B14F-4D97-AF65-F5344CB8AC3E}">
        <p14:creationId xmlns:p14="http://schemas.microsoft.com/office/powerpoint/2010/main" val="412433801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26440" y="1680644"/>
            <a:ext cx="8684260" cy="4711525"/>
          </a:xfrm>
        </p:spPr>
        <p:txBody>
          <a:bodyPr>
            <a:normAutofit/>
          </a:bodyPr>
          <a:lstStyle/>
          <a:p>
            <a:pPr marL="0" indent="0" algn="just">
              <a:buClr>
                <a:schemeClr val="accent1">
                  <a:lumMod val="50000"/>
                </a:schemeClr>
              </a:buClr>
              <a:buSzPct val="100000"/>
            </a:pPr>
            <a:r>
              <a:rPr lang="en-US" b="1" dirty="0" smtClean="0">
                <a:solidFill>
                  <a:srgbClr val="C00000"/>
                </a:solidFill>
              </a:rPr>
              <a:t>X3ML </a:t>
            </a:r>
            <a:r>
              <a:rPr lang="en-US" b="1" dirty="0">
                <a:solidFill>
                  <a:srgbClr val="C00000"/>
                </a:solidFill>
              </a:rPr>
              <a:t>mapping definition </a:t>
            </a:r>
            <a:r>
              <a:rPr lang="en-US" b="1" dirty="0" smtClean="0">
                <a:solidFill>
                  <a:srgbClr val="C00000"/>
                </a:solidFill>
              </a:rPr>
              <a:t>language</a:t>
            </a:r>
            <a:endParaRPr lang="en-US" dirty="0"/>
          </a:p>
          <a:p>
            <a:pPr marL="727075" lvl="1" indent="-285750" algn="just">
              <a:buClr>
                <a:schemeClr val="accent1">
                  <a:lumMod val="50000"/>
                </a:schemeClr>
              </a:buClr>
              <a:buSzPct val="100000"/>
              <a:buFont typeface="Wingdings" panose="05000000000000000000" pitchFamily="2" charset="2"/>
              <a:buChar char="Ø"/>
            </a:pPr>
            <a:r>
              <a:rPr lang="en-US" dirty="0" smtClean="0"/>
              <a:t>The schema </a:t>
            </a:r>
            <a:r>
              <a:rPr lang="en-US" dirty="0"/>
              <a:t>mappings are expressed in a </a:t>
            </a:r>
            <a:r>
              <a:rPr lang="en-US" b="1" dirty="0">
                <a:solidFill>
                  <a:srgbClr val="C00000"/>
                </a:solidFill>
              </a:rPr>
              <a:t>declarative </a:t>
            </a:r>
            <a:r>
              <a:rPr lang="en-US" b="1" dirty="0" smtClean="0">
                <a:solidFill>
                  <a:srgbClr val="C00000"/>
                </a:solidFill>
              </a:rPr>
              <a:t>way</a:t>
            </a:r>
            <a:endParaRPr lang="en-US" dirty="0"/>
          </a:p>
          <a:p>
            <a:pPr marL="727075" lvl="1" indent="-285750" algn="just">
              <a:buClr>
                <a:schemeClr val="accent1">
                  <a:lumMod val="50000"/>
                </a:schemeClr>
              </a:buClr>
              <a:buSzPct val="100000"/>
              <a:buFont typeface="Wingdings" panose="05000000000000000000" pitchFamily="2" charset="2"/>
              <a:buChar char="Ø"/>
            </a:pPr>
            <a:r>
              <a:rPr lang="en-US" i="0" dirty="0" smtClean="0"/>
              <a:t>X3ML </a:t>
            </a:r>
            <a:r>
              <a:rPr lang="en-US" i="0" dirty="0"/>
              <a:t>can be understood by </a:t>
            </a:r>
            <a:r>
              <a:rPr lang="en-US" b="1" dirty="0">
                <a:solidFill>
                  <a:srgbClr val="C00000"/>
                </a:solidFill>
              </a:rPr>
              <a:t>non-technical </a:t>
            </a:r>
            <a:r>
              <a:rPr lang="en-US" b="1" dirty="0" smtClean="0">
                <a:solidFill>
                  <a:srgbClr val="C00000"/>
                </a:solidFill>
              </a:rPr>
              <a:t>people</a:t>
            </a:r>
            <a:endParaRPr lang="en-US" dirty="0"/>
          </a:p>
          <a:p>
            <a:pPr marL="727075" lvl="1" indent="-285750" algn="just">
              <a:buClr>
                <a:schemeClr val="accent1">
                  <a:lumMod val="50000"/>
                </a:schemeClr>
              </a:buClr>
              <a:buSzPct val="100000"/>
              <a:buFont typeface="Wingdings" panose="05000000000000000000" pitchFamily="2" charset="2"/>
              <a:buChar char="Ø"/>
            </a:pPr>
            <a:r>
              <a:rPr lang="en-US" dirty="0"/>
              <a:t>Keeps the </a:t>
            </a:r>
            <a:r>
              <a:rPr lang="en-US" b="1" dirty="0">
                <a:solidFill>
                  <a:srgbClr val="C00000"/>
                </a:solidFill>
              </a:rPr>
              <a:t>schema mappings </a:t>
            </a:r>
            <a:r>
              <a:rPr lang="en-US" dirty="0"/>
              <a:t>between different systems </a:t>
            </a:r>
            <a:r>
              <a:rPr lang="en-US" b="1" dirty="0" smtClean="0">
                <a:solidFill>
                  <a:srgbClr val="C00000"/>
                </a:solidFill>
              </a:rPr>
              <a:t>harmonized</a:t>
            </a:r>
            <a:endParaRPr lang="en-US" dirty="0"/>
          </a:p>
          <a:p>
            <a:pPr marL="727075" lvl="1" indent="-285750" algn="just">
              <a:buClr>
                <a:schemeClr val="accent1">
                  <a:lumMod val="50000"/>
                </a:schemeClr>
              </a:buClr>
              <a:buSzPct val="100000"/>
              <a:buFont typeface="Wingdings" panose="05000000000000000000" pitchFamily="2" charset="2"/>
              <a:buChar char="Ø"/>
            </a:pPr>
            <a:r>
              <a:rPr lang="en-US" dirty="0"/>
              <a:t>The </a:t>
            </a:r>
            <a:r>
              <a:rPr lang="en-US" b="1" dirty="0">
                <a:solidFill>
                  <a:srgbClr val="C00000"/>
                </a:solidFill>
              </a:rPr>
              <a:t>schema matching </a:t>
            </a:r>
            <a:r>
              <a:rPr lang="en-US" dirty="0"/>
              <a:t>and the </a:t>
            </a:r>
            <a:r>
              <a:rPr lang="en-US" b="1" dirty="0">
                <a:solidFill>
                  <a:srgbClr val="C00000"/>
                </a:solidFill>
              </a:rPr>
              <a:t>URI generation policies </a:t>
            </a:r>
            <a:r>
              <a:rPr lang="en-US" dirty="0"/>
              <a:t>comprise </a:t>
            </a:r>
            <a:r>
              <a:rPr lang="en-US" b="1" dirty="0" smtClean="0">
                <a:solidFill>
                  <a:srgbClr val="C00000"/>
                </a:solidFill>
              </a:rPr>
              <a:t>different distinct </a:t>
            </a:r>
            <a:r>
              <a:rPr lang="en-US" b="1" dirty="0">
                <a:solidFill>
                  <a:srgbClr val="C00000"/>
                </a:solidFill>
              </a:rPr>
              <a:t>steps </a:t>
            </a:r>
            <a:r>
              <a:rPr lang="en-US" dirty="0"/>
              <a:t>in the exchange </a:t>
            </a:r>
            <a:r>
              <a:rPr lang="en-US" dirty="0" smtClean="0"/>
              <a:t>workflow.</a:t>
            </a:r>
          </a:p>
          <a:p>
            <a:pPr marL="727075" lvl="1" indent="-285750" algn="just">
              <a:buClr>
                <a:schemeClr val="accent1">
                  <a:lumMod val="50000"/>
                </a:schemeClr>
              </a:buClr>
              <a:buSzPct val="100000"/>
              <a:buFont typeface="Wingdings" panose="05000000000000000000" pitchFamily="2" charset="2"/>
              <a:buChar char="Ø"/>
            </a:pPr>
            <a:r>
              <a:rPr lang="en-US" dirty="0"/>
              <a:t>X3ML is </a:t>
            </a:r>
            <a:r>
              <a:rPr lang="en-US" b="1" dirty="0">
                <a:solidFill>
                  <a:srgbClr val="C00000"/>
                </a:solidFill>
              </a:rPr>
              <a:t>symmetric</a:t>
            </a:r>
            <a:r>
              <a:rPr lang="en-US" dirty="0">
                <a:solidFill>
                  <a:srgbClr val="C00000"/>
                </a:solidFill>
              </a:rPr>
              <a:t> </a:t>
            </a:r>
            <a:r>
              <a:rPr lang="en-US" dirty="0"/>
              <a:t>and potentially </a:t>
            </a:r>
            <a:r>
              <a:rPr lang="en-US" b="1" dirty="0">
                <a:solidFill>
                  <a:srgbClr val="C00000"/>
                </a:solidFill>
              </a:rPr>
              <a:t>invertible</a:t>
            </a:r>
            <a:endParaRPr lang="el-GR" altLang="el-GR" dirty="0">
              <a:solidFill>
                <a:srgbClr val="C00000"/>
              </a:solidFill>
              <a:cs typeface="Arial" panose="020B0604020202020204" pitchFamily="34" charset="0"/>
              <a:sym typeface="Arial" panose="020B0604020202020204" pitchFamily="34" charset="0"/>
            </a:endParaRPr>
          </a:p>
          <a:p>
            <a:pPr marL="727075" lvl="1" indent="-285750" algn="just">
              <a:buClr>
                <a:schemeClr val="accent1">
                  <a:lumMod val="50000"/>
                </a:schemeClr>
              </a:buClr>
              <a:buSzPct val="100000"/>
              <a:buFont typeface="Wingdings" panose="05000000000000000000" pitchFamily="2" charset="2"/>
              <a:buChar char="Ø"/>
            </a:pPr>
            <a:endParaRPr lang="en-US" dirty="0" smtClean="0"/>
          </a:p>
          <a:p>
            <a:pPr marL="0" indent="0" algn="just">
              <a:buClr>
                <a:schemeClr val="accent1">
                  <a:lumMod val="50000"/>
                </a:schemeClr>
              </a:buClr>
              <a:buSzPct val="100000"/>
            </a:pPr>
            <a:r>
              <a:rPr lang="en-US" b="1" dirty="0">
                <a:solidFill>
                  <a:srgbClr val="C00000"/>
                </a:solidFill>
              </a:rPr>
              <a:t>X3ML </a:t>
            </a:r>
            <a:r>
              <a:rPr lang="en-US" b="1" dirty="0" smtClean="0">
                <a:solidFill>
                  <a:srgbClr val="C00000"/>
                </a:solidFill>
              </a:rPr>
              <a:t>engine</a:t>
            </a:r>
            <a:r>
              <a:rPr lang="en-US" i="0" dirty="0" smtClean="0"/>
              <a:t>: clean </a:t>
            </a:r>
            <a:r>
              <a:rPr lang="en-US" i="0" dirty="0"/>
              <a:t>core design of the engine </a:t>
            </a:r>
            <a:r>
              <a:rPr lang="en-US" i="0" dirty="0" smtClean="0"/>
              <a:t>and X3ML language</a:t>
            </a:r>
            <a:endParaRPr lang="en-US" b="1" dirty="0" smtClean="0">
              <a:solidFill>
                <a:srgbClr val="C00000"/>
              </a:solidFill>
            </a:endParaRPr>
          </a:p>
          <a:p>
            <a:pPr marL="784225" lvl="1" indent="-342900" algn="just">
              <a:buClr>
                <a:schemeClr val="accent1">
                  <a:lumMod val="50000"/>
                </a:schemeClr>
              </a:buClr>
              <a:buSzPct val="100000"/>
              <a:buFont typeface="Wingdings" panose="05000000000000000000" pitchFamily="2" charset="2"/>
              <a:buChar char="Ø"/>
            </a:pPr>
            <a:r>
              <a:rPr lang="en-US" b="1" smtClean="0">
                <a:solidFill>
                  <a:srgbClr val="C00000"/>
                </a:solidFill>
              </a:rPr>
              <a:t>Transparency</a:t>
            </a:r>
            <a:endParaRPr lang="en-US" i="0" dirty="0" smtClean="0"/>
          </a:p>
          <a:p>
            <a:pPr marL="784225" lvl="1" indent="-342900" algn="just">
              <a:buClr>
                <a:schemeClr val="accent1">
                  <a:lumMod val="50000"/>
                </a:schemeClr>
              </a:buClr>
              <a:buSzPct val="100000"/>
              <a:buFont typeface="Wingdings" panose="05000000000000000000" pitchFamily="2" charset="2"/>
              <a:buChar char="Ø"/>
            </a:pPr>
            <a:r>
              <a:rPr lang="en-US" b="1" dirty="0" smtClean="0">
                <a:solidFill>
                  <a:srgbClr val="C00000"/>
                </a:solidFill>
              </a:rPr>
              <a:t>Re-use </a:t>
            </a:r>
            <a:r>
              <a:rPr lang="en-US" b="1" dirty="0">
                <a:solidFill>
                  <a:srgbClr val="C00000"/>
                </a:solidFill>
              </a:rPr>
              <a:t>of Standards and </a:t>
            </a:r>
            <a:r>
              <a:rPr lang="en-US" b="1" dirty="0" smtClean="0">
                <a:solidFill>
                  <a:srgbClr val="C00000"/>
                </a:solidFill>
              </a:rPr>
              <a:t>Technologies</a:t>
            </a:r>
            <a:endParaRPr lang="en-US" b="1" dirty="0"/>
          </a:p>
          <a:p>
            <a:pPr marL="784225" lvl="1" indent="-342900" algn="just">
              <a:buClr>
                <a:schemeClr val="accent1">
                  <a:lumMod val="50000"/>
                </a:schemeClr>
              </a:buClr>
              <a:buSzPct val="100000"/>
              <a:buFont typeface="Wingdings" panose="05000000000000000000" pitchFamily="2" charset="2"/>
              <a:buChar char="Ø"/>
            </a:pPr>
            <a:r>
              <a:rPr lang="en-US" b="1" dirty="0" smtClean="0">
                <a:solidFill>
                  <a:srgbClr val="C00000"/>
                </a:solidFill>
              </a:rPr>
              <a:t>Facilitating </a:t>
            </a:r>
            <a:r>
              <a:rPr lang="en-US" b="1" dirty="0">
                <a:solidFill>
                  <a:srgbClr val="C00000"/>
                </a:solidFill>
              </a:rPr>
              <a:t>Instance </a:t>
            </a:r>
            <a:r>
              <a:rPr lang="en-US" b="1" dirty="0" smtClean="0">
                <a:solidFill>
                  <a:srgbClr val="C00000"/>
                </a:solidFill>
              </a:rPr>
              <a:t>Matching</a:t>
            </a:r>
            <a:endParaRPr lang="en-US" b="1" dirty="0">
              <a:solidFill>
                <a:srgbClr val="C00000"/>
              </a:solidFill>
            </a:endParaRPr>
          </a:p>
          <a:p>
            <a:pPr marL="784225" lvl="1" indent="-342900" algn="just">
              <a:buClr>
                <a:schemeClr val="accent1">
                  <a:lumMod val="50000"/>
                </a:schemeClr>
              </a:buClr>
              <a:buSzPct val="100000"/>
              <a:buFont typeface="Wingdings" panose="05000000000000000000" pitchFamily="2" charset="2"/>
              <a:buChar char="Ø"/>
            </a:pPr>
            <a:r>
              <a:rPr lang="en-US" b="1" dirty="0" smtClean="0">
                <a:solidFill>
                  <a:srgbClr val="C00000"/>
                </a:solidFill>
              </a:rPr>
              <a:t>Simplicity</a:t>
            </a:r>
            <a:endParaRPr lang="en-US" i="0" dirty="0"/>
          </a:p>
          <a:p>
            <a:pPr marL="0" indent="0" algn="just">
              <a:buClr>
                <a:schemeClr val="accent1">
                  <a:lumMod val="50000"/>
                </a:schemeClr>
              </a:buClr>
              <a:buSzPct val="100000"/>
            </a:pPr>
            <a:endParaRPr lang="en-US" b="1" dirty="0">
              <a:solidFill>
                <a:srgbClr val="C00000"/>
              </a:solidFill>
            </a:endParaRPr>
          </a:p>
        </p:txBody>
      </p:sp>
      <p:sp>
        <p:nvSpPr>
          <p:cNvPr id="4" name="Title 1"/>
          <p:cNvSpPr>
            <a:spLocks noGrp="1"/>
          </p:cNvSpPr>
          <p:nvPr>
            <p:ph type="title"/>
          </p:nvPr>
        </p:nvSpPr>
        <p:spPr>
          <a:xfrm>
            <a:off x="952500" y="316348"/>
            <a:ext cx="8343900" cy="914400"/>
          </a:xfrm>
        </p:spPr>
        <p:txBody>
          <a:bodyPr>
            <a:normAutofit/>
          </a:bodyPr>
          <a:lstStyle/>
          <a:p>
            <a:r>
              <a:rPr lang="en-US" sz="3200" b="1" dirty="0"/>
              <a:t>X3ML Framework Features</a:t>
            </a:r>
            <a:endParaRPr lang="el-GR" sz="2400" i="1" dirty="0"/>
          </a:p>
        </p:txBody>
      </p:sp>
      <p:sp>
        <p:nvSpPr>
          <p:cNvPr id="2" name="Slide Number Placeholder 1"/>
          <p:cNvSpPr>
            <a:spLocks noGrp="1"/>
          </p:cNvSpPr>
          <p:nvPr>
            <p:ph type="sldNum" sz="quarter" idx="11"/>
          </p:nvPr>
        </p:nvSpPr>
        <p:spPr/>
        <p:txBody>
          <a:bodyPr/>
          <a:lstStyle/>
          <a:p>
            <a:pPr>
              <a:defRPr/>
            </a:pPr>
            <a:fld id="{4607CC90-1CB1-4564-9E35-00235DDB2CD8}" type="slidenum">
              <a:rPr lang="en-US" altLang="el-GR" smtClean="0"/>
              <a:pPr>
                <a:defRPr/>
              </a:pPr>
              <a:t>7</a:t>
            </a:fld>
            <a:endParaRPr lang="en-US" altLang="el-GR" dirty="0"/>
          </a:p>
        </p:txBody>
      </p:sp>
    </p:spTree>
    <p:extLst>
      <p:ext uri="{BB962C8B-B14F-4D97-AF65-F5344CB8AC3E}">
        <p14:creationId xmlns:p14="http://schemas.microsoft.com/office/powerpoint/2010/main" val="111488491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X3ML Workflow</a:t>
            </a:r>
            <a:endParaRPr lang="el-GR" dirty="0"/>
          </a:p>
        </p:txBody>
      </p:sp>
      <p:sp>
        <p:nvSpPr>
          <p:cNvPr id="5" name="Rounded Rectangle 4"/>
          <p:cNvSpPr/>
          <p:nvPr/>
        </p:nvSpPr>
        <p:spPr>
          <a:xfrm>
            <a:off x="2137040" y="3790248"/>
            <a:ext cx="1740503" cy="1182870"/>
          </a:xfrm>
          <a:prstGeom prst="round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dirty="0" smtClean="0">
                <a:solidFill>
                  <a:schemeClr val="tx1"/>
                </a:solidFill>
              </a:rPr>
              <a:t>Schema </a:t>
            </a:r>
          </a:p>
          <a:p>
            <a:pPr algn="ctr"/>
            <a:r>
              <a:rPr lang="en-US" dirty="0" smtClean="0">
                <a:solidFill>
                  <a:schemeClr val="tx1"/>
                </a:solidFill>
              </a:rPr>
              <a:t>Matching</a:t>
            </a:r>
            <a:endParaRPr lang="el-GR" dirty="0">
              <a:solidFill>
                <a:schemeClr val="tx1"/>
              </a:solidFill>
            </a:endParaRPr>
          </a:p>
        </p:txBody>
      </p:sp>
      <p:sp>
        <p:nvSpPr>
          <p:cNvPr id="6" name="Cloud 5"/>
          <p:cNvSpPr/>
          <p:nvPr/>
        </p:nvSpPr>
        <p:spPr>
          <a:xfrm>
            <a:off x="441435" y="3100552"/>
            <a:ext cx="1420044" cy="1060675"/>
          </a:xfrm>
          <a:prstGeom prst="cloud">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CIDOC-CRM</a:t>
            </a:r>
            <a:endParaRPr lang="el-GR" dirty="0">
              <a:solidFill>
                <a:schemeClr val="tx1"/>
              </a:solidFill>
            </a:endParaRPr>
          </a:p>
        </p:txBody>
      </p:sp>
      <p:sp>
        <p:nvSpPr>
          <p:cNvPr id="8" name="Can 7"/>
          <p:cNvSpPr/>
          <p:nvPr/>
        </p:nvSpPr>
        <p:spPr>
          <a:xfrm>
            <a:off x="829120" y="4682834"/>
            <a:ext cx="840386" cy="689548"/>
          </a:xfrm>
          <a:prstGeom prst="ca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DB2</a:t>
            </a:r>
            <a:endParaRPr lang="el-GR" dirty="0">
              <a:solidFill>
                <a:schemeClr val="tx1"/>
              </a:solidFill>
            </a:endParaRPr>
          </a:p>
        </p:txBody>
      </p:sp>
      <p:sp>
        <p:nvSpPr>
          <p:cNvPr id="17" name="Can 16"/>
          <p:cNvSpPr/>
          <p:nvPr/>
        </p:nvSpPr>
        <p:spPr>
          <a:xfrm>
            <a:off x="952945" y="4835234"/>
            <a:ext cx="840386" cy="689548"/>
          </a:xfrm>
          <a:prstGeom prst="ca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DB2</a:t>
            </a:r>
            <a:endParaRPr lang="el-GR" dirty="0">
              <a:solidFill>
                <a:schemeClr val="tx1"/>
              </a:solidFill>
            </a:endParaRPr>
          </a:p>
        </p:txBody>
      </p:sp>
      <p:sp>
        <p:nvSpPr>
          <p:cNvPr id="18" name="Can 17"/>
          <p:cNvSpPr/>
          <p:nvPr/>
        </p:nvSpPr>
        <p:spPr>
          <a:xfrm>
            <a:off x="1076770" y="4987634"/>
            <a:ext cx="840386" cy="689548"/>
          </a:xfrm>
          <a:prstGeom prst="ca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DB1</a:t>
            </a:r>
            <a:endParaRPr lang="el-GR" dirty="0">
              <a:solidFill>
                <a:schemeClr val="tx1"/>
              </a:solidFill>
            </a:endParaRPr>
          </a:p>
        </p:txBody>
      </p:sp>
      <p:pic>
        <p:nvPicPr>
          <p:cNvPr id="4" name="Picture 4" descr="C:\Dokumente und Einstellungen\Fill\Lokale Einstellungen\Temporary Internet Files\Content.IE5\MXMLIF4R\MCj04326210000[1].png"/>
          <p:cNvPicPr>
            <a:picLocks noChangeAspect="1" noChangeArrowheads="1"/>
          </p:cNvPicPr>
          <p:nvPr/>
        </p:nvPicPr>
        <p:blipFill>
          <a:blip r:embed="rId2" cstate="print"/>
          <a:srcRect/>
          <a:stretch>
            <a:fillRect/>
          </a:stretch>
        </p:blipFill>
        <p:spPr bwMode="auto">
          <a:xfrm>
            <a:off x="2197469" y="3407612"/>
            <a:ext cx="522386" cy="642938"/>
          </a:xfrm>
          <a:prstGeom prst="rect">
            <a:avLst/>
          </a:prstGeom>
          <a:noFill/>
          <a:ln w="9525">
            <a:noFill/>
            <a:miter lim="800000"/>
            <a:headEnd/>
            <a:tailEnd/>
          </a:ln>
        </p:spPr>
      </p:pic>
      <p:sp>
        <p:nvSpPr>
          <p:cNvPr id="20" name="Oval Callout 19"/>
          <p:cNvSpPr/>
          <p:nvPr/>
        </p:nvSpPr>
        <p:spPr>
          <a:xfrm>
            <a:off x="1918657" y="2091559"/>
            <a:ext cx="1549757" cy="884689"/>
          </a:xfrm>
          <a:prstGeom prst="wedgeEllipseCallout">
            <a:avLst>
              <a:gd name="adj1" fmla="val -13440"/>
              <a:gd name="adj2" fmla="val 95758"/>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dirty="0" smtClean="0">
                <a:solidFill>
                  <a:schemeClr val="tx1"/>
                </a:solidFill>
              </a:rPr>
              <a:t>Domain Experts</a:t>
            </a:r>
            <a:endParaRPr lang="el-GR" dirty="0">
              <a:solidFill>
                <a:schemeClr val="tx1"/>
              </a:solidFill>
            </a:endParaRPr>
          </a:p>
        </p:txBody>
      </p:sp>
      <p:sp>
        <p:nvSpPr>
          <p:cNvPr id="21" name="Snip Single Corner Rectangle 20"/>
          <p:cNvSpPr/>
          <p:nvPr/>
        </p:nvSpPr>
        <p:spPr>
          <a:xfrm>
            <a:off x="4108543" y="4209761"/>
            <a:ext cx="467088" cy="348344"/>
          </a:xfrm>
          <a:prstGeom prst="snip1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dirty="0">
              <a:solidFill>
                <a:schemeClr val="tx1"/>
              </a:solidFill>
            </a:endParaRPr>
          </a:p>
        </p:txBody>
      </p:sp>
      <p:sp>
        <p:nvSpPr>
          <p:cNvPr id="23" name="TextBox 22"/>
          <p:cNvSpPr txBox="1"/>
          <p:nvPr/>
        </p:nvSpPr>
        <p:spPr>
          <a:xfrm>
            <a:off x="3347975" y="4773876"/>
            <a:ext cx="2235873" cy="1200329"/>
          </a:xfrm>
          <a:prstGeom prst="rect">
            <a:avLst/>
          </a:prstGeom>
          <a:noFill/>
        </p:spPr>
        <p:txBody>
          <a:bodyPr wrap="none" rtlCol="0">
            <a:spAutoFit/>
          </a:bodyPr>
          <a:lstStyle/>
          <a:p>
            <a:pPr algn="ctr"/>
            <a:endParaRPr lang="en-US" dirty="0"/>
          </a:p>
          <a:p>
            <a:pPr algn="ctr"/>
            <a:r>
              <a:rPr lang="en-US" dirty="0"/>
              <a:t>Schema </a:t>
            </a:r>
            <a:r>
              <a:rPr lang="en-US" dirty="0" smtClean="0"/>
              <a:t>Matching</a:t>
            </a:r>
          </a:p>
          <a:p>
            <a:pPr algn="ctr"/>
            <a:r>
              <a:rPr lang="en-US" dirty="0" smtClean="0"/>
              <a:t> </a:t>
            </a:r>
            <a:r>
              <a:rPr lang="en-US" dirty="0"/>
              <a:t>Definition file</a:t>
            </a:r>
            <a:endParaRPr lang="el-GR" dirty="0"/>
          </a:p>
          <a:p>
            <a:endParaRPr lang="el-GR" dirty="0"/>
          </a:p>
        </p:txBody>
      </p:sp>
      <p:sp>
        <p:nvSpPr>
          <p:cNvPr id="24" name="Rounded Rectangle 23"/>
          <p:cNvSpPr/>
          <p:nvPr/>
        </p:nvSpPr>
        <p:spPr>
          <a:xfrm>
            <a:off x="5073146" y="3790248"/>
            <a:ext cx="1740503" cy="1182870"/>
          </a:xfrm>
          <a:prstGeom prst="round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dirty="0" smtClean="0">
                <a:solidFill>
                  <a:schemeClr val="tx1"/>
                </a:solidFill>
              </a:rPr>
              <a:t>URI generation specification</a:t>
            </a:r>
            <a:endParaRPr lang="el-GR" dirty="0">
              <a:solidFill>
                <a:schemeClr val="tx1"/>
              </a:solidFill>
            </a:endParaRPr>
          </a:p>
        </p:txBody>
      </p:sp>
      <p:pic>
        <p:nvPicPr>
          <p:cNvPr id="25" name="Picture 4" descr="C:\Dokumente und Einstellungen\Fill\Lokale Einstellungen\Temporary Internet Files\Content.IE5\MXMLIF4R\MCj04326210000[1].png"/>
          <p:cNvPicPr>
            <a:picLocks noChangeAspect="1" noChangeArrowheads="1"/>
          </p:cNvPicPr>
          <p:nvPr/>
        </p:nvPicPr>
        <p:blipFill>
          <a:blip r:embed="rId3" cstate="print">
            <a:extLst>
              <a:ext uri="{BEBA8EAE-BF5A-486C-A8C5-ECC9F3942E4B}">
                <a14:imgProps xmlns:a14="http://schemas.microsoft.com/office/drawing/2010/main">
                  <a14:imgLayer r:embed="rId4">
                    <a14:imgEffect>
                      <a14:saturation sat="0"/>
                    </a14:imgEffect>
                  </a14:imgLayer>
                </a14:imgProps>
              </a:ext>
            </a:extLst>
          </a:blip>
          <a:srcRect/>
          <a:stretch>
            <a:fillRect/>
          </a:stretch>
        </p:blipFill>
        <p:spPr bwMode="auto">
          <a:xfrm>
            <a:off x="5130461" y="3407612"/>
            <a:ext cx="522386" cy="642938"/>
          </a:xfrm>
          <a:prstGeom prst="rect">
            <a:avLst/>
          </a:prstGeom>
          <a:noFill/>
          <a:ln w="9525">
            <a:noFill/>
            <a:miter lim="800000"/>
            <a:headEnd/>
            <a:tailEnd/>
          </a:ln>
        </p:spPr>
      </p:pic>
      <p:sp>
        <p:nvSpPr>
          <p:cNvPr id="26" name="Oval Callout 25"/>
          <p:cNvSpPr/>
          <p:nvPr/>
        </p:nvSpPr>
        <p:spPr>
          <a:xfrm>
            <a:off x="4834001" y="2102070"/>
            <a:ext cx="1951611" cy="797990"/>
          </a:xfrm>
          <a:prstGeom prst="wedgeEllipseCallout">
            <a:avLst>
              <a:gd name="adj1" fmla="val -13440"/>
              <a:gd name="adj2" fmla="val 95758"/>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dirty="0" smtClean="0">
                <a:solidFill>
                  <a:schemeClr val="tx1"/>
                </a:solidFill>
              </a:rPr>
              <a:t>IT Experts</a:t>
            </a:r>
            <a:endParaRPr lang="el-GR" dirty="0">
              <a:solidFill>
                <a:schemeClr val="tx1"/>
              </a:solidFill>
            </a:endParaRPr>
          </a:p>
        </p:txBody>
      </p:sp>
      <p:sp>
        <p:nvSpPr>
          <p:cNvPr id="27" name="Rounded Rectangle 26"/>
          <p:cNvSpPr/>
          <p:nvPr/>
        </p:nvSpPr>
        <p:spPr>
          <a:xfrm>
            <a:off x="7067561" y="3834856"/>
            <a:ext cx="1740503" cy="1182870"/>
          </a:xfrm>
          <a:prstGeom prst="round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dirty="0" smtClean="0">
                <a:solidFill>
                  <a:schemeClr val="tx1"/>
                </a:solidFill>
              </a:rPr>
              <a:t>Terminology Mapping</a:t>
            </a:r>
            <a:endParaRPr lang="el-GR" dirty="0">
              <a:solidFill>
                <a:schemeClr val="tx1"/>
              </a:solidFill>
            </a:endParaRPr>
          </a:p>
        </p:txBody>
      </p:sp>
      <p:sp>
        <p:nvSpPr>
          <p:cNvPr id="30" name="Snip Single Corner Rectangle 29"/>
          <p:cNvSpPr/>
          <p:nvPr/>
        </p:nvSpPr>
        <p:spPr>
          <a:xfrm>
            <a:off x="4232368" y="4362161"/>
            <a:ext cx="467088" cy="348344"/>
          </a:xfrm>
          <a:prstGeom prst="snip1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dirty="0">
              <a:solidFill>
                <a:schemeClr val="tx1"/>
              </a:solidFill>
            </a:endParaRPr>
          </a:p>
        </p:txBody>
      </p:sp>
      <p:sp>
        <p:nvSpPr>
          <p:cNvPr id="31" name="Snip Single Corner Rectangle 30"/>
          <p:cNvSpPr/>
          <p:nvPr/>
        </p:nvSpPr>
        <p:spPr>
          <a:xfrm>
            <a:off x="4356193" y="4514561"/>
            <a:ext cx="467088" cy="348344"/>
          </a:xfrm>
          <a:prstGeom prst="snip1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dirty="0">
              <a:solidFill>
                <a:schemeClr val="tx1"/>
              </a:solidFill>
            </a:endParaRPr>
          </a:p>
        </p:txBody>
      </p:sp>
      <p:sp>
        <p:nvSpPr>
          <p:cNvPr id="32" name="Right Arrow 31"/>
          <p:cNvSpPr/>
          <p:nvPr/>
        </p:nvSpPr>
        <p:spPr>
          <a:xfrm>
            <a:off x="3936645" y="3774600"/>
            <a:ext cx="132030" cy="1298121"/>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solidFill>
                <a:schemeClr val="tx1"/>
              </a:solidFill>
            </a:endParaRPr>
          </a:p>
        </p:txBody>
      </p:sp>
      <p:sp>
        <p:nvSpPr>
          <p:cNvPr id="33" name="Right Arrow 32"/>
          <p:cNvSpPr/>
          <p:nvPr/>
        </p:nvSpPr>
        <p:spPr>
          <a:xfrm>
            <a:off x="4912458" y="3736958"/>
            <a:ext cx="132030" cy="1298121"/>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solidFill>
                <a:schemeClr val="tx1"/>
              </a:solidFill>
            </a:endParaRPr>
          </a:p>
        </p:txBody>
      </p:sp>
      <p:sp>
        <p:nvSpPr>
          <p:cNvPr id="34" name="Right Arrow 33"/>
          <p:cNvSpPr/>
          <p:nvPr/>
        </p:nvSpPr>
        <p:spPr>
          <a:xfrm>
            <a:off x="6874590" y="3769960"/>
            <a:ext cx="132030" cy="1298121"/>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solidFill>
                <a:schemeClr val="tx1"/>
              </a:solidFill>
            </a:endParaRPr>
          </a:p>
        </p:txBody>
      </p:sp>
      <p:pic>
        <p:nvPicPr>
          <p:cNvPr id="2050" name="Picture 2" descr="http://www.clipartbest.com/cliparts/McL/RKe/McLRKexca.png"/>
          <p:cNvPicPr>
            <a:picLocks noChangeAspect="1" noChangeArrowheads="1"/>
          </p:cNvPicPr>
          <p:nvPr/>
        </p:nvPicPr>
        <p:blipFill>
          <a:blip r:embed="rId5"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7125583" y="3407613"/>
            <a:ext cx="541038" cy="663979"/>
          </a:xfrm>
          <a:prstGeom prst="rect">
            <a:avLst/>
          </a:prstGeom>
          <a:noFill/>
          <a:extLst>
            <a:ext uri="{909E8E84-426E-40DD-AFC4-6F175D3DCCD1}">
              <a14:hiddenFill xmlns:a14="http://schemas.microsoft.com/office/drawing/2010/main">
                <a:solidFill>
                  <a:srgbClr val="FFFFFF"/>
                </a:solidFill>
              </a14:hiddenFill>
            </a:ext>
          </a:extLst>
        </p:spPr>
      </p:pic>
      <p:sp>
        <p:nvSpPr>
          <p:cNvPr id="40" name="Right Arrow 39"/>
          <p:cNvSpPr/>
          <p:nvPr/>
        </p:nvSpPr>
        <p:spPr>
          <a:xfrm>
            <a:off x="1951388" y="2990028"/>
            <a:ext cx="132030" cy="1298121"/>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solidFill>
                <a:schemeClr val="tx1"/>
              </a:solidFill>
            </a:endParaRPr>
          </a:p>
        </p:txBody>
      </p:sp>
      <p:sp>
        <p:nvSpPr>
          <p:cNvPr id="41" name="Right Arrow 40"/>
          <p:cNvSpPr/>
          <p:nvPr/>
        </p:nvSpPr>
        <p:spPr>
          <a:xfrm>
            <a:off x="1953436" y="4350225"/>
            <a:ext cx="132030" cy="1298121"/>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solidFill>
                <a:schemeClr val="tx1"/>
              </a:solidFill>
            </a:endParaRPr>
          </a:p>
        </p:txBody>
      </p:sp>
      <p:sp>
        <p:nvSpPr>
          <p:cNvPr id="3" name="Slide Number Placeholder 2"/>
          <p:cNvSpPr>
            <a:spLocks noGrp="1"/>
          </p:cNvSpPr>
          <p:nvPr>
            <p:ph type="sldNum" sz="quarter" idx="11"/>
          </p:nvPr>
        </p:nvSpPr>
        <p:spPr/>
        <p:txBody>
          <a:bodyPr/>
          <a:lstStyle/>
          <a:p>
            <a:pPr>
              <a:defRPr/>
            </a:pPr>
            <a:fld id="{4607CC90-1CB1-4564-9E35-00235DDB2CD8}" type="slidenum">
              <a:rPr lang="en-US" altLang="el-GR" smtClean="0"/>
              <a:pPr>
                <a:defRPr/>
              </a:pPr>
              <a:t>8</a:t>
            </a:fld>
            <a:endParaRPr lang="en-US" altLang="el-GR"/>
          </a:p>
        </p:txBody>
      </p:sp>
    </p:spTree>
    <p:extLst>
      <p:ext uri="{BB962C8B-B14F-4D97-AF65-F5344CB8AC3E}">
        <p14:creationId xmlns:p14="http://schemas.microsoft.com/office/powerpoint/2010/main" val="356082427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bwMode="auto">
          <a:xfrm>
            <a:off x="1" y="0"/>
            <a:ext cx="9906000" cy="6823670"/>
          </a:xfrm>
          <a:prstGeom prst="rect">
            <a:avLst/>
          </a:prstGeom>
          <a:solidFill>
            <a:schemeClr val="bg1"/>
          </a:solidFill>
          <a:ln w="9525" cap="flat" cmpd="sng" algn="ctr">
            <a:no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Arial" pitchFamily="34" charset="0"/>
            </a:endParaRPr>
          </a:p>
        </p:txBody>
      </p:sp>
      <p:sp>
        <p:nvSpPr>
          <p:cNvPr id="96" name="Oval 95"/>
          <p:cNvSpPr/>
          <p:nvPr/>
        </p:nvSpPr>
        <p:spPr>
          <a:xfrm>
            <a:off x="4285378" y="1268760"/>
            <a:ext cx="1651000" cy="400050"/>
          </a:xfrm>
          <a:prstGeom prst="ellipse">
            <a:avLst/>
          </a:prstGeom>
          <a:solidFill>
            <a:schemeClr val="accent1">
              <a:lumMod val="20000"/>
              <a:lumOff val="80000"/>
            </a:schemeClr>
          </a:solidFill>
          <a:ln>
            <a:solidFill>
              <a:srgbClr val="DEA900"/>
            </a:solidFill>
          </a:ln>
        </p:spPr>
        <p:style>
          <a:lnRef idx="2">
            <a:schemeClr val="accent1">
              <a:shade val="50000"/>
            </a:schemeClr>
          </a:lnRef>
          <a:fillRef idx="1">
            <a:schemeClr val="accent1"/>
          </a:fillRef>
          <a:effectRef idx="0">
            <a:schemeClr val="accent1"/>
          </a:effectRef>
          <a:fontRef idx="minor">
            <a:schemeClr val="lt1"/>
          </a:fontRef>
        </p:style>
        <p:txBody>
          <a:bodyPr lIns="95782" tIns="47891" rIns="95782" bIns="47891" rtlCol="0" anchor="ctr"/>
          <a:lstStyle/>
          <a:p>
            <a:pPr algn="ctr" defTabSz="957816"/>
            <a:r>
              <a:rPr lang="en-US" sz="1000" dirty="0">
                <a:solidFill>
                  <a:prstClr val="black"/>
                </a:solidFill>
              </a:rPr>
              <a:t>Syntax </a:t>
            </a:r>
            <a:r>
              <a:rPr lang="en-US" sz="1000" dirty="0" err="1">
                <a:solidFill>
                  <a:prstClr val="black"/>
                </a:solidFill>
              </a:rPr>
              <a:t>Normalizer</a:t>
            </a:r>
            <a:endParaRPr lang="el-GR" sz="1000" dirty="0">
              <a:solidFill>
                <a:prstClr val="black"/>
              </a:solidFill>
            </a:endParaRPr>
          </a:p>
        </p:txBody>
      </p:sp>
      <p:grpSp>
        <p:nvGrpSpPr>
          <p:cNvPr id="97" name="Group 96"/>
          <p:cNvGrpSpPr/>
          <p:nvPr/>
        </p:nvGrpSpPr>
        <p:grpSpPr>
          <a:xfrm>
            <a:off x="4371219" y="57150"/>
            <a:ext cx="1430867" cy="514350"/>
            <a:chOff x="4191000" y="304800"/>
            <a:chExt cx="1752600" cy="990600"/>
          </a:xfrm>
        </p:grpSpPr>
        <p:sp>
          <p:nvSpPr>
            <p:cNvPr id="98" name="Flowchart: Decision 97"/>
            <p:cNvSpPr/>
            <p:nvPr/>
          </p:nvSpPr>
          <p:spPr>
            <a:xfrm>
              <a:off x="4191000" y="304800"/>
              <a:ext cx="1752600" cy="990600"/>
            </a:xfrm>
            <a:prstGeom prst="flowChartDecision">
              <a:avLst/>
            </a:prstGeom>
            <a:noFill/>
            <a:ln>
              <a:solidFill>
                <a:srgbClr val="DEA9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57816"/>
              <a:endParaRPr lang="el-GR">
                <a:solidFill>
                  <a:prstClr val="white"/>
                </a:solidFill>
              </a:endParaRPr>
            </a:p>
          </p:txBody>
        </p:sp>
        <p:sp>
          <p:nvSpPr>
            <p:cNvPr id="99" name="TextBox 98"/>
            <p:cNvSpPr txBox="1"/>
            <p:nvPr/>
          </p:nvSpPr>
          <p:spPr>
            <a:xfrm>
              <a:off x="4574277" y="440214"/>
              <a:ext cx="986041" cy="770582"/>
            </a:xfrm>
            <a:prstGeom prst="rect">
              <a:avLst/>
            </a:prstGeom>
            <a:noFill/>
          </p:spPr>
          <p:txBody>
            <a:bodyPr wrap="none" rtlCol="0">
              <a:spAutoFit/>
            </a:bodyPr>
            <a:lstStyle/>
            <a:p>
              <a:pPr algn="ctr" defTabSz="957816"/>
              <a:r>
                <a:rPr lang="en-US" sz="1000" dirty="0">
                  <a:solidFill>
                    <a:prstClr val="black"/>
                  </a:solidFill>
                </a:rPr>
                <a:t>Provider </a:t>
              </a:r>
            </a:p>
            <a:p>
              <a:pPr algn="ctr" defTabSz="957816"/>
              <a:r>
                <a:rPr lang="en-US" sz="1000" dirty="0">
                  <a:solidFill>
                    <a:prstClr val="black"/>
                  </a:solidFill>
                </a:rPr>
                <a:t>Institution</a:t>
              </a:r>
              <a:endParaRPr lang="el-GR" sz="1000" dirty="0">
                <a:solidFill>
                  <a:prstClr val="black"/>
                </a:solidFill>
              </a:endParaRPr>
            </a:p>
          </p:txBody>
        </p:sp>
      </p:grpSp>
      <p:sp>
        <p:nvSpPr>
          <p:cNvPr id="100" name="Flowchart: Process 99"/>
          <p:cNvSpPr/>
          <p:nvPr/>
        </p:nvSpPr>
        <p:spPr>
          <a:xfrm>
            <a:off x="2515809" y="734787"/>
            <a:ext cx="1179286" cy="314325"/>
          </a:xfrm>
          <a:prstGeom prst="flowChartProcess">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5782" tIns="47891" rIns="95782" bIns="47891" rtlCol="0" anchor="ctr"/>
          <a:lstStyle/>
          <a:p>
            <a:pPr algn="ctr" defTabSz="957816"/>
            <a:r>
              <a:rPr lang="en-US" sz="1000" dirty="0">
                <a:solidFill>
                  <a:prstClr val="black"/>
                </a:solidFill>
              </a:rPr>
              <a:t>Provider Schema Definition</a:t>
            </a:r>
            <a:endParaRPr lang="el-GR" sz="1000" dirty="0">
              <a:solidFill>
                <a:prstClr val="black"/>
              </a:solidFill>
            </a:endParaRPr>
          </a:p>
        </p:txBody>
      </p:sp>
      <p:sp>
        <p:nvSpPr>
          <p:cNvPr id="101" name="Flowchart: Process 100"/>
          <p:cNvSpPr/>
          <p:nvPr/>
        </p:nvSpPr>
        <p:spPr>
          <a:xfrm>
            <a:off x="6997095" y="742951"/>
            <a:ext cx="1100667" cy="314325"/>
          </a:xfrm>
          <a:prstGeom prst="flowChartProcess">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5782" tIns="47891" rIns="95782" bIns="47891" rtlCol="0" anchor="ctr"/>
          <a:lstStyle/>
          <a:p>
            <a:pPr algn="ctr" defTabSz="957816"/>
            <a:r>
              <a:rPr lang="en-US" sz="1000" dirty="0">
                <a:solidFill>
                  <a:prstClr val="black"/>
                </a:solidFill>
              </a:rPr>
              <a:t>Raw Metadata</a:t>
            </a:r>
            <a:endParaRPr lang="el-GR" sz="1000" dirty="0">
              <a:solidFill>
                <a:prstClr val="black"/>
              </a:solidFill>
            </a:endParaRPr>
          </a:p>
        </p:txBody>
      </p:sp>
      <p:cxnSp>
        <p:nvCxnSpPr>
          <p:cNvPr id="102" name="Straight Arrow Connector 101"/>
          <p:cNvCxnSpPr>
            <a:stCxn id="98" idx="2"/>
            <a:endCxn id="100" idx="0"/>
          </p:cNvCxnSpPr>
          <p:nvPr/>
        </p:nvCxnSpPr>
        <p:spPr>
          <a:xfrm flipH="1">
            <a:off x="3105452" y="571500"/>
            <a:ext cx="1981200" cy="163286"/>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cxnSp>
        <p:nvCxnSpPr>
          <p:cNvPr id="103" name="Straight Arrow Connector 102"/>
          <p:cNvCxnSpPr>
            <a:stCxn id="98" idx="2"/>
            <a:endCxn id="101" idx="0"/>
          </p:cNvCxnSpPr>
          <p:nvPr/>
        </p:nvCxnSpPr>
        <p:spPr>
          <a:xfrm>
            <a:off x="5086652" y="571500"/>
            <a:ext cx="2460776" cy="171450"/>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cxnSp>
        <p:nvCxnSpPr>
          <p:cNvPr id="104" name="Straight Arrow Connector 103"/>
          <p:cNvCxnSpPr>
            <a:stCxn id="100" idx="2"/>
            <a:endCxn id="96" idx="1"/>
          </p:cNvCxnSpPr>
          <p:nvPr/>
        </p:nvCxnSpPr>
        <p:spPr>
          <a:xfrm>
            <a:off x="3105453" y="1049112"/>
            <a:ext cx="1421709" cy="278234"/>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cxnSp>
        <p:nvCxnSpPr>
          <p:cNvPr id="105" name="Straight Arrow Connector 104"/>
          <p:cNvCxnSpPr>
            <a:stCxn id="101" idx="2"/>
            <a:endCxn id="96" idx="7"/>
          </p:cNvCxnSpPr>
          <p:nvPr/>
        </p:nvCxnSpPr>
        <p:spPr>
          <a:xfrm flipH="1">
            <a:off x="5694595" y="1057276"/>
            <a:ext cx="1852834" cy="270070"/>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sp>
        <p:nvSpPr>
          <p:cNvPr id="106" name="Flowchart: Process 105"/>
          <p:cNvSpPr/>
          <p:nvPr/>
        </p:nvSpPr>
        <p:spPr>
          <a:xfrm>
            <a:off x="6289524" y="1915962"/>
            <a:ext cx="1100667" cy="314325"/>
          </a:xfrm>
          <a:prstGeom prst="flowChartProcess">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5782" tIns="47891" rIns="95782" bIns="47891" rtlCol="0" anchor="ctr"/>
          <a:lstStyle/>
          <a:p>
            <a:pPr algn="ctr" defTabSz="957816"/>
            <a:r>
              <a:rPr lang="en-US" sz="1000" dirty="0">
                <a:solidFill>
                  <a:prstClr val="black"/>
                </a:solidFill>
              </a:rPr>
              <a:t>Source Syntax Report</a:t>
            </a:r>
            <a:endParaRPr lang="el-GR" sz="1000" dirty="0">
              <a:solidFill>
                <a:prstClr val="black"/>
              </a:solidFill>
            </a:endParaRPr>
          </a:p>
        </p:txBody>
      </p:sp>
      <p:cxnSp>
        <p:nvCxnSpPr>
          <p:cNvPr id="107" name="Straight Arrow Connector 106"/>
          <p:cNvCxnSpPr>
            <a:stCxn id="96" idx="6"/>
            <a:endCxn id="106" idx="0"/>
          </p:cNvCxnSpPr>
          <p:nvPr/>
        </p:nvCxnSpPr>
        <p:spPr>
          <a:xfrm>
            <a:off x="5936378" y="1468786"/>
            <a:ext cx="903479" cy="447176"/>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sp>
        <p:nvSpPr>
          <p:cNvPr id="108" name="Flowchart: Process 107"/>
          <p:cNvSpPr/>
          <p:nvPr/>
        </p:nvSpPr>
        <p:spPr>
          <a:xfrm>
            <a:off x="141514" y="1853294"/>
            <a:ext cx="1100667" cy="314325"/>
          </a:xfrm>
          <a:prstGeom prst="flowChartProcess">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5782" tIns="47891" rIns="95782" bIns="47891" rtlCol="0" anchor="ctr"/>
          <a:lstStyle/>
          <a:p>
            <a:pPr algn="ctr" defTabSz="957816"/>
            <a:r>
              <a:rPr lang="en-US" sz="1000" dirty="0">
                <a:solidFill>
                  <a:prstClr val="black"/>
                </a:solidFill>
              </a:rPr>
              <a:t>Target Schema Definition</a:t>
            </a:r>
            <a:endParaRPr lang="el-GR" sz="1000" dirty="0">
              <a:solidFill>
                <a:prstClr val="black"/>
              </a:solidFill>
            </a:endParaRPr>
          </a:p>
        </p:txBody>
      </p:sp>
      <p:sp>
        <p:nvSpPr>
          <p:cNvPr id="109" name="Oval 108"/>
          <p:cNvSpPr/>
          <p:nvPr/>
        </p:nvSpPr>
        <p:spPr>
          <a:xfrm>
            <a:off x="1651000" y="2171700"/>
            <a:ext cx="1651000" cy="400050"/>
          </a:xfrm>
          <a:prstGeom prst="ellipse">
            <a:avLst/>
          </a:prstGeom>
          <a:solidFill>
            <a:srgbClr val="FFC000"/>
          </a:solidFill>
          <a:ln>
            <a:solidFill>
              <a:srgbClr val="DEA900"/>
            </a:solidFill>
          </a:ln>
        </p:spPr>
        <p:style>
          <a:lnRef idx="2">
            <a:schemeClr val="accent1">
              <a:shade val="50000"/>
            </a:schemeClr>
          </a:lnRef>
          <a:fillRef idx="1">
            <a:schemeClr val="accent1"/>
          </a:fillRef>
          <a:effectRef idx="0">
            <a:schemeClr val="accent1"/>
          </a:effectRef>
          <a:fontRef idx="minor">
            <a:schemeClr val="lt1"/>
          </a:fontRef>
        </p:style>
        <p:txBody>
          <a:bodyPr lIns="95782" tIns="47891" rIns="95782" bIns="47891" rtlCol="0" anchor="ctr"/>
          <a:lstStyle/>
          <a:p>
            <a:pPr algn="ctr" defTabSz="957816"/>
            <a:r>
              <a:rPr lang="en-US" sz="1000" dirty="0">
                <a:solidFill>
                  <a:prstClr val="black"/>
                </a:solidFill>
              </a:rPr>
              <a:t>Target Schema </a:t>
            </a:r>
            <a:r>
              <a:rPr lang="en-US" sz="1000" dirty="0" err="1">
                <a:solidFill>
                  <a:prstClr val="black"/>
                </a:solidFill>
              </a:rPr>
              <a:t>Visualizer</a:t>
            </a:r>
            <a:endParaRPr lang="el-GR" sz="1000" dirty="0">
              <a:solidFill>
                <a:prstClr val="black"/>
              </a:solidFill>
            </a:endParaRPr>
          </a:p>
        </p:txBody>
      </p:sp>
      <p:sp>
        <p:nvSpPr>
          <p:cNvPr id="110" name="Flowchart: Process 109"/>
          <p:cNvSpPr/>
          <p:nvPr/>
        </p:nvSpPr>
        <p:spPr>
          <a:xfrm>
            <a:off x="4536319" y="1836965"/>
            <a:ext cx="1100667" cy="314325"/>
          </a:xfrm>
          <a:prstGeom prst="flowChartProcess">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5782" tIns="47891" rIns="95782" bIns="47891" rtlCol="0" anchor="ctr"/>
          <a:lstStyle/>
          <a:p>
            <a:pPr algn="ctr" defTabSz="957816"/>
            <a:r>
              <a:rPr lang="en-US" sz="1000" dirty="0">
                <a:solidFill>
                  <a:prstClr val="black"/>
                </a:solidFill>
              </a:rPr>
              <a:t>Effective Provider Schema</a:t>
            </a:r>
            <a:endParaRPr lang="el-GR" sz="1000" dirty="0">
              <a:solidFill>
                <a:prstClr val="black"/>
              </a:solidFill>
            </a:endParaRPr>
          </a:p>
        </p:txBody>
      </p:sp>
      <p:cxnSp>
        <p:nvCxnSpPr>
          <p:cNvPr id="111" name="Straight Arrow Connector 110"/>
          <p:cNvCxnSpPr>
            <a:stCxn id="108" idx="3"/>
            <a:endCxn id="109" idx="1"/>
          </p:cNvCxnSpPr>
          <p:nvPr/>
        </p:nvCxnSpPr>
        <p:spPr>
          <a:xfrm>
            <a:off x="1242181" y="2010456"/>
            <a:ext cx="650603" cy="219831"/>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sp>
        <p:nvSpPr>
          <p:cNvPr id="112" name="Oval 111"/>
          <p:cNvSpPr/>
          <p:nvPr/>
        </p:nvSpPr>
        <p:spPr>
          <a:xfrm>
            <a:off x="4465562" y="2816679"/>
            <a:ext cx="1509486" cy="400050"/>
          </a:xfrm>
          <a:prstGeom prst="ellipse">
            <a:avLst/>
          </a:prstGeom>
          <a:solidFill>
            <a:srgbClr val="FFC000"/>
          </a:solidFill>
          <a:ln>
            <a:solidFill>
              <a:srgbClr val="DEA900"/>
            </a:solidFill>
          </a:ln>
        </p:spPr>
        <p:style>
          <a:lnRef idx="2">
            <a:schemeClr val="accent1">
              <a:shade val="50000"/>
            </a:schemeClr>
          </a:lnRef>
          <a:fillRef idx="1">
            <a:schemeClr val="accent1"/>
          </a:fillRef>
          <a:effectRef idx="0">
            <a:schemeClr val="accent1"/>
          </a:effectRef>
          <a:fontRef idx="minor">
            <a:schemeClr val="lt1"/>
          </a:fontRef>
        </p:style>
        <p:txBody>
          <a:bodyPr lIns="95782" tIns="47891" rIns="95782" bIns="47891" rtlCol="0" anchor="ctr"/>
          <a:lstStyle/>
          <a:p>
            <a:pPr algn="ctr" defTabSz="957816"/>
            <a:r>
              <a:rPr lang="en-US" sz="1000" dirty="0">
                <a:solidFill>
                  <a:prstClr val="black"/>
                </a:solidFill>
              </a:rPr>
              <a:t>Source Schema Visualizer</a:t>
            </a:r>
            <a:endParaRPr lang="el-GR" sz="1000" dirty="0">
              <a:solidFill>
                <a:prstClr val="black"/>
              </a:solidFill>
            </a:endParaRPr>
          </a:p>
        </p:txBody>
      </p:sp>
      <p:sp>
        <p:nvSpPr>
          <p:cNvPr id="113" name="Oval 112"/>
          <p:cNvSpPr/>
          <p:nvPr/>
        </p:nvSpPr>
        <p:spPr>
          <a:xfrm>
            <a:off x="235857" y="3708627"/>
            <a:ext cx="1651000" cy="495980"/>
          </a:xfrm>
          <a:prstGeom prst="ellipse">
            <a:avLst/>
          </a:prstGeom>
          <a:solidFill>
            <a:srgbClr val="FFC000"/>
          </a:solidFill>
          <a:ln>
            <a:solidFill>
              <a:srgbClr val="DEA900"/>
            </a:solidFill>
          </a:ln>
        </p:spPr>
        <p:style>
          <a:lnRef idx="2">
            <a:schemeClr val="accent1">
              <a:shade val="50000"/>
            </a:schemeClr>
          </a:lnRef>
          <a:fillRef idx="1">
            <a:schemeClr val="accent1"/>
          </a:fillRef>
          <a:effectRef idx="0">
            <a:schemeClr val="accent1"/>
          </a:effectRef>
          <a:fontRef idx="minor">
            <a:schemeClr val="lt1"/>
          </a:fontRef>
        </p:style>
        <p:txBody>
          <a:bodyPr lIns="95782" tIns="47891" rIns="95782" bIns="47891" rtlCol="0" anchor="ctr"/>
          <a:lstStyle/>
          <a:p>
            <a:pPr algn="ctr" defTabSz="957816"/>
            <a:r>
              <a:rPr lang="en-US" sz="1000" dirty="0">
                <a:solidFill>
                  <a:prstClr val="black"/>
                </a:solidFill>
              </a:rPr>
              <a:t>Schema Mapping Viewer</a:t>
            </a:r>
            <a:endParaRPr lang="el-GR" sz="1000" dirty="0">
              <a:solidFill>
                <a:prstClr val="black"/>
              </a:solidFill>
            </a:endParaRPr>
          </a:p>
        </p:txBody>
      </p:sp>
      <p:sp>
        <p:nvSpPr>
          <p:cNvPr id="114" name="Oval 113"/>
          <p:cNvSpPr/>
          <p:nvPr/>
        </p:nvSpPr>
        <p:spPr>
          <a:xfrm>
            <a:off x="7024612" y="4082143"/>
            <a:ext cx="1761067" cy="367393"/>
          </a:xfrm>
          <a:prstGeom prst="ellipse">
            <a:avLst/>
          </a:prstGeom>
          <a:solidFill>
            <a:srgbClr val="CCFF66"/>
          </a:solidFill>
          <a:ln>
            <a:solidFill>
              <a:srgbClr val="DEA900"/>
            </a:solidFill>
          </a:ln>
        </p:spPr>
        <p:style>
          <a:lnRef idx="2">
            <a:schemeClr val="accent1">
              <a:shade val="50000"/>
            </a:schemeClr>
          </a:lnRef>
          <a:fillRef idx="1">
            <a:schemeClr val="accent1"/>
          </a:fillRef>
          <a:effectRef idx="0">
            <a:schemeClr val="accent1"/>
          </a:effectRef>
          <a:fontRef idx="minor">
            <a:schemeClr val="lt1"/>
          </a:fontRef>
        </p:style>
        <p:txBody>
          <a:bodyPr lIns="95782" tIns="47891" rIns="95782" bIns="47891" rtlCol="0" anchor="ctr"/>
          <a:lstStyle/>
          <a:p>
            <a:pPr algn="ctr" defTabSz="957816"/>
            <a:r>
              <a:rPr lang="en-US" sz="1000" dirty="0">
                <a:solidFill>
                  <a:prstClr val="black"/>
                </a:solidFill>
              </a:rPr>
              <a:t>Terminology </a:t>
            </a:r>
            <a:r>
              <a:rPr lang="en-US" sz="1000" dirty="0" err="1">
                <a:solidFill>
                  <a:prstClr val="black"/>
                </a:solidFill>
              </a:rPr>
              <a:t>Mapper</a:t>
            </a:r>
            <a:endParaRPr lang="el-GR" sz="1000" dirty="0">
              <a:solidFill>
                <a:prstClr val="black"/>
              </a:solidFill>
            </a:endParaRPr>
          </a:p>
        </p:txBody>
      </p:sp>
      <p:sp>
        <p:nvSpPr>
          <p:cNvPr id="115" name="Oval 114"/>
          <p:cNvSpPr/>
          <p:nvPr/>
        </p:nvSpPr>
        <p:spPr>
          <a:xfrm>
            <a:off x="8176381" y="2808514"/>
            <a:ext cx="1336524" cy="400050"/>
          </a:xfrm>
          <a:prstGeom prst="ellipse">
            <a:avLst/>
          </a:prstGeom>
          <a:solidFill>
            <a:schemeClr val="accent1">
              <a:lumMod val="40000"/>
              <a:lumOff val="60000"/>
            </a:schemeClr>
          </a:solidFill>
          <a:ln>
            <a:solidFill>
              <a:srgbClr val="DEA900"/>
            </a:solidFill>
          </a:ln>
        </p:spPr>
        <p:style>
          <a:lnRef idx="2">
            <a:schemeClr val="accent1">
              <a:shade val="50000"/>
            </a:schemeClr>
          </a:lnRef>
          <a:fillRef idx="1">
            <a:schemeClr val="accent1"/>
          </a:fillRef>
          <a:effectRef idx="0">
            <a:schemeClr val="accent1"/>
          </a:effectRef>
          <a:fontRef idx="minor">
            <a:schemeClr val="lt1"/>
          </a:fontRef>
        </p:style>
        <p:txBody>
          <a:bodyPr lIns="95782" tIns="47891" rIns="95782" bIns="47891" rtlCol="0" anchor="ctr"/>
          <a:lstStyle/>
          <a:p>
            <a:pPr algn="ctr" defTabSz="957816"/>
            <a:r>
              <a:rPr lang="en-US" sz="1000" dirty="0">
                <a:solidFill>
                  <a:prstClr val="black"/>
                </a:solidFill>
              </a:rPr>
              <a:t>Source Analyzer</a:t>
            </a:r>
            <a:endParaRPr lang="el-GR" sz="1000" dirty="0">
              <a:solidFill>
                <a:prstClr val="black"/>
              </a:solidFill>
            </a:endParaRPr>
          </a:p>
        </p:txBody>
      </p:sp>
      <p:sp>
        <p:nvSpPr>
          <p:cNvPr id="116" name="Oval 115"/>
          <p:cNvSpPr/>
          <p:nvPr/>
        </p:nvSpPr>
        <p:spPr>
          <a:xfrm>
            <a:off x="4324048" y="3804557"/>
            <a:ext cx="1651000" cy="400050"/>
          </a:xfrm>
          <a:prstGeom prst="ellipse">
            <a:avLst/>
          </a:prstGeom>
          <a:solidFill>
            <a:srgbClr val="FFC000"/>
          </a:solidFill>
          <a:ln>
            <a:solidFill>
              <a:srgbClr val="DEA900"/>
            </a:solidFill>
          </a:ln>
        </p:spPr>
        <p:style>
          <a:lnRef idx="2">
            <a:schemeClr val="accent1">
              <a:shade val="50000"/>
            </a:schemeClr>
          </a:lnRef>
          <a:fillRef idx="1">
            <a:schemeClr val="accent1"/>
          </a:fillRef>
          <a:effectRef idx="0">
            <a:schemeClr val="accent1"/>
          </a:effectRef>
          <a:fontRef idx="minor">
            <a:schemeClr val="lt1"/>
          </a:fontRef>
        </p:style>
        <p:txBody>
          <a:bodyPr lIns="95782" tIns="47891" rIns="95782" bIns="47891" rtlCol="0" anchor="ctr"/>
          <a:lstStyle/>
          <a:p>
            <a:pPr algn="ctr" defTabSz="957816"/>
            <a:r>
              <a:rPr lang="en-US" sz="1000" dirty="0">
                <a:solidFill>
                  <a:prstClr val="black"/>
                </a:solidFill>
              </a:rPr>
              <a:t>Instance Generation Rule Builder </a:t>
            </a:r>
            <a:endParaRPr lang="el-GR" sz="1000" dirty="0">
              <a:solidFill>
                <a:prstClr val="black"/>
              </a:solidFill>
            </a:endParaRPr>
          </a:p>
        </p:txBody>
      </p:sp>
      <p:sp>
        <p:nvSpPr>
          <p:cNvPr id="117" name="Oval 116"/>
          <p:cNvSpPr/>
          <p:nvPr/>
        </p:nvSpPr>
        <p:spPr>
          <a:xfrm>
            <a:off x="5896428" y="5184321"/>
            <a:ext cx="1761067" cy="400050"/>
          </a:xfrm>
          <a:prstGeom prst="ellipse">
            <a:avLst/>
          </a:prstGeom>
          <a:solidFill>
            <a:srgbClr val="FFC000"/>
          </a:solidFill>
          <a:ln>
            <a:solidFill>
              <a:srgbClr val="DEA900"/>
            </a:solidFill>
          </a:ln>
        </p:spPr>
        <p:style>
          <a:lnRef idx="2">
            <a:schemeClr val="accent1">
              <a:shade val="50000"/>
            </a:schemeClr>
          </a:lnRef>
          <a:fillRef idx="1">
            <a:schemeClr val="accent1"/>
          </a:fillRef>
          <a:effectRef idx="0">
            <a:schemeClr val="accent1"/>
          </a:effectRef>
          <a:fontRef idx="minor">
            <a:schemeClr val="lt1"/>
          </a:fontRef>
        </p:style>
        <p:txBody>
          <a:bodyPr lIns="95782" tIns="47891" rIns="95782" bIns="47891" rtlCol="0" anchor="ctr"/>
          <a:lstStyle/>
          <a:p>
            <a:pPr algn="ctr" defTabSz="957816"/>
            <a:r>
              <a:rPr lang="en-US" sz="1000" dirty="0">
                <a:solidFill>
                  <a:prstClr val="black"/>
                </a:solidFill>
              </a:rPr>
              <a:t>Metadata Validator Transformer</a:t>
            </a:r>
            <a:endParaRPr lang="el-GR" sz="1000" dirty="0">
              <a:solidFill>
                <a:prstClr val="black"/>
              </a:solidFill>
            </a:endParaRPr>
          </a:p>
        </p:txBody>
      </p:sp>
      <p:sp>
        <p:nvSpPr>
          <p:cNvPr id="118" name="Oval 117"/>
          <p:cNvSpPr/>
          <p:nvPr/>
        </p:nvSpPr>
        <p:spPr>
          <a:xfrm>
            <a:off x="2437190" y="3110593"/>
            <a:ext cx="1336524" cy="400050"/>
          </a:xfrm>
          <a:prstGeom prst="ellipse">
            <a:avLst/>
          </a:prstGeom>
          <a:solidFill>
            <a:srgbClr val="FFC000"/>
          </a:solidFill>
          <a:ln>
            <a:solidFill>
              <a:srgbClr val="DEA900"/>
            </a:solidFill>
          </a:ln>
        </p:spPr>
        <p:style>
          <a:lnRef idx="2">
            <a:schemeClr val="accent1">
              <a:shade val="50000"/>
            </a:schemeClr>
          </a:lnRef>
          <a:fillRef idx="1">
            <a:schemeClr val="accent1"/>
          </a:fillRef>
          <a:effectRef idx="0">
            <a:schemeClr val="accent1"/>
          </a:effectRef>
          <a:fontRef idx="minor">
            <a:schemeClr val="lt1"/>
          </a:fontRef>
        </p:style>
        <p:txBody>
          <a:bodyPr lIns="95782" tIns="47891" rIns="95782" bIns="47891" rtlCol="0" anchor="ctr"/>
          <a:lstStyle/>
          <a:p>
            <a:pPr algn="ctr" defTabSz="957816"/>
            <a:r>
              <a:rPr lang="en-US" sz="1000" dirty="0">
                <a:solidFill>
                  <a:prstClr val="black"/>
                </a:solidFill>
              </a:rPr>
              <a:t>Schema Matcher</a:t>
            </a:r>
            <a:endParaRPr lang="el-GR" sz="1000" dirty="0">
              <a:solidFill>
                <a:prstClr val="black"/>
              </a:solidFill>
            </a:endParaRPr>
          </a:p>
        </p:txBody>
      </p:sp>
      <p:sp>
        <p:nvSpPr>
          <p:cNvPr id="119" name="Oval 118"/>
          <p:cNvSpPr/>
          <p:nvPr/>
        </p:nvSpPr>
        <p:spPr>
          <a:xfrm>
            <a:off x="78619" y="2735036"/>
            <a:ext cx="1572381" cy="400050"/>
          </a:xfrm>
          <a:prstGeom prst="ellipse">
            <a:avLst/>
          </a:prstGeom>
          <a:solidFill>
            <a:schemeClr val="accent1">
              <a:lumMod val="20000"/>
              <a:lumOff val="80000"/>
            </a:schemeClr>
          </a:solidFill>
          <a:ln>
            <a:solidFill>
              <a:srgbClr val="DEA900"/>
            </a:solidFill>
          </a:ln>
        </p:spPr>
        <p:style>
          <a:lnRef idx="2">
            <a:schemeClr val="accent1">
              <a:shade val="50000"/>
            </a:schemeClr>
          </a:lnRef>
          <a:fillRef idx="1">
            <a:schemeClr val="accent1"/>
          </a:fillRef>
          <a:effectRef idx="0">
            <a:schemeClr val="accent1"/>
          </a:effectRef>
          <a:fontRef idx="minor">
            <a:schemeClr val="lt1"/>
          </a:fontRef>
        </p:style>
        <p:txBody>
          <a:bodyPr lIns="95782" tIns="47891" rIns="95782" bIns="47891" rtlCol="0" anchor="ctr"/>
          <a:lstStyle/>
          <a:p>
            <a:pPr algn="ctr" defTabSz="957816"/>
            <a:r>
              <a:rPr lang="en-US" sz="1000" dirty="0">
                <a:solidFill>
                  <a:prstClr val="black"/>
                </a:solidFill>
              </a:rPr>
              <a:t>Mapping </a:t>
            </a:r>
            <a:r>
              <a:rPr lang="en-US" sz="1000" dirty="0" err="1">
                <a:solidFill>
                  <a:prstClr val="black"/>
                </a:solidFill>
              </a:rPr>
              <a:t>Suggester</a:t>
            </a:r>
            <a:endParaRPr lang="el-GR" sz="1000" dirty="0">
              <a:solidFill>
                <a:prstClr val="black"/>
              </a:solidFill>
            </a:endParaRPr>
          </a:p>
        </p:txBody>
      </p:sp>
      <p:sp>
        <p:nvSpPr>
          <p:cNvPr id="120" name="Oval 119"/>
          <p:cNvSpPr/>
          <p:nvPr/>
        </p:nvSpPr>
        <p:spPr>
          <a:xfrm>
            <a:off x="3380619" y="6360754"/>
            <a:ext cx="1651000" cy="400050"/>
          </a:xfrm>
          <a:prstGeom prst="ellipse">
            <a:avLst/>
          </a:prstGeom>
          <a:noFill/>
          <a:ln>
            <a:solidFill>
              <a:srgbClr val="DEA900"/>
            </a:solidFill>
          </a:ln>
        </p:spPr>
        <p:style>
          <a:lnRef idx="2">
            <a:schemeClr val="accent1">
              <a:shade val="50000"/>
            </a:schemeClr>
          </a:lnRef>
          <a:fillRef idx="1">
            <a:schemeClr val="accent1"/>
          </a:fillRef>
          <a:effectRef idx="0">
            <a:schemeClr val="accent1"/>
          </a:effectRef>
          <a:fontRef idx="minor">
            <a:schemeClr val="lt1"/>
          </a:fontRef>
        </p:style>
        <p:txBody>
          <a:bodyPr lIns="95782" tIns="47891" rIns="95782" bIns="47891" rtlCol="0" anchor="ctr"/>
          <a:lstStyle/>
          <a:p>
            <a:pPr algn="ctr" defTabSz="957816"/>
            <a:r>
              <a:rPr lang="en-US" sz="1000" dirty="0">
                <a:solidFill>
                  <a:prstClr val="black"/>
                </a:solidFill>
              </a:rPr>
              <a:t>Target Analyzer</a:t>
            </a:r>
            <a:endParaRPr lang="el-GR" sz="1000" dirty="0">
              <a:solidFill>
                <a:prstClr val="black"/>
              </a:solidFill>
            </a:endParaRPr>
          </a:p>
        </p:txBody>
      </p:sp>
      <p:cxnSp>
        <p:nvCxnSpPr>
          <p:cNvPr id="121" name="Straight Arrow Connector 120"/>
          <p:cNvCxnSpPr>
            <a:stCxn id="96" idx="4"/>
            <a:endCxn id="110" idx="0"/>
          </p:cNvCxnSpPr>
          <p:nvPr/>
        </p:nvCxnSpPr>
        <p:spPr>
          <a:xfrm flipH="1">
            <a:off x="5086653" y="1668810"/>
            <a:ext cx="24226" cy="168155"/>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cxnSp>
        <p:nvCxnSpPr>
          <p:cNvPr id="122" name="Straight Arrow Connector 121"/>
          <p:cNvCxnSpPr>
            <a:stCxn id="110" idx="2"/>
            <a:endCxn id="112" idx="0"/>
          </p:cNvCxnSpPr>
          <p:nvPr/>
        </p:nvCxnSpPr>
        <p:spPr>
          <a:xfrm>
            <a:off x="5086653" y="2151291"/>
            <a:ext cx="133652" cy="665389"/>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sp>
        <p:nvSpPr>
          <p:cNvPr id="124" name="Flowchart: Process 123"/>
          <p:cNvSpPr/>
          <p:nvPr/>
        </p:nvSpPr>
        <p:spPr>
          <a:xfrm>
            <a:off x="6525381" y="2851378"/>
            <a:ext cx="1100667" cy="314325"/>
          </a:xfrm>
          <a:prstGeom prst="flowChartProcess">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5782" tIns="47891" rIns="95782" bIns="47891" rtlCol="0" anchor="ctr"/>
          <a:lstStyle/>
          <a:p>
            <a:pPr algn="ctr" defTabSz="957816"/>
            <a:r>
              <a:rPr lang="en-US" sz="1000" dirty="0">
                <a:solidFill>
                  <a:prstClr val="black"/>
                </a:solidFill>
              </a:rPr>
              <a:t>Source Statistics</a:t>
            </a:r>
            <a:endParaRPr lang="el-GR" sz="1000" dirty="0">
              <a:solidFill>
                <a:prstClr val="black"/>
              </a:solidFill>
            </a:endParaRPr>
          </a:p>
        </p:txBody>
      </p:sp>
      <p:sp>
        <p:nvSpPr>
          <p:cNvPr id="128" name="Flowchart: Process 127"/>
          <p:cNvSpPr/>
          <p:nvPr/>
        </p:nvSpPr>
        <p:spPr>
          <a:xfrm>
            <a:off x="8176381" y="1915962"/>
            <a:ext cx="1336524" cy="314325"/>
          </a:xfrm>
          <a:prstGeom prst="flowChartProcess">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5782" tIns="47891" rIns="95782" bIns="47891" rtlCol="0" anchor="ctr"/>
          <a:lstStyle/>
          <a:p>
            <a:pPr algn="ctr" defTabSz="957816"/>
            <a:r>
              <a:rPr lang="en-US" sz="1000" dirty="0">
                <a:solidFill>
                  <a:prstClr val="black"/>
                </a:solidFill>
              </a:rPr>
              <a:t>Normalized Provider Metadata</a:t>
            </a:r>
            <a:endParaRPr lang="el-GR" sz="1000" dirty="0">
              <a:solidFill>
                <a:prstClr val="black"/>
              </a:solidFill>
            </a:endParaRPr>
          </a:p>
        </p:txBody>
      </p:sp>
      <p:sp>
        <p:nvSpPr>
          <p:cNvPr id="130" name="Flowchart: Process 129"/>
          <p:cNvSpPr/>
          <p:nvPr/>
        </p:nvSpPr>
        <p:spPr>
          <a:xfrm>
            <a:off x="314476" y="2298248"/>
            <a:ext cx="1100667" cy="314325"/>
          </a:xfrm>
          <a:prstGeom prst="flowChartProcess">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5782" tIns="47891" rIns="95782" bIns="47891" rtlCol="0" anchor="ctr"/>
          <a:lstStyle/>
          <a:p>
            <a:pPr algn="ctr" defTabSz="957816"/>
            <a:r>
              <a:rPr lang="en-US" sz="1000" dirty="0">
                <a:solidFill>
                  <a:prstClr val="black"/>
                </a:solidFill>
              </a:rPr>
              <a:t>Mapping Memory</a:t>
            </a:r>
            <a:endParaRPr lang="el-GR" sz="1000" dirty="0">
              <a:solidFill>
                <a:prstClr val="black"/>
              </a:solidFill>
            </a:endParaRPr>
          </a:p>
        </p:txBody>
      </p:sp>
      <p:cxnSp>
        <p:nvCxnSpPr>
          <p:cNvPr id="133" name="Straight Arrow Connector 132"/>
          <p:cNvCxnSpPr>
            <a:stCxn id="130" idx="2"/>
            <a:endCxn id="119" idx="0"/>
          </p:cNvCxnSpPr>
          <p:nvPr/>
        </p:nvCxnSpPr>
        <p:spPr>
          <a:xfrm>
            <a:off x="864810" y="2612572"/>
            <a:ext cx="0" cy="122464"/>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cxnSp>
        <p:nvCxnSpPr>
          <p:cNvPr id="135" name="Straight Arrow Connector 134"/>
          <p:cNvCxnSpPr>
            <a:stCxn id="118" idx="4"/>
            <a:endCxn id="157" idx="0"/>
          </p:cNvCxnSpPr>
          <p:nvPr/>
        </p:nvCxnSpPr>
        <p:spPr>
          <a:xfrm>
            <a:off x="3105452" y="3510643"/>
            <a:ext cx="39310" cy="338819"/>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cxnSp>
        <p:nvCxnSpPr>
          <p:cNvPr id="136" name="Straight Arrow Connector 135"/>
          <p:cNvCxnSpPr>
            <a:stCxn id="119" idx="6"/>
            <a:endCxn id="118" idx="2"/>
          </p:cNvCxnSpPr>
          <p:nvPr/>
        </p:nvCxnSpPr>
        <p:spPr>
          <a:xfrm>
            <a:off x="1651000" y="2935061"/>
            <a:ext cx="786190" cy="375557"/>
          </a:xfrm>
          <a:prstGeom prst="straightConnector1">
            <a:avLst/>
          </a:prstGeom>
          <a:ln w="28575">
            <a:headEnd type="arrow"/>
            <a:tailEnd type="arrow"/>
          </a:ln>
        </p:spPr>
        <p:style>
          <a:lnRef idx="1">
            <a:schemeClr val="accent1"/>
          </a:lnRef>
          <a:fillRef idx="0">
            <a:schemeClr val="accent1"/>
          </a:fillRef>
          <a:effectRef idx="0">
            <a:schemeClr val="accent1"/>
          </a:effectRef>
          <a:fontRef idx="minor">
            <a:schemeClr val="tx1"/>
          </a:fontRef>
        </p:style>
      </p:cxnSp>
      <p:cxnSp>
        <p:nvCxnSpPr>
          <p:cNvPr id="140" name="Straight Arrow Connector 139"/>
          <p:cNvCxnSpPr>
            <a:stCxn id="118" idx="6"/>
            <a:endCxn id="112" idx="2"/>
          </p:cNvCxnSpPr>
          <p:nvPr/>
        </p:nvCxnSpPr>
        <p:spPr>
          <a:xfrm flipV="1">
            <a:off x="3773714" y="3016704"/>
            <a:ext cx="691848" cy="293914"/>
          </a:xfrm>
          <a:prstGeom prst="straightConnector1">
            <a:avLst/>
          </a:prstGeom>
          <a:ln w="28575">
            <a:headEnd type="arrow"/>
            <a:tailEnd type="arrow"/>
          </a:ln>
        </p:spPr>
        <p:style>
          <a:lnRef idx="1">
            <a:schemeClr val="accent1"/>
          </a:lnRef>
          <a:fillRef idx="0">
            <a:schemeClr val="accent1"/>
          </a:fillRef>
          <a:effectRef idx="0">
            <a:schemeClr val="accent1"/>
          </a:effectRef>
          <a:fontRef idx="minor">
            <a:schemeClr val="tx1"/>
          </a:fontRef>
        </p:style>
      </p:cxnSp>
      <p:cxnSp>
        <p:nvCxnSpPr>
          <p:cNvPr id="142" name="Straight Arrow Connector 141"/>
          <p:cNvCxnSpPr>
            <a:stCxn id="124" idx="1"/>
            <a:endCxn id="112" idx="6"/>
          </p:cNvCxnSpPr>
          <p:nvPr/>
        </p:nvCxnSpPr>
        <p:spPr>
          <a:xfrm flipH="1">
            <a:off x="5975048" y="3008539"/>
            <a:ext cx="550333" cy="8164"/>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cxnSp>
        <p:nvCxnSpPr>
          <p:cNvPr id="145" name="Straight Arrow Connector 144"/>
          <p:cNvCxnSpPr/>
          <p:nvPr/>
        </p:nvCxnSpPr>
        <p:spPr>
          <a:xfrm flipH="1">
            <a:off x="7626048" y="3008539"/>
            <a:ext cx="550333" cy="0"/>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cxnSp>
        <p:nvCxnSpPr>
          <p:cNvPr id="148" name="Straight Arrow Connector 147"/>
          <p:cNvCxnSpPr>
            <a:stCxn id="128" idx="2"/>
            <a:endCxn id="115" idx="0"/>
          </p:cNvCxnSpPr>
          <p:nvPr/>
        </p:nvCxnSpPr>
        <p:spPr>
          <a:xfrm>
            <a:off x="8844643" y="2230286"/>
            <a:ext cx="0" cy="578229"/>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cxnSp>
        <p:nvCxnSpPr>
          <p:cNvPr id="151" name="Straight Arrow Connector 150"/>
          <p:cNvCxnSpPr>
            <a:stCxn id="96" idx="6"/>
            <a:endCxn id="128" idx="0"/>
          </p:cNvCxnSpPr>
          <p:nvPr/>
        </p:nvCxnSpPr>
        <p:spPr>
          <a:xfrm>
            <a:off x="5936378" y="1468786"/>
            <a:ext cx="2908265" cy="447176"/>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sp>
        <p:nvSpPr>
          <p:cNvPr id="157" name="Flowchart: Process 156"/>
          <p:cNvSpPr/>
          <p:nvPr/>
        </p:nvSpPr>
        <p:spPr>
          <a:xfrm>
            <a:off x="2594428" y="3849462"/>
            <a:ext cx="1100667" cy="416378"/>
          </a:xfrm>
          <a:prstGeom prst="flowChartProcess">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5782" tIns="47891" rIns="95782" bIns="47891" rtlCol="0" anchor="ctr"/>
          <a:lstStyle/>
          <a:p>
            <a:pPr algn="ctr" defTabSz="957816"/>
            <a:r>
              <a:rPr lang="en-US" sz="1000" dirty="0">
                <a:solidFill>
                  <a:prstClr val="black"/>
                </a:solidFill>
              </a:rPr>
              <a:t>Schema Matching Definition</a:t>
            </a:r>
            <a:endParaRPr lang="el-GR" sz="1000" dirty="0">
              <a:solidFill>
                <a:prstClr val="black"/>
              </a:solidFill>
            </a:endParaRPr>
          </a:p>
        </p:txBody>
      </p:sp>
      <p:cxnSp>
        <p:nvCxnSpPr>
          <p:cNvPr id="158" name="Straight Arrow Connector 157"/>
          <p:cNvCxnSpPr>
            <a:stCxn id="157" idx="1"/>
            <a:endCxn id="113" idx="6"/>
          </p:cNvCxnSpPr>
          <p:nvPr/>
        </p:nvCxnSpPr>
        <p:spPr>
          <a:xfrm flipH="1" flipV="1">
            <a:off x="1886857" y="3956617"/>
            <a:ext cx="707571" cy="101034"/>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cxnSp>
        <p:nvCxnSpPr>
          <p:cNvPr id="159" name="Straight Arrow Connector 158"/>
          <p:cNvCxnSpPr>
            <a:stCxn id="157" idx="1"/>
            <a:endCxn id="119" idx="4"/>
          </p:cNvCxnSpPr>
          <p:nvPr/>
        </p:nvCxnSpPr>
        <p:spPr>
          <a:xfrm flipH="1" flipV="1">
            <a:off x="864810" y="3135086"/>
            <a:ext cx="1729619" cy="922565"/>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cxnSp>
        <p:nvCxnSpPr>
          <p:cNvPr id="162" name="Straight Arrow Connector 161"/>
          <p:cNvCxnSpPr>
            <a:stCxn id="109" idx="4"/>
            <a:endCxn id="118" idx="0"/>
          </p:cNvCxnSpPr>
          <p:nvPr/>
        </p:nvCxnSpPr>
        <p:spPr>
          <a:xfrm>
            <a:off x="2476500" y="2571750"/>
            <a:ext cx="628952" cy="538843"/>
          </a:xfrm>
          <a:prstGeom prst="straightConnector1">
            <a:avLst/>
          </a:prstGeom>
          <a:ln w="28575">
            <a:headEnd type="arrow"/>
            <a:tailEnd type="arrow"/>
          </a:ln>
        </p:spPr>
        <p:style>
          <a:lnRef idx="1">
            <a:schemeClr val="accent1"/>
          </a:lnRef>
          <a:fillRef idx="0">
            <a:schemeClr val="accent1"/>
          </a:fillRef>
          <a:effectRef idx="0">
            <a:schemeClr val="accent1"/>
          </a:effectRef>
          <a:fontRef idx="minor">
            <a:schemeClr val="tx1"/>
          </a:fontRef>
        </p:style>
      </p:cxnSp>
      <p:cxnSp>
        <p:nvCxnSpPr>
          <p:cNvPr id="165" name="Straight Arrow Connector 164"/>
          <p:cNvCxnSpPr>
            <a:stCxn id="157" idx="3"/>
            <a:endCxn id="116" idx="2"/>
          </p:cNvCxnSpPr>
          <p:nvPr/>
        </p:nvCxnSpPr>
        <p:spPr>
          <a:xfrm flipV="1">
            <a:off x="3695095" y="4004582"/>
            <a:ext cx="628952" cy="53069"/>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sp>
        <p:nvSpPr>
          <p:cNvPr id="168" name="Flowchart: Process 167"/>
          <p:cNvSpPr/>
          <p:nvPr/>
        </p:nvSpPr>
        <p:spPr>
          <a:xfrm>
            <a:off x="6368143" y="3551465"/>
            <a:ext cx="1336524" cy="314325"/>
          </a:xfrm>
          <a:prstGeom prst="flowChartProcess">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5782" tIns="47891" rIns="95782" bIns="47891" rtlCol="0" anchor="ctr"/>
          <a:lstStyle/>
          <a:p>
            <a:pPr algn="ctr" defTabSz="957816"/>
            <a:r>
              <a:rPr lang="en-US" sz="1000" dirty="0">
                <a:solidFill>
                  <a:prstClr val="black"/>
                </a:solidFill>
              </a:rPr>
              <a:t>Provider Terminology</a:t>
            </a:r>
            <a:endParaRPr lang="el-GR" sz="1000" dirty="0">
              <a:solidFill>
                <a:prstClr val="black"/>
              </a:solidFill>
            </a:endParaRPr>
          </a:p>
        </p:txBody>
      </p:sp>
      <p:sp>
        <p:nvSpPr>
          <p:cNvPr id="169" name="Flowchart: Process 168"/>
          <p:cNvSpPr/>
          <p:nvPr/>
        </p:nvSpPr>
        <p:spPr>
          <a:xfrm>
            <a:off x="7940524" y="3551465"/>
            <a:ext cx="1336524" cy="314325"/>
          </a:xfrm>
          <a:prstGeom prst="flowChartProcess">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5782" tIns="47891" rIns="95782" bIns="47891" rtlCol="0" anchor="ctr"/>
          <a:lstStyle/>
          <a:p>
            <a:pPr algn="ctr" defTabSz="957816"/>
            <a:r>
              <a:rPr lang="en-US" sz="1000" dirty="0">
                <a:solidFill>
                  <a:prstClr val="black"/>
                </a:solidFill>
              </a:rPr>
              <a:t>Aggregator Terminology</a:t>
            </a:r>
            <a:endParaRPr lang="el-GR" sz="1000" dirty="0">
              <a:solidFill>
                <a:prstClr val="black"/>
              </a:solidFill>
            </a:endParaRPr>
          </a:p>
        </p:txBody>
      </p:sp>
      <p:cxnSp>
        <p:nvCxnSpPr>
          <p:cNvPr id="172" name="Straight Arrow Connector 171"/>
          <p:cNvCxnSpPr>
            <a:stCxn id="115" idx="2"/>
            <a:endCxn id="168" idx="0"/>
          </p:cNvCxnSpPr>
          <p:nvPr/>
        </p:nvCxnSpPr>
        <p:spPr>
          <a:xfrm flipH="1">
            <a:off x="7036405" y="3008540"/>
            <a:ext cx="1139976" cy="542925"/>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cxnSp>
        <p:nvCxnSpPr>
          <p:cNvPr id="176" name="Straight Arrow Connector 175"/>
          <p:cNvCxnSpPr>
            <a:stCxn id="168" idx="2"/>
            <a:endCxn id="114" idx="0"/>
          </p:cNvCxnSpPr>
          <p:nvPr/>
        </p:nvCxnSpPr>
        <p:spPr>
          <a:xfrm>
            <a:off x="7036405" y="3865790"/>
            <a:ext cx="868740" cy="216354"/>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cxnSp>
        <p:nvCxnSpPr>
          <p:cNvPr id="184" name="Straight Arrow Connector 183"/>
          <p:cNvCxnSpPr>
            <a:stCxn id="169" idx="2"/>
            <a:endCxn id="114" idx="0"/>
          </p:cNvCxnSpPr>
          <p:nvPr/>
        </p:nvCxnSpPr>
        <p:spPr>
          <a:xfrm flipH="1">
            <a:off x="7905145" y="3865790"/>
            <a:ext cx="703640" cy="216354"/>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sp>
        <p:nvSpPr>
          <p:cNvPr id="185" name="Flowchart: Process 184"/>
          <p:cNvSpPr/>
          <p:nvPr/>
        </p:nvSpPr>
        <p:spPr>
          <a:xfrm>
            <a:off x="7236883" y="4612823"/>
            <a:ext cx="1336524" cy="314325"/>
          </a:xfrm>
          <a:prstGeom prst="flowChartProcess">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5782" tIns="47891" rIns="95782" bIns="47891" rtlCol="0" anchor="ctr"/>
          <a:lstStyle/>
          <a:p>
            <a:pPr algn="ctr" defTabSz="957816"/>
            <a:r>
              <a:rPr lang="en-US" sz="1000" dirty="0">
                <a:solidFill>
                  <a:prstClr val="black"/>
                </a:solidFill>
              </a:rPr>
              <a:t>Terminology Mapping</a:t>
            </a:r>
          </a:p>
        </p:txBody>
      </p:sp>
      <p:cxnSp>
        <p:nvCxnSpPr>
          <p:cNvPr id="188" name="Straight Arrow Connector 187"/>
          <p:cNvCxnSpPr/>
          <p:nvPr/>
        </p:nvCxnSpPr>
        <p:spPr>
          <a:xfrm>
            <a:off x="7905145" y="4449536"/>
            <a:ext cx="0" cy="204107"/>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cxnSp>
        <p:nvCxnSpPr>
          <p:cNvPr id="189" name="Straight Arrow Connector 188"/>
          <p:cNvCxnSpPr>
            <a:stCxn id="185" idx="2"/>
            <a:endCxn id="117" idx="0"/>
          </p:cNvCxnSpPr>
          <p:nvPr/>
        </p:nvCxnSpPr>
        <p:spPr>
          <a:xfrm flipH="1">
            <a:off x="6776962" y="4927148"/>
            <a:ext cx="1128183" cy="257175"/>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cxnSp>
        <p:nvCxnSpPr>
          <p:cNvPr id="192" name="Elbow Connector 191"/>
          <p:cNvCxnSpPr>
            <a:stCxn id="128" idx="3"/>
            <a:endCxn id="117" idx="6"/>
          </p:cNvCxnSpPr>
          <p:nvPr/>
        </p:nvCxnSpPr>
        <p:spPr>
          <a:xfrm flipH="1">
            <a:off x="7657495" y="2073124"/>
            <a:ext cx="1855410" cy="3311224"/>
          </a:xfrm>
          <a:prstGeom prst="bentConnector3">
            <a:avLst>
              <a:gd name="adj1" fmla="val -12712"/>
            </a:avLst>
          </a:prstGeom>
          <a:ln w="28575">
            <a:tailEnd type="arrow"/>
          </a:ln>
        </p:spPr>
        <p:style>
          <a:lnRef idx="1">
            <a:schemeClr val="accent1"/>
          </a:lnRef>
          <a:fillRef idx="0">
            <a:schemeClr val="accent1"/>
          </a:fillRef>
          <a:effectRef idx="0">
            <a:schemeClr val="accent1"/>
          </a:effectRef>
          <a:fontRef idx="minor">
            <a:schemeClr val="tx1"/>
          </a:fontRef>
        </p:style>
      </p:cxnSp>
      <p:sp>
        <p:nvSpPr>
          <p:cNvPr id="195" name="Flowchart: Process 194"/>
          <p:cNvSpPr/>
          <p:nvPr/>
        </p:nvSpPr>
        <p:spPr>
          <a:xfrm>
            <a:off x="6085715" y="5767911"/>
            <a:ext cx="1336524" cy="314325"/>
          </a:xfrm>
          <a:prstGeom prst="flowChartProcess">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5782" tIns="47891" rIns="95782" bIns="47891" rtlCol="0" anchor="ctr"/>
          <a:lstStyle/>
          <a:p>
            <a:pPr algn="ctr" defTabSz="957816"/>
            <a:r>
              <a:rPr lang="en-US" sz="1000" dirty="0">
                <a:solidFill>
                  <a:prstClr val="black"/>
                </a:solidFill>
              </a:rPr>
              <a:t>Aggregator Format Records</a:t>
            </a:r>
          </a:p>
        </p:txBody>
      </p:sp>
      <p:cxnSp>
        <p:nvCxnSpPr>
          <p:cNvPr id="198" name="Straight Arrow Connector 197"/>
          <p:cNvCxnSpPr>
            <a:stCxn id="239" idx="1"/>
            <a:endCxn id="120" idx="6"/>
          </p:cNvCxnSpPr>
          <p:nvPr/>
        </p:nvCxnSpPr>
        <p:spPr>
          <a:xfrm flipH="1" flipV="1">
            <a:off x="5031619" y="6560779"/>
            <a:ext cx="1035790" cy="5716"/>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sp>
        <p:nvSpPr>
          <p:cNvPr id="200" name="Flowchart: Process 199"/>
          <p:cNvSpPr/>
          <p:nvPr/>
        </p:nvSpPr>
        <p:spPr>
          <a:xfrm>
            <a:off x="1100667" y="6401577"/>
            <a:ext cx="1336524" cy="314325"/>
          </a:xfrm>
          <a:prstGeom prst="flowChartProcess">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5782" tIns="47891" rIns="95782" bIns="47891" rtlCol="0" anchor="ctr"/>
          <a:lstStyle/>
          <a:p>
            <a:pPr algn="ctr" defTabSz="957816"/>
            <a:r>
              <a:rPr lang="en-US" sz="1000" dirty="0">
                <a:solidFill>
                  <a:prstClr val="black"/>
                </a:solidFill>
              </a:rPr>
              <a:t>Aggregator Statistics Report</a:t>
            </a:r>
          </a:p>
        </p:txBody>
      </p:sp>
      <p:cxnSp>
        <p:nvCxnSpPr>
          <p:cNvPr id="223" name="Straight Arrow Connector 222"/>
          <p:cNvCxnSpPr>
            <a:stCxn id="120" idx="2"/>
            <a:endCxn id="200" idx="3"/>
          </p:cNvCxnSpPr>
          <p:nvPr/>
        </p:nvCxnSpPr>
        <p:spPr>
          <a:xfrm flipH="1" flipV="1">
            <a:off x="2437190" y="6558739"/>
            <a:ext cx="943429" cy="2040"/>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cxnSp>
        <p:nvCxnSpPr>
          <p:cNvPr id="224" name="Straight Arrow Connector 223"/>
          <p:cNvCxnSpPr>
            <a:stCxn id="117" idx="4"/>
            <a:endCxn id="195" idx="0"/>
          </p:cNvCxnSpPr>
          <p:nvPr/>
        </p:nvCxnSpPr>
        <p:spPr>
          <a:xfrm flipH="1">
            <a:off x="6753980" y="5584373"/>
            <a:ext cx="22984" cy="183539"/>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cxnSp>
        <p:nvCxnSpPr>
          <p:cNvPr id="225" name="Straight Arrow Connector 224"/>
          <p:cNvCxnSpPr>
            <a:stCxn id="116" idx="4"/>
            <a:endCxn id="227" idx="0"/>
          </p:cNvCxnSpPr>
          <p:nvPr/>
        </p:nvCxnSpPr>
        <p:spPr>
          <a:xfrm>
            <a:off x="5149548" y="4204607"/>
            <a:ext cx="0" cy="285750"/>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sp>
        <p:nvSpPr>
          <p:cNvPr id="227" name="Flowchart: Process 226"/>
          <p:cNvSpPr/>
          <p:nvPr/>
        </p:nvSpPr>
        <p:spPr>
          <a:xfrm>
            <a:off x="4481286" y="4490358"/>
            <a:ext cx="1336524" cy="314325"/>
          </a:xfrm>
          <a:prstGeom prst="flowChartProcess">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5782" tIns="47891" rIns="95782" bIns="47891" rtlCol="0" anchor="ctr"/>
          <a:lstStyle/>
          <a:p>
            <a:pPr algn="ctr" defTabSz="957816"/>
            <a:r>
              <a:rPr lang="en-US" sz="1000" dirty="0">
                <a:solidFill>
                  <a:prstClr val="black"/>
                </a:solidFill>
              </a:rPr>
              <a:t>Mapping Definition</a:t>
            </a:r>
          </a:p>
        </p:txBody>
      </p:sp>
      <p:cxnSp>
        <p:nvCxnSpPr>
          <p:cNvPr id="234" name="Straight Arrow Connector 233"/>
          <p:cNvCxnSpPr>
            <a:stCxn id="227" idx="2"/>
            <a:endCxn id="117" idx="0"/>
          </p:cNvCxnSpPr>
          <p:nvPr/>
        </p:nvCxnSpPr>
        <p:spPr>
          <a:xfrm>
            <a:off x="5149548" y="4804683"/>
            <a:ext cx="1627414" cy="379639"/>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grpSp>
        <p:nvGrpSpPr>
          <p:cNvPr id="237" name="Group 236"/>
          <p:cNvGrpSpPr/>
          <p:nvPr/>
        </p:nvGrpSpPr>
        <p:grpSpPr>
          <a:xfrm>
            <a:off x="6067409" y="6309320"/>
            <a:ext cx="1430867" cy="514350"/>
            <a:chOff x="4191000" y="304800"/>
            <a:chExt cx="1752600" cy="990600"/>
          </a:xfrm>
        </p:grpSpPr>
        <p:sp>
          <p:nvSpPr>
            <p:cNvPr id="239" name="Flowchart: Decision 238"/>
            <p:cNvSpPr/>
            <p:nvPr/>
          </p:nvSpPr>
          <p:spPr>
            <a:xfrm>
              <a:off x="4191000" y="304800"/>
              <a:ext cx="1752600" cy="990600"/>
            </a:xfrm>
            <a:prstGeom prst="flowChartDecision">
              <a:avLst/>
            </a:prstGeom>
            <a:noFill/>
            <a:ln>
              <a:solidFill>
                <a:srgbClr val="DEA9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57816"/>
              <a:endParaRPr lang="el-GR">
                <a:solidFill>
                  <a:prstClr val="white"/>
                </a:solidFill>
              </a:endParaRPr>
            </a:p>
          </p:txBody>
        </p:sp>
        <p:sp>
          <p:nvSpPr>
            <p:cNvPr id="244" name="TextBox 243"/>
            <p:cNvSpPr txBox="1"/>
            <p:nvPr/>
          </p:nvSpPr>
          <p:spPr>
            <a:xfrm>
              <a:off x="4599633" y="479878"/>
              <a:ext cx="1072432" cy="770582"/>
            </a:xfrm>
            <a:prstGeom prst="rect">
              <a:avLst/>
            </a:prstGeom>
            <a:noFill/>
          </p:spPr>
          <p:txBody>
            <a:bodyPr wrap="none" rtlCol="0">
              <a:spAutoFit/>
            </a:bodyPr>
            <a:lstStyle/>
            <a:p>
              <a:pPr algn="ctr" defTabSz="957816"/>
              <a:r>
                <a:rPr lang="en-US" sz="1000" dirty="0">
                  <a:solidFill>
                    <a:prstClr val="black"/>
                  </a:solidFill>
                </a:rPr>
                <a:t>Aggregator</a:t>
              </a:r>
            </a:p>
            <a:p>
              <a:pPr algn="ctr" defTabSz="957816"/>
              <a:r>
                <a:rPr lang="en-US" sz="1000" dirty="0">
                  <a:solidFill>
                    <a:prstClr val="black"/>
                  </a:solidFill>
                </a:rPr>
                <a:t>Institution</a:t>
              </a:r>
              <a:endParaRPr lang="el-GR" sz="1000" dirty="0">
                <a:solidFill>
                  <a:prstClr val="black"/>
                </a:solidFill>
              </a:endParaRPr>
            </a:p>
          </p:txBody>
        </p:sp>
      </p:grpSp>
      <p:cxnSp>
        <p:nvCxnSpPr>
          <p:cNvPr id="249" name="Straight Arrow Connector 248"/>
          <p:cNvCxnSpPr>
            <a:stCxn id="195" idx="2"/>
            <a:endCxn id="239" idx="0"/>
          </p:cNvCxnSpPr>
          <p:nvPr/>
        </p:nvCxnSpPr>
        <p:spPr>
          <a:xfrm>
            <a:off x="6753978" y="6082236"/>
            <a:ext cx="28865" cy="227084"/>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cxnSp>
        <p:nvCxnSpPr>
          <p:cNvPr id="250" name="Straight Arrow Connector 249"/>
          <p:cNvCxnSpPr>
            <a:stCxn id="110" idx="2"/>
            <a:endCxn id="115" idx="0"/>
          </p:cNvCxnSpPr>
          <p:nvPr/>
        </p:nvCxnSpPr>
        <p:spPr>
          <a:xfrm>
            <a:off x="5086653" y="2151290"/>
            <a:ext cx="3757990" cy="657225"/>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sp>
        <p:nvSpPr>
          <p:cNvPr id="253" name="Oval 252"/>
          <p:cNvSpPr/>
          <p:nvPr/>
        </p:nvSpPr>
        <p:spPr>
          <a:xfrm>
            <a:off x="2594429" y="1763486"/>
            <a:ext cx="1651000" cy="400050"/>
          </a:xfrm>
          <a:prstGeom prst="ellipse">
            <a:avLst/>
          </a:prstGeom>
          <a:solidFill>
            <a:srgbClr val="FFC000"/>
          </a:solidFill>
          <a:ln>
            <a:solidFill>
              <a:srgbClr val="DEA900"/>
            </a:solidFill>
          </a:ln>
        </p:spPr>
        <p:style>
          <a:lnRef idx="2">
            <a:schemeClr val="accent1">
              <a:shade val="50000"/>
            </a:schemeClr>
          </a:lnRef>
          <a:fillRef idx="1">
            <a:schemeClr val="accent1"/>
          </a:fillRef>
          <a:effectRef idx="0">
            <a:schemeClr val="accent1"/>
          </a:effectRef>
          <a:fontRef idx="minor">
            <a:schemeClr val="lt1"/>
          </a:fontRef>
        </p:style>
        <p:txBody>
          <a:bodyPr lIns="95782" tIns="47891" rIns="95782" bIns="47891" rtlCol="0" anchor="ctr"/>
          <a:lstStyle/>
          <a:p>
            <a:pPr algn="ctr" defTabSz="957816"/>
            <a:r>
              <a:rPr lang="en-US" sz="1000" dirty="0">
                <a:solidFill>
                  <a:prstClr val="black"/>
                </a:solidFill>
              </a:rPr>
              <a:t>Target Schema </a:t>
            </a:r>
            <a:r>
              <a:rPr lang="en-US" sz="1000" dirty="0" err="1">
                <a:solidFill>
                  <a:prstClr val="black"/>
                </a:solidFill>
              </a:rPr>
              <a:t>Validator</a:t>
            </a:r>
            <a:endParaRPr lang="el-GR" sz="1000" dirty="0">
              <a:solidFill>
                <a:prstClr val="black"/>
              </a:solidFill>
            </a:endParaRPr>
          </a:p>
        </p:txBody>
      </p:sp>
      <p:cxnSp>
        <p:nvCxnSpPr>
          <p:cNvPr id="255" name="Straight Arrow Connector 254"/>
          <p:cNvCxnSpPr>
            <a:stCxn id="108" idx="3"/>
            <a:endCxn id="253" idx="2"/>
          </p:cNvCxnSpPr>
          <p:nvPr/>
        </p:nvCxnSpPr>
        <p:spPr>
          <a:xfrm flipV="1">
            <a:off x="1242181" y="1963512"/>
            <a:ext cx="1352248" cy="46945"/>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cxnSp>
        <p:nvCxnSpPr>
          <p:cNvPr id="256" name="Straight Arrow Connector 255"/>
          <p:cNvCxnSpPr>
            <a:stCxn id="253" idx="4"/>
            <a:endCxn id="118" idx="0"/>
          </p:cNvCxnSpPr>
          <p:nvPr/>
        </p:nvCxnSpPr>
        <p:spPr>
          <a:xfrm flipH="1">
            <a:off x="3105452" y="2163536"/>
            <a:ext cx="314476" cy="947057"/>
          </a:xfrm>
          <a:prstGeom prst="straightConnector1">
            <a:avLst/>
          </a:prstGeom>
          <a:ln w="28575">
            <a:headEnd type="arrow"/>
            <a:tailEnd type="arrow"/>
          </a:ln>
        </p:spPr>
        <p:style>
          <a:lnRef idx="1">
            <a:schemeClr val="accent1"/>
          </a:lnRef>
          <a:fillRef idx="0">
            <a:schemeClr val="accent1"/>
          </a:fillRef>
          <a:effectRef idx="0">
            <a:schemeClr val="accent1"/>
          </a:effectRef>
          <a:fontRef idx="minor">
            <a:schemeClr val="tx1"/>
          </a:fontRef>
        </p:style>
      </p:cxnSp>
      <p:sp>
        <p:nvSpPr>
          <p:cNvPr id="257" name="Oval 256"/>
          <p:cNvSpPr/>
          <p:nvPr/>
        </p:nvSpPr>
        <p:spPr>
          <a:xfrm>
            <a:off x="3380619" y="2326821"/>
            <a:ext cx="1651000" cy="400050"/>
          </a:xfrm>
          <a:prstGeom prst="ellipse">
            <a:avLst/>
          </a:prstGeom>
          <a:solidFill>
            <a:schemeClr val="bg1"/>
          </a:solidFill>
          <a:ln>
            <a:solidFill>
              <a:srgbClr val="DEA900"/>
            </a:solidFill>
          </a:ln>
        </p:spPr>
        <p:style>
          <a:lnRef idx="2">
            <a:schemeClr val="accent1">
              <a:shade val="50000"/>
            </a:schemeClr>
          </a:lnRef>
          <a:fillRef idx="1">
            <a:schemeClr val="accent1"/>
          </a:fillRef>
          <a:effectRef idx="0">
            <a:schemeClr val="accent1"/>
          </a:effectRef>
          <a:fontRef idx="minor">
            <a:schemeClr val="lt1"/>
          </a:fontRef>
        </p:style>
        <p:txBody>
          <a:bodyPr lIns="95782" tIns="47891" rIns="95782" bIns="47891" rtlCol="0" anchor="ctr"/>
          <a:lstStyle/>
          <a:p>
            <a:pPr algn="ctr" defTabSz="957816"/>
            <a:r>
              <a:rPr lang="en-US" sz="1000" dirty="0">
                <a:solidFill>
                  <a:prstClr val="black"/>
                </a:solidFill>
              </a:rPr>
              <a:t>Source Schema </a:t>
            </a:r>
            <a:r>
              <a:rPr lang="en-US" sz="1000" dirty="0" err="1">
                <a:solidFill>
                  <a:prstClr val="black"/>
                </a:solidFill>
              </a:rPr>
              <a:t>Validator</a:t>
            </a:r>
            <a:endParaRPr lang="el-GR" sz="1000" dirty="0">
              <a:solidFill>
                <a:prstClr val="black"/>
              </a:solidFill>
            </a:endParaRPr>
          </a:p>
        </p:txBody>
      </p:sp>
      <p:cxnSp>
        <p:nvCxnSpPr>
          <p:cNvPr id="258" name="Straight Arrow Connector 257"/>
          <p:cNvCxnSpPr>
            <a:stCxn id="118" idx="6"/>
            <a:endCxn id="257" idx="4"/>
          </p:cNvCxnSpPr>
          <p:nvPr/>
        </p:nvCxnSpPr>
        <p:spPr>
          <a:xfrm flipV="1">
            <a:off x="3773714" y="2726873"/>
            <a:ext cx="432405" cy="583746"/>
          </a:xfrm>
          <a:prstGeom prst="straightConnector1">
            <a:avLst/>
          </a:prstGeom>
          <a:ln w="28575">
            <a:headEnd type="arrow"/>
            <a:tailEnd type="arrow"/>
          </a:ln>
        </p:spPr>
        <p:style>
          <a:lnRef idx="1">
            <a:schemeClr val="accent1"/>
          </a:lnRef>
          <a:fillRef idx="0">
            <a:schemeClr val="accent1"/>
          </a:fillRef>
          <a:effectRef idx="0">
            <a:schemeClr val="accent1"/>
          </a:effectRef>
          <a:fontRef idx="minor">
            <a:schemeClr val="tx1"/>
          </a:fontRef>
        </p:style>
      </p:cxnSp>
      <p:cxnSp>
        <p:nvCxnSpPr>
          <p:cNvPr id="259" name="Straight Arrow Connector 258"/>
          <p:cNvCxnSpPr>
            <a:stCxn id="110" idx="2"/>
            <a:endCxn id="257" idx="0"/>
          </p:cNvCxnSpPr>
          <p:nvPr/>
        </p:nvCxnSpPr>
        <p:spPr>
          <a:xfrm flipH="1">
            <a:off x="4206119" y="2151290"/>
            <a:ext cx="880533" cy="175532"/>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sp>
        <p:nvSpPr>
          <p:cNvPr id="260" name="Flowchart: Process 259"/>
          <p:cNvSpPr/>
          <p:nvPr/>
        </p:nvSpPr>
        <p:spPr>
          <a:xfrm>
            <a:off x="4119638" y="5676141"/>
            <a:ext cx="1674586" cy="314325"/>
          </a:xfrm>
          <a:prstGeom prst="flowChartProcess">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5782" tIns="47891" rIns="95782" bIns="47891" rtlCol="0" anchor="ctr"/>
          <a:lstStyle/>
          <a:p>
            <a:pPr algn="ctr" defTabSz="957816"/>
            <a:r>
              <a:rPr lang="en-US" sz="1000" dirty="0">
                <a:solidFill>
                  <a:prstClr val="black"/>
                </a:solidFill>
              </a:rPr>
              <a:t>Source To Target URI Association Table</a:t>
            </a:r>
          </a:p>
        </p:txBody>
      </p:sp>
      <p:cxnSp>
        <p:nvCxnSpPr>
          <p:cNvPr id="261" name="Straight Arrow Connector 260"/>
          <p:cNvCxnSpPr>
            <a:stCxn id="117" idx="2"/>
            <a:endCxn id="260" idx="0"/>
          </p:cNvCxnSpPr>
          <p:nvPr/>
        </p:nvCxnSpPr>
        <p:spPr>
          <a:xfrm flipH="1">
            <a:off x="4956931" y="5384347"/>
            <a:ext cx="939498" cy="291794"/>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cxnSp>
        <p:nvCxnSpPr>
          <p:cNvPr id="262" name="Straight Connector 261"/>
          <p:cNvCxnSpPr>
            <a:stCxn id="260" idx="1"/>
          </p:cNvCxnSpPr>
          <p:nvPr/>
        </p:nvCxnSpPr>
        <p:spPr>
          <a:xfrm flipH="1">
            <a:off x="78619" y="5833304"/>
            <a:ext cx="4041019" cy="0"/>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263" name="Elbow Connector 262"/>
          <p:cNvCxnSpPr>
            <a:endCxn id="98" idx="1"/>
          </p:cNvCxnSpPr>
          <p:nvPr/>
        </p:nvCxnSpPr>
        <p:spPr>
          <a:xfrm rot="5400000" flipH="1" flipV="1">
            <a:off x="-534570" y="927514"/>
            <a:ext cx="5518979" cy="4292600"/>
          </a:xfrm>
          <a:prstGeom prst="bentConnector2">
            <a:avLst/>
          </a:prstGeom>
          <a:ln w="28575">
            <a:tailEnd type="arrow"/>
          </a:ln>
        </p:spPr>
        <p:style>
          <a:lnRef idx="1">
            <a:schemeClr val="accent1"/>
          </a:lnRef>
          <a:fillRef idx="0">
            <a:schemeClr val="accent1"/>
          </a:fillRef>
          <a:effectRef idx="0">
            <a:schemeClr val="accent1"/>
          </a:effectRef>
          <a:fontRef idx="minor">
            <a:schemeClr val="tx1"/>
          </a:fontRef>
        </p:style>
      </p:cxnSp>
      <p:sp>
        <p:nvSpPr>
          <p:cNvPr id="264" name="Oval 263"/>
          <p:cNvSpPr/>
          <p:nvPr/>
        </p:nvSpPr>
        <p:spPr>
          <a:xfrm>
            <a:off x="1886857" y="1314450"/>
            <a:ext cx="1336524" cy="400050"/>
          </a:xfrm>
          <a:prstGeom prst="ellipse">
            <a:avLst/>
          </a:prstGeom>
          <a:solidFill>
            <a:schemeClr val="accent1">
              <a:lumMod val="40000"/>
              <a:lumOff val="60000"/>
            </a:schemeClr>
          </a:solidFill>
          <a:ln>
            <a:solidFill>
              <a:srgbClr val="DEA900"/>
            </a:solidFill>
          </a:ln>
        </p:spPr>
        <p:style>
          <a:lnRef idx="2">
            <a:schemeClr val="accent1">
              <a:shade val="50000"/>
            </a:schemeClr>
          </a:lnRef>
          <a:fillRef idx="1">
            <a:schemeClr val="accent1"/>
          </a:fillRef>
          <a:effectRef idx="0">
            <a:schemeClr val="accent1"/>
          </a:effectRef>
          <a:fontRef idx="minor">
            <a:schemeClr val="lt1"/>
          </a:fontRef>
        </p:style>
        <p:txBody>
          <a:bodyPr lIns="95782" tIns="47891" rIns="95782" bIns="47891" rtlCol="0" anchor="ctr"/>
          <a:lstStyle/>
          <a:p>
            <a:pPr algn="ctr" defTabSz="957816"/>
            <a:r>
              <a:rPr lang="en-US" sz="1000" dirty="0">
                <a:solidFill>
                  <a:prstClr val="black"/>
                </a:solidFill>
              </a:rPr>
              <a:t>Source Analyzer</a:t>
            </a:r>
            <a:endParaRPr lang="el-GR" sz="1000" dirty="0">
              <a:solidFill>
                <a:prstClr val="black"/>
              </a:solidFill>
            </a:endParaRPr>
          </a:p>
        </p:txBody>
      </p:sp>
      <p:sp>
        <p:nvSpPr>
          <p:cNvPr id="265" name="Flowchart: Process 264"/>
          <p:cNvSpPr/>
          <p:nvPr/>
        </p:nvSpPr>
        <p:spPr>
          <a:xfrm>
            <a:off x="2830286" y="5225144"/>
            <a:ext cx="1336524" cy="314325"/>
          </a:xfrm>
          <a:prstGeom prst="flowChartProcess">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5782" tIns="47891" rIns="95782" bIns="47891" rtlCol="0" anchor="ctr"/>
          <a:lstStyle/>
          <a:p>
            <a:pPr algn="ctr" defTabSz="957816"/>
            <a:r>
              <a:rPr lang="en-US" sz="1000" dirty="0">
                <a:solidFill>
                  <a:prstClr val="black"/>
                </a:solidFill>
              </a:rPr>
              <a:t>Mapping Validation Report</a:t>
            </a:r>
          </a:p>
        </p:txBody>
      </p:sp>
      <p:cxnSp>
        <p:nvCxnSpPr>
          <p:cNvPr id="266" name="Straight Connector 265"/>
          <p:cNvCxnSpPr>
            <a:stCxn id="265" idx="2"/>
          </p:cNvCxnSpPr>
          <p:nvPr/>
        </p:nvCxnSpPr>
        <p:spPr>
          <a:xfrm>
            <a:off x="3498548" y="5539469"/>
            <a:ext cx="0" cy="293836"/>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267" name="Straight Arrow Connector 266"/>
          <p:cNvCxnSpPr>
            <a:stCxn id="117" idx="2"/>
            <a:endCxn id="265" idx="3"/>
          </p:cNvCxnSpPr>
          <p:nvPr/>
        </p:nvCxnSpPr>
        <p:spPr>
          <a:xfrm flipH="1" flipV="1">
            <a:off x="4166810" y="5382305"/>
            <a:ext cx="1729619" cy="2041"/>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cxnSp>
        <p:nvCxnSpPr>
          <p:cNvPr id="268" name="Straight Arrow Connector 267"/>
          <p:cNvCxnSpPr>
            <a:stCxn id="101" idx="2"/>
            <a:endCxn id="128" idx="0"/>
          </p:cNvCxnSpPr>
          <p:nvPr/>
        </p:nvCxnSpPr>
        <p:spPr>
          <a:xfrm>
            <a:off x="7547429" y="1057275"/>
            <a:ext cx="1297214" cy="858686"/>
          </a:xfrm>
          <a:prstGeom prst="straightConnector1">
            <a:avLst/>
          </a:prstGeom>
          <a:ln w="28575">
            <a:prstDash val="sysDash"/>
            <a:tailEnd type="arrow"/>
          </a:ln>
        </p:spPr>
        <p:style>
          <a:lnRef idx="1">
            <a:schemeClr val="accent1"/>
          </a:lnRef>
          <a:fillRef idx="0">
            <a:schemeClr val="accent1"/>
          </a:fillRef>
          <a:effectRef idx="0">
            <a:schemeClr val="accent1"/>
          </a:effectRef>
          <a:fontRef idx="minor">
            <a:schemeClr val="tx1"/>
          </a:fontRef>
        </p:style>
      </p:cxnSp>
      <p:cxnSp>
        <p:nvCxnSpPr>
          <p:cNvPr id="269" name="Straight Arrow Connector 268"/>
          <p:cNvCxnSpPr>
            <a:stCxn id="264" idx="6"/>
            <a:endCxn id="96" idx="2"/>
          </p:cNvCxnSpPr>
          <p:nvPr/>
        </p:nvCxnSpPr>
        <p:spPr>
          <a:xfrm flipV="1">
            <a:off x="3223381" y="1468785"/>
            <a:ext cx="1061997" cy="45690"/>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sp>
        <p:nvSpPr>
          <p:cNvPr id="270" name="Flowchart: Process 269"/>
          <p:cNvSpPr/>
          <p:nvPr/>
        </p:nvSpPr>
        <p:spPr>
          <a:xfrm>
            <a:off x="1035957" y="729920"/>
            <a:ext cx="1100667" cy="314325"/>
          </a:xfrm>
          <a:prstGeom prst="flowChartProcess">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5782" tIns="47891" rIns="95782" bIns="47891" rtlCol="0" anchor="ctr"/>
          <a:lstStyle/>
          <a:p>
            <a:pPr algn="ctr" defTabSz="957816"/>
            <a:r>
              <a:rPr lang="en-US" sz="1000" dirty="0">
                <a:solidFill>
                  <a:prstClr val="black"/>
                </a:solidFill>
              </a:rPr>
              <a:t>Raw Metadata</a:t>
            </a:r>
            <a:endParaRPr lang="el-GR" sz="1000" dirty="0">
              <a:solidFill>
                <a:prstClr val="black"/>
              </a:solidFill>
            </a:endParaRPr>
          </a:p>
        </p:txBody>
      </p:sp>
      <p:cxnSp>
        <p:nvCxnSpPr>
          <p:cNvPr id="271" name="Straight Arrow Connector 270"/>
          <p:cNvCxnSpPr>
            <a:stCxn id="270" idx="2"/>
            <a:endCxn id="264" idx="1"/>
          </p:cNvCxnSpPr>
          <p:nvPr/>
        </p:nvCxnSpPr>
        <p:spPr>
          <a:xfrm>
            <a:off x="1586293" y="1044245"/>
            <a:ext cx="496296" cy="328791"/>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sp>
        <p:nvSpPr>
          <p:cNvPr id="272" name="Flowchart: Process 271"/>
          <p:cNvSpPr/>
          <p:nvPr/>
        </p:nvSpPr>
        <p:spPr>
          <a:xfrm>
            <a:off x="319920" y="1347108"/>
            <a:ext cx="1100667" cy="314325"/>
          </a:xfrm>
          <a:prstGeom prst="flowChartProcess">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5782" tIns="47891" rIns="95782" bIns="47891" rtlCol="0" anchor="ctr"/>
          <a:lstStyle/>
          <a:p>
            <a:pPr algn="ctr" defTabSz="957816"/>
            <a:r>
              <a:rPr lang="en-US" sz="1000" dirty="0">
                <a:solidFill>
                  <a:prstClr val="black"/>
                </a:solidFill>
              </a:rPr>
              <a:t>Source Statistics</a:t>
            </a:r>
            <a:endParaRPr lang="el-GR" sz="1000" dirty="0">
              <a:solidFill>
                <a:prstClr val="black"/>
              </a:solidFill>
            </a:endParaRPr>
          </a:p>
        </p:txBody>
      </p:sp>
      <p:cxnSp>
        <p:nvCxnSpPr>
          <p:cNvPr id="273" name="Straight Arrow Connector 272"/>
          <p:cNvCxnSpPr>
            <a:stCxn id="264" idx="2"/>
            <a:endCxn id="272" idx="3"/>
          </p:cNvCxnSpPr>
          <p:nvPr/>
        </p:nvCxnSpPr>
        <p:spPr>
          <a:xfrm flipH="1" flipV="1">
            <a:off x="1420588" y="1504269"/>
            <a:ext cx="466271" cy="10206"/>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cxnSp>
        <p:nvCxnSpPr>
          <p:cNvPr id="274" name="Straight Arrow Connector 273"/>
          <p:cNvCxnSpPr>
            <a:stCxn id="200" idx="0"/>
            <a:endCxn id="109" idx="4"/>
          </p:cNvCxnSpPr>
          <p:nvPr/>
        </p:nvCxnSpPr>
        <p:spPr>
          <a:xfrm flipV="1">
            <a:off x="1768929" y="2571751"/>
            <a:ext cx="707571" cy="3829826"/>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cxnSp>
        <p:nvCxnSpPr>
          <p:cNvPr id="275" name="Straight Arrow Connector 274"/>
          <p:cNvCxnSpPr>
            <a:endCxn id="116" idx="0"/>
          </p:cNvCxnSpPr>
          <p:nvPr/>
        </p:nvCxnSpPr>
        <p:spPr>
          <a:xfrm flipH="1">
            <a:off x="5149548" y="3201854"/>
            <a:ext cx="111690" cy="602704"/>
          </a:xfrm>
          <a:prstGeom prst="straightConnector1">
            <a:avLst/>
          </a:prstGeom>
          <a:ln w="28575">
            <a:headEnd type="arrow"/>
            <a:tailEnd type="arrow"/>
          </a:ln>
        </p:spPr>
        <p:style>
          <a:lnRef idx="1">
            <a:schemeClr val="accent1"/>
          </a:lnRef>
          <a:fillRef idx="0">
            <a:schemeClr val="accent1"/>
          </a:fillRef>
          <a:effectRef idx="0">
            <a:schemeClr val="accent1"/>
          </a:effectRef>
          <a:fontRef idx="minor">
            <a:schemeClr val="tx1"/>
          </a:fontRef>
        </p:style>
      </p:cxnSp>
      <p:pic>
        <p:nvPicPr>
          <p:cNvPr id="276" name="Picture 3" descr="C:\Users\konsolak\Downloads\LcKrdqrEi.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021219" y="2267229"/>
            <a:ext cx="254458" cy="234884"/>
          </a:xfrm>
          <a:prstGeom prst="rect">
            <a:avLst/>
          </a:prstGeom>
          <a:noFill/>
          <a:extLst>
            <a:ext uri="{909E8E84-426E-40DD-AFC4-6F175D3DCCD1}">
              <a14:hiddenFill xmlns:a14="http://schemas.microsoft.com/office/drawing/2010/main">
                <a:solidFill>
                  <a:srgbClr val="FFFFFF"/>
                </a:solidFill>
              </a14:hiddenFill>
            </a:ext>
          </a:extLst>
        </p:spPr>
      </p:pic>
      <p:pic>
        <p:nvPicPr>
          <p:cNvPr id="277" name="Picture 3" descr="C:\Users\konsolak\Downloads\LcKrdqrEi.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392827" y="3171829"/>
            <a:ext cx="254458" cy="234884"/>
          </a:xfrm>
          <a:prstGeom prst="rect">
            <a:avLst/>
          </a:prstGeom>
          <a:noFill/>
          <a:extLst>
            <a:ext uri="{909E8E84-426E-40DD-AFC4-6F175D3DCCD1}">
              <a14:hiddenFill xmlns:a14="http://schemas.microsoft.com/office/drawing/2010/main">
                <a:solidFill>
                  <a:srgbClr val="FFFFFF"/>
                </a:solidFill>
              </a14:hiddenFill>
            </a:ext>
          </a:extLst>
        </p:spPr>
      </p:pic>
      <p:pic>
        <p:nvPicPr>
          <p:cNvPr id="278" name="Picture 3" descr="C:\Users\konsolak\Downloads\LcKrdqrEi.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645790" y="3862762"/>
            <a:ext cx="254458" cy="234884"/>
          </a:xfrm>
          <a:prstGeom prst="rect">
            <a:avLst/>
          </a:prstGeom>
          <a:noFill/>
          <a:extLst>
            <a:ext uri="{909E8E84-426E-40DD-AFC4-6F175D3DCCD1}">
              <a14:hiddenFill xmlns:a14="http://schemas.microsoft.com/office/drawing/2010/main">
                <a:solidFill>
                  <a:srgbClr val="FFFFFF"/>
                </a:solidFill>
              </a14:hiddenFill>
            </a:ext>
          </a:extLst>
        </p:spPr>
      </p:pic>
      <p:pic>
        <p:nvPicPr>
          <p:cNvPr id="279" name="Picture 3" descr="C:\Users\konsolak\Downloads\LcKrdqrEi.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466754" y="3789040"/>
            <a:ext cx="254458" cy="234884"/>
          </a:xfrm>
          <a:prstGeom prst="rect">
            <a:avLst/>
          </a:prstGeom>
          <a:noFill/>
          <a:extLst>
            <a:ext uri="{909E8E84-426E-40DD-AFC4-6F175D3DCCD1}">
              <a14:hiddenFill xmlns:a14="http://schemas.microsoft.com/office/drawing/2010/main">
                <a:solidFill>
                  <a:srgbClr val="FFFFFF"/>
                </a:solidFill>
              </a14:hiddenFill>
            </a:ext>
          </a:extLst>
        </p:spPr>
      </p:pic>
      <p:sp>
        <p:nvSpPr>
          <p:cNvPr id="123" name="Oval 122"/>
          <p:cNvSpPr/>
          <p:nvPr/>
        </p:nvSpPr>
        <p:spPr>
          <a:xfrm>
            <a:off x="3392827" y="6366470"/>
            <a:ext cx="1651000" cy="400050"/>
          </a:xfrm>
          <a:prstGeom prst="ellipse">
            <a:avLst/>
          </a:prstGeom>
          <a:solidFill>
            <a:schemeClr val="bg1"/>
          </a:solidFill>
          <a:ln>
            <a:solidFill>
              <a:srgbClr val="DEA900"/>
            </a:solidFill>
          </a:ln>
        </p:spPr>
        <p:style>
          <a:lnRef idx="2">
            <a:schemeClr val="accent1">
              <a:shade val="50000"/>
            </a:schemeClr>
          </a:lnRef>
          <a:fillRef idx="1">
            <a:schemeClr val="accent1"/>
          </a:fillRef>
          <a:effectRef idx="0">
            <a:schemeClr val="accent1"/>
          </a:effectRef>
          <a:fontRef idx="minor">
            <a:schemeClr val="lt1"/>
          </a:fontRef>
        </p:style>
        <p:txBody>
          <a:bodyPr lIns="95782" tIns="47891" rIns="95782" bIns="47891" rtlCol="0" anchor="ctr"/>
          <a:lstStyle/>
          <a:p>
            <a:pPr algn="ctr" defTabSz="957816"/>
            <a:r>
              <a:rPr lang="en-US" sz="1000" dirty="0">
                <a:solidFill>
                  <a:prstClr val="black"/>
                </a:solidFill>
              </a:rPr>
              <a:t>Target Analyzer</a:t>
            </a:r>
            <a:endParaRPr lang="el-GR" sz="1000" dirty="0">
              <a:solidFill>
                <a:prstClr val="black"/>
              </a:solidFill>
            </a:endParaRPr>
          </a:p>
        </p:txBody>
      </p:sp>
      <p:pic>
        <p:nvPicPr>
          <p:cNvPr id="125" name="Picture 3" descr="C:\Users\konsolak\Downloads\LcKrdqrEi.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690581" y="2894635"/>
            <a:ext cx="254458" cy="234884"/>
          </a:xfrm>
          <a:prstGeom prst="rect">
            <a:avLst/>
          </a:prstGeom>
          <a:noFill/>
          <a:extLst>
            <a:ext uri="{909E8E84-426E-40DD-AFC4-6F175D3DCCD1}">
              <a14:hiddenFill xmlns:a14="http://schemas.microsoft.com/office/drawing/2010/main">
                <a:solidFill>
                  <a:srgbClr val="FFFFFF"/>
                </a:solidFill>
              </a14:hiddenFill>
            </a:ext>
          </a:extLst>
        </p:spPr>
      </p:pic>
      <p:pic>
        <p:nvPicPr>
          <p:cNvPr id="126" name="Picture 3" descr="C:\Users\konsolak\Downloads\LcKrdqrEi.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351935" y="5264863"/>
            <a:ext cx="254458" cy="234884"/>
          </a:xfrm>
          <a:prstGeom prst="rect">
            <a:avLst/>
          </a:prstGeom>
          <a:noFill/>
          <a:extLst>
            <a:ext uri="{909E8E84-426E-40DD-AFC4-6F175D3DCCD1}">
              <a14:hiddenFill xmlns:a14="http://schemas.microsoft.com/office/drawing/2010/main">
                <a:solidFill>
                  <a:srgbClr val="FFFFFF"/>
                </a:solidFill>
              </a14:hiddenFill>
            </a:ext>
          </a:extLst>
        </p:spPr>
      </p:pic>
      <p:pic>
        <p:nvPicPr>
          <p:cNvPr id="127" name="Picture 3" descr="C:\Users\konsolak\Downloads\LcKrdqrEi.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992409" y="1861589"/>
            <a:ext cx="254458" cy="23488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427503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mph" presetSubtype="0" grpId="0" nodeType="withEffect">
                                  <p:stCondLst>
                                    <p:cond delay="0"/>
                                  </p:stCondLst>
                                  <p:childTnLst>
                                    <p:set>
                                      <p:cBhvr rctx="PPT">
                                        <p:cTn id="6" dur="indefinite"/>
                                        <p:tgtEl>
                                          <p:spTgt spid="96"/>
                                        </p:tgtEl>
                                        <p:attrNameLst>
                                          <p:attrName>style.opacity</p:attrName>
                                        </p:attrNameLst>
                                      </p:cBhvr>
                                      <p:to>
                                        <p:strVal val="0.5"/>
                                      </p:to>
                                    </p:set>
                                    <p:animEffect filter="image" prLst="opacity: 0.5">
                                      <p:cBhvr rctx="IE">
                                        <p:cTn id="7" dur="indefinite"/>
                                        <p:tgtEl>
                                          <p:spTgt spid="96"/>
                                        </p:tgtEl>
                                      </p:cBhvr>
                                    </p:animEffect>
                                  </p:childTnLst>
                                </p:cTn>
                              </p:par>
                              <p:par>
                                <p:cTn id="8" presetID="9" presetClass="emph" presetSubtype="0" nodeType="withEffect">
                                  <p:stCondLst>
                                    <p:cond delay="0"/>
                                  </p:stCondLst>
                                  <p:childTnLst>
                                    <p:set>
                                      <p:cBhvr rctx="PPT">
                                        <p:cTn id="9" dur="indefinite"/>
                                        <p:tgtEl>
                                          <p:spTgt spid="97"/>
                                        </p:tgtEl>
                                        <p:attrNameLst>
                                          <p:attrName>style.opacity</p:attrName>
                                        </p:attrNameLst>
                                      </p:cBhvr>
                                      <p:to>
                                        <p:strVal val="0.5"/>
                                      </p:to>
                                    </p:set>
                                    <p:animEffect filter="image" prLst="opacity: 0.5">
                                      <p:cBhvr rctx="IE">
                                        <p:cTn id="10" dur="indefinite"/>
                                        <p:tgtEl>
                                          <p:spTgt spid="97"/>
                                        </p:tgtEl>
                                      </p:cBhvr>
                                    </p:animEffect>
                                  </p:childTnLst>
                                </p:cTn>
                              </p:par>
                              <p:par>
                                <p:cTn id="11" presetID="9" presetClass="emph" presetSubtype="0" grpId="0" nodeType="withEffect">
                                  <p:stCondLst>
                                    <p:cond delay="0"/>
                                  </p:stCondLst>
                                  <p:childTnLst>
                                    <p:set>
                                      <p:cBhvr rctx="PPT">
                                        <p:cTn id="12" dur="indefinite"/>
                                        <p:tgtEl>
                                          <p:spTgt spid="100"/>
                                        </p:tgtEl>
                                        <p:attrNameLst>
                                          <p:attrName>style.opacity</p:attrName>
                                        </p:attrNameLst>
                                      </p:cBhvr>
                                      <p:to>
                                        <p:strVal val="0.5"/>
                                      </p:to>
                                    </p:set>
                                    <p:animEffect filter="image" prLst="opacity: 0.5">
                                      <p:cBhvr rctx="IE">
                                        <p:cTn id="13" dur="indefinite"/>
                                        <p:tgtEl>
                                          <p:spTgt spid="100"/>
                                        </p:tgtEl>
                                      </p:cBhvr>
                                    </p:animEffect>
                                  </p:childTnLst>
                                </p:cTn>
                              </p:par>
                              <p:par>
                                <p:cTn id="14" presetID="9" presetClass="emph" presetSubtype="0" grpId="0" nodeType="withEffect">
                                  <p:stCondLst>
                                    <p:cond delay="0"/>
                                  </p:stCondLst>
                                  <p:childTnLst>
                                    <p:set>
                                      <p:cBhvr rctx="PPT">
                                        <p:cTn id="15" dur="indefinite"/>
                                        <p:tgtEl>
                                          <p:spTgt spid="101"/>
                                        </p:tgtEl>
                                        <p:attrNameLst>
                                          <p:attrName>style.opacity</p:attrName>
                                        </p:attrNameLst>
                                      </p:cBhvr>
                                      <p:to>
                                        <p:strVal val="0.5"/>
                                      </p:to>
                                    </p:set>
                                    <p:animEffect filter="image" prLst="opacity: 0.5">
                                      <p:cBhvr rctx="IE">
                                        <p:cTn id="16" dur="indefinite"/>
                                        <p:tgtEl>
                                          <p:spTgt spid="101"/>
                                        </p:tgtEl>
                                      </p:cBhvr>
                                    </p:animEffect>
                                  </p:childTnLst>
                                </p:cTn>
                              </p:par>
                              <p:par>
                                <p:cTn id="17" presetID="9" presetClass="emph" presetSubtype="0" nodeType="withEffect">
                                  <p:stCondLst>
                                    <p:cond delay="0"/>
                                  </p:stCondLst>
                                  <p:childTnLst>
                                    <p:set>
                                      <p:cBhvr rctx="PPT">
                                        <p:cTn id="18" dur="indefinite"/>
                                        <p:tgtEl>
                                          <p:spTgt spid="102"/>
                                        </p:tgtEl>
                                        <p:attrNameLst>
                                          <p:attrName>style.opacity</p:attrName>
                                        </p:attrNameLst>
                                      </p:cBhvr>
                                      <p:to>
                                        <p:strVal val="0.5"/>
                                      </p:to>
                                    </p:set>
                                    <p:animEffect filter="image" prLst="opacity: 0.5">
                                      <p:cBhvr rctx="IE">
                                        <p:cTn id="19" dur="indefinite"/>
                                        <p:tgtEl>
                                          <p:spTgt spid="102"/>
                                        </p:tgtEl>
                                      </p:cBhvr>
                                    </p:animEffect>
                                  </p:childTnLst>
                                </p:cTn>
                              </p:par>
                              <p:par>
                                <p:cTn id="20" presetID="9" presetClass="emph" presetSubtype="0" nodeType="withEffect">
                                  <p:stCondLst>
                                    <p:cond delay="0"/>
                                  </p:stCondLst>
                                  <p:childTnLst>
                                    <p:set>
                                      <p:cBhvr rctx="PPT">
                                        <p:cTn id="21" dur="indefinite"/>
                                        <p:tgtEl>
                                          <p:spTgt spid="103"/>
                                        </p:tgtEl>
                                        <p:attrNameLst>
                                          <p:attrName>style.opacity</p:attrName>
                                        </p:attrNameLst>
                                      </p:cBhvr>
                                      <p:to>
                                        <p:strVal val="0.5"/>
                                      </p:to>
                                    </p:set>
                                    <p:animEffect filter="image" prLst="opacity: 0.5">
                                      <p:cBhvr rctx="IE">
                                        <p:cTn id="22" dur="indefinite"/>
                                        <p:tgtEl>
                                          <p:spTgt spid="103"/>
                                        </p:tgtEl>
                                      </p:cBhvr>
                                    </p:animEffect>
                                  </p:childTnLst>
                                </p:cTn>
                              </p:par>
                              <p:par>
                                <p:cTn id="23" presetID="9" presetClass="emph" presetSubtype="0" nodeType="withEffect">
                                  <p:stCondLst>
                                    <p:cond delay="0"/>
                                  </p:stCondLst>
                                  <p:childTnLst>
                                    <p:set>
                                      <p:cBhvr rctx="PPT">
                                        <p:cTn id="24" dur="indefinite"/>
                                        <p:tgtEl>
                                          <p:spTgt spid="104"/>
                                        </p:tgtEl>
                                        <p:attrNameLst>
                                          <p:attrName>style.opacity</p:attrName>
                                        </p:attrNameLst>
                                      </p:cBhvr>
                                      <p:to>
                                        <p:strVal val="0.5"/>
                                      </p:to>
                                    </p:set>
                                    <p:animEffect filter="image" prLst="opacity: 0.5">
                                      <p:cBhvr rctx="IE">
                                        <p:cTn id="25" dur="indefinite"/>
                                        <p:tgtEl>
                                          <p:spTgt spid="104"/>
                                        </p:tgtEl>
                                      </p:cBhvr>
                                    </p:animEffect>
                                  </p:childTnLst>
                                </p:cTn>
                              </p:par>
                              <p:par>
                                <p:cTn id="26" presetID="9" presetClass="emph" presetSubtype="0" nodeType="withEffect">
                                  <p:stCondLst>
                                    <p:cond delay="0"/>
                                  </p:stCondLst>
                                  <p:childTnLst>
                                    <p:set>
                                      <p:cBhvr rctx="PPT">
                                        <p:cTn id="27" dur="indefinite"/>
                                        <p:tgtEl>
                                          <p:spTgt spid="105"/>
                                        </p:tgtEl>
                                        <p:attrNameLst>
                                          <p:attrName>style.opacity</p:attrName>
                                        </p:attrNameLst>
                                      </p:cBhvr>
                                      <p:to>
                                        <p:strVal val="0.5"/>
                                      </p:to>
                                    </p:set>
                                    <p:animEffect filter="image" prLst="opacity: 0.5">
                                      <p:cBhvr rctx="IE">
                                        <p:cTn id="28" dur="indefinite"/>
                                        <p:tgtEl>
                                          <p:spTgt spid="105"/>
                                        </p:tgtEl>
                                      </p:cBhvr>
                                    </p:animEffect>
                                  </p:childTnLst>
                                </p:cTn>
                              </p:par>
                              <p:par>
                                <p:cTn id="29" presetID="9" presetClass="emph" presetSubtype="0" grpId="0" nodeType="withEffect">
                                  <p:stCondLst>
                                    <p:cond delay="0"/>
                                  </p:stCondLst>
                                  <p:childTnLst>
                                    <p:set>
                                      <p:cBhvr rctx="PPT">
                                        <p:cTn id="30" dur="indefinite"/>
                                        <p:tgtEl>
                                          <p:spTgt spid="106"/>
                                        </p:tgtEl>
                                        <p:attrNameLst>
                                          <p:attrName>style.opacity</p:attrName>
                                        </p:attrNameLst>
                                      </p:cBhvr>
                                      <p:to>
                                        <p:strVal val="0.5"/>
                                      </p:to>
                                    </p:set>
                                    <p:animEffect filter="image" prLst="opacity: 0.5">
                                      <p:cBhvr rctx="IE">
                                        <p:cTn id="31" dur="indefinite"/>
                                        <p:tgtEl>
                                          <p:spTgt spid="106"/>
                                        </p:tgtEl>
                                      </p:cBhvr>
                                    </p:animEffect>
                                  </p:childTnLst>
                                </p:cTn>
                              </p:par>
                              <p:par>
                                <p:cTn id="32" presetID="9" presetClass="emph" presetSubtype="0" nodeType="withEffect">
                                  <p:stCondLst>
                                    <p:cond delay="0"/>
                                  </p:stCondLst>
                                  <p:childTnLst>
                                    <p:set>
                                      <p:cBhvr rctx="PPT">
                                        <p:cTn id="33" dur="indefinite"/>
                                        <p:tgtEl>
                                          <p:spTgt spid="107"/>
                                        </p:tgtEl>
                                        <p:attrNameLst>
                                          <p:attrName>style.opacity</p:attrName>
                                        </p:attrNameLst>
                                      </p:cBhvr>
                                      <p:to>
                                        <p:strVal val="0.5"/>
                                      </p:to>
                                    </p:set>
                                    <p:animEffect filter="image" prLst="opacity: 0.5">
                                      <p:cBhvr rctx="IE">
                                        <p:cTn id="34" dur="indefinite"/>
                                        <p:tgtEl>
                                          <p:spTgt spid="107"/>
                                        </p:tgtEl>
                                      </p:cBhvr>
                                    </p:animEffect>
                                  </p:childTnLst>
                                </p:cTn>
                              </p:par>
                              <p:par>
                                <p:cTn id="35" presetID="9" presetClass="emph" presetSubtype="0" grpId="0" nodeType="withEffect">
                                  <p:stCondLst>
                                    <p:cond delay="0"/>
                                  </p:stCondLst>
                                  <p:childTnLst>
                                    <p:set>
                                      <p:cBhvr rctx="PPT">
                                        <p:cTn id="36" dur="indefinite"/>
                                        <p:tgtEl>
                                          <p:spTgt spid="108"/>
                                        </p:tgtEl>
                                        <p:attrNameLst>
                                          <p:attrName>style.opacity</p:attrName>
                                        </p:attrNameLst>
                                      </p:cBhvr>
                                      <p:to>
                                        <p:strVal val="0.5"/>
                                      </p:to>
                                    </p:set>
                                    <p:animEffect filter="image" prLst="opacity: 0.5">
                                      <p:cBhvr rctx="IE">
                                        <p:cTn id="37" dur="indefinite"/>
                                        <p:tgtEl>
                                          <p:spTgt spid="108"/>
                                        </p:tgtEl>
                                      </p:cBhvr>
                                    </p:animEffect>
                                  </p:childTnLst>
                                </p:cTn>
                              </p:par>
                              <p:par>
                                <p:cTn id="38" presetID="9" presetClass="emph" presetSubtype="0" grpId="0" nodeType="withEffect">
                                  <p:stCondLst>
                                    <p:cond delay="0"/>
                                  </p:stCondLst>
                                  <p:childTnLst>
                                    <p:set>
                                      <p:cBhvr rctx="PPT">
                                        <p:cTn id="39" dur="indefinite"/>
                                        <p:tgtEl>
                                          <p:spTgt spid="109"/>
                                        </p:tgtEl>
                                        <p:attrNameLst>
                                          <p:attrName>style.opacity</p:attrName>
                                        </p:attrNameLst>
                                      </p:cBhvr>
                                      <p:to>
                                        <p:strVal val="0.5"/>
                                      </p:to>
                                    </p:set>
                                    <p:animEffect filter="image" prLst="opacity: 0.5">
                                      <p:cBhvr rctx="IE">
                                        <p:cTn id="40" dur="indefinite"/>
                                        <p:tgtEl>
                                          <p:spTgt spid="109"/>
                                        </p:tgtEl>
                                      </p:cBhvr>
                                    </p:animEffect>
                                  </p:childTnLst>
                                </p:cTn>
                              </p:par>
                              <p:par>
                                <p:cTn id="41" presetID="9" presetClass="emph" presetSubtype="0" grpId="0" nodeType="withEffect">
                                  <p:stCondLst>
                                    <p:cond delay="0"/>
                                  </p:stCondLst>
                                  <p:childTnLst>
                                    <p:set>
                                      <p:cBhvr rctx="PPT">
                                        <p:cTn id="42" dur="indefinite"/>
                                        <p:tgtEl>
                                          <p:spTgt spid="110"/>
                                        </p:tgtEl>
                                        <p:attrNameLst>
                                          <p:attrName>style.opacity</p:attrName>
                                        </p:attrNameLst>
                                      </p:cBhvr>
                                      <p:to>
                                        <p:strVal val="0.5"/>
                                      </p:to>
                                    </p:set>
                                    <p:animEffect filter="image" prLst="opacity: 0.5">
                                      <p:cBhvr rctx="IE">
                                        <p:cTn id="43" dur="indefinite"/>
                                        <p:tgtEl>
                                          <p:spTgt spid="110"/>
                                        </p:tgtEl>
                                      </p:cBhvr>
                                    </p:animEffect>
                                  </p:childTnLst>
                                </p:cTn>
                              </p:par>
                              <p:par>
                                <p:cTn id="44" presetID="9" presetClass="emph" presetSubtype="0" nodeType="withEffect">
                                  <p:stCondLst>
                                    <p:cond delay="0"/>
                                  </p:stCondLst>
                                  <p:childTnLst>
                                    <p:set>
                                      <p:cBhvr rctx="PPT">
                                        <p:cTn id="45" dur="indefinite"/>
                                        <p:tgtEl>
                                          <p:spTgt spid="111"/>
                                        </p:tgtEl>
                                        <p:attrNameLst>
                                          <p:attrName>style.opacity</p:attrName>
                                        </p:attrNameLst>
                                      </p:cBhvr>
                                      <p:to>
                                        <p:strVal val="0.5"/>
                                      </p:to>
                                    </p:set>
                                    <p:animEffect filter="image" prLst="opacity: 0.5">
                                      <p:cBhvr rctx="IE">
                                        <p:cTn id="46" dur="indefinite"/>
                                        <p:tgtEl>
                                          <p:spTgt spid="111"/>
                                        </p:tgtEl>
                                      </p:cBhvr>
                                    </p:animEffect>
                                  </p:childTnLst>
                                </p:cTn>
                              </p:par>
                              <p:par>
                                <p:cTn id="47" presetID="9" presetClass="emph" presetSubtype="0" grpId="0" nodeType="withEffect">
                                  <p:stCondLst>
                                    <p:cond delay="0"/>
                                  </p:stCondLst>
                                  <p:childTnLst>
                                    <p:set>
                                      <p:cBhvr rctx="PPT">
                                        <p:cTn id="48" dur="indefinite"/>
                                        <p:tgtEl>
                                          <p:spTgt spid="112"/>
                                        </p:tgtEl>
                                        <p:attrNameLst>
                                          <p:attrName>style.opacity</p:attrName>
                                        </p:attrNameLst>
                                      </p:cBhvr>
                                      <p:to>
                                        <p:strVal val="0.5"/>
                                      </p:to>
                                    </p:set>
                                    <p:animEffect filter="image" prLst="opacity: 0.5">
                                      <p:cBhvr rctx="IE">
                                        <p:cTn id="49" dur="indefinite"/>
                                        <p:tgtEl>
                                          <p:spTgt spid="112"/>
                                        </p:tgtEl>
                                      </p:cBhvr>
                                    </p:animEffect>
                                  </p:childTnLst>
                                </p:cTn>
                              </p:par>
                              <p:par>
                                <p:cTn id="50" presetID="9" presetClass="emph" presetSubtype="0" grpId="0" nodeType="withEffect">
                                  <p:stCondLst>
                                    <p:cond delay="0"/>
                                  </p:stCondLst>
                                  <p:childTnLst>
                                    <p:set>
                                      <p:cBhvr rctx="PPT">
                                        <p:cTn id="51" dur="indefinite"/>
                                        <p:tgtEl>
                                          <p:spTgt spid="113"/>
                                        </p:tgtEl>
                                        <p:attrNameLst>
                                          <p:attrName>style.opacity</p:attrName>
                                        </p:attrNameLst>
                                      </p:cBhvr>
                                      <p:to>
                                        <p:strVal val="0.5"/>
                                      </p:to>
                                    </p:set>
                                    <p:animEffect filter="image" prLst="opacity: 0.5">
                                      <p:cBhvr rctx="IE">
                                        <p:cTn id="52" dur="indefinite"/>
                                        <p:tgtEl>
                                          <p:spTgt spid="113"/>
                                        </p:tgtEl>
                                      </p:cBhvr>
                                    </p:animEffect>
                                  </p:childTnLst>
                                </p:cTn>
                              </p:par>
                              <p:par>
                                <p:cTn id="53" presetID="9" presetClass="emph" presetSubtype="0" grpId="0" nodeType="withEffect">
                                  <p:stCondLst>
                                    <p:cond delay="0"/>
                                  </p:stCondLst>
                                  <p:childTnLst>
                                    <p:set>
                                      <p:cBhvr rctx="PPT">
                                        <p:cTn id="54" dur="indefinite"/>
                                        <p:tgtEl>
                                          <p:spTgt spid="114"/>
                                        </p:tgtEl>
                                        <p:attrNameLst>
                                          <p:attrName>style.opacity</p:attrName>
                                        </p:attrNameLst>
                                      </p:cBhvr>
                                      <p:to>
                                        <p:strVal val="0.5"/>
                                      </p:to>
                                    </p:set>
                                    <p:animEffect filter="image" prLst="opacity: 0.5">
                                      <p:cBhvr rctx="IE">
                                        <p:cTn id="55" dur="indefinite"/>
                                        <p:tgtEl>
                                          <p:spTgt spid="114"/>
                                        </p:tgtEl>
                                      </p:cBhvr>
                                    </p:animEffect>
                                  </p:childTnLst>
                                </p:cTn>
                              </p:par>
                              <p:par>
                                <p:cTn id="56" presetID="9" presetClass="emph" presetSubtype="0" grpId="0" nodeType="withEffect">
                                  <p:stCondLst>
                                    <p:cond delay="0"/>
                                  </p:stCondLst>
                                  <p:childTnLst>
                                    <p:set>
                                      <p:cBhvr rctx="PPT">
                                        <p:cTn id="57" dur="indefinite"/>
                                        <p:tgtEl>
                                          <p:spTgt spid="115"/>
                                        </p:tgtEl>
                                        <p:attrNameLst>
                                          <p:attrName>style.opacity</p:attrName>
                                        </p:attrNameLst>
                                      </p:cBhvr>
                                      <p:to>
                                        <p:strVal val="0.5"/>
                                      </p:to>
                                    </p:set>
                                    <p:animEffect filter="image" prLst="opacity: 0.5">
                                      <p:cBhvr rctx="IE">
                                        <p:cTn id="58" dur="indefinite"/>
                                        <p:tgtEl>
                                          <p:spTgt spid="115"/>
                                        </p:tgtEl>
                                      </p:cBhvr>
                                    </p:animEffect>
                                  </p:childTnLst>
                                </p:cTn>
                              </p:par>
                              <p:par>
                                <p:cTn id="59" presetID="9" presetClass="emph" presetSubtype="0" grpId="0" nodeType="withEffect">
                                  <p:stCondLst>
                                    <p:cond delay="0"/>
                                  </p:stCondLst>
                                  <p:childTnLst>
                                    <p:set>
                                      <p:cBhvr rctx="PPT">
                                        <p:cTn id="60" dur="indefinite"/>
                                        <p:tgtEl>
                                          <p:spTgt spid="116"/>
                                        </p:tgtEl>
                                        <p:attrNameLst>
                                          <p:attrName>style.opacity</p:attrName>
                                        </p:attrNameLst>
                                      </p:cBhvr>
                                      <p:to>
                                        <p:strVal val="0.5"/>
                                      </p:to>
                                    </p:set>
                                    <p:animEffect filter="image" prLst="opacity: 0.5">
                                      <p:cBhvr rctx="IE">
                                        <p:cTn id="61" dur="indefinite"/>
                                        <p:tgtEl>
                                          <p:spTgt spid="116"/>
                                        </p:tgtEl>
                                      </p:cBhvr>
                                    </p:animEffect>
                                  </p:childTnLst>
                                </p:cTn>
                              </p:par>
                              <p:par>
                                <p:cTn id="62" presetID="9" presetClass="emph" presetSubtype="0" grpId="0" nodeType="withEffect">
                                  <p:stCondLst>
                                    <p:cond delay="0"/>
                                  </p:stCondLst>
                                  <p:childTnLst>
                                    <p:set>
                                      <p:cBhvr rctx="PPT">
                                        <p:cTn id="63" dur="indefinite"/>
                                        <p:tgtEl>
                                          <p:spTgt spid="117"/>
                                        </p:tgtEl>
                                        <p:attrNameLst>
                                          <p:attrName>style.opacity</p:attrName>
                                        </p:attrNameLst>
                                      </p:cBhvr>
                                      <p:to>
                                        <p:strVal val="0.5"/>
                                      </p:to>
                                    </p:set>
                                    <p:animEffect filter="image" prLst="opacity: 0.5">
                                      <p:cBhvr rctx="IE">
                                        <p:cTn id="64" dur="indefinite"/>
                                        <p:tgtEl>
                                          <p:spTgt spid="117"/>
                                        </p:tgtEl>
                                      </p:cBhvr>
                                    </p:animEffect>
                                  </p:childTnLst>
                                </p:cTn>
                              </p:par>
                              <p:par>
                                <p:cTn id="65" presetID="9" presetClass="emph" presetSubtype="0" grpId="0" nodeType="withEffect">
                                  <p:stCondLst>
                                    <p:cond delay="0"/>
                                  </p:stCondLst>
                                  <p:childTnLst>
                                    <p:set>
                                      <p:cBhvr rctx="PPT">
                                        <p:cTn id="66" dur="indefinite"/>
                                        <p:tgtEl>
                                          <p:spTgt spid="118"/>
                                        </p:tgtEl>
                                        <p:attrNameLst>
                                          <p:attrName>style.opacity</p:attrName>
                                        </p:attrNameLst>
                                      </p:cBhvr>
                                      <p:to>
                                        <p:strVal val="0.5"/>
                                      </p:to>
                                    </p:set>
                                    <p:animEffect filter="image" prLst="opacity: 0.5">
                                      <p:cBhvr rctx="IE">
                                        <p:cTn id="67" dur="indefinite"/>
                                        <p:tgtEl>
                                          <p:spTgt spid="118"/>
                                        </p:tgtEl>
                                      </p:cBhvr>
                                    </p:animEffect>
                                  </p:childTnLst>
                                </p:cTn>
                              </p:par>
                              <p:par>
                                <p:cTn id="68" presetID="9" presetClass="emph" presetSubtype="0" grpId="0" nodeType="withEffect">
                                  <p:stCondLst>
                                    <p:cond delay="0"/>
                                  </p:stCondLst>
                                  <p:childTnLst>
                                    <p:set>
                                      <p:cBhvr rctx="PPT">
                                        <p:cTn id="69" dur="indefinite"/>
                                        <p:tgtEl>
                                          <p:spTgt spid="119"/>
                                        </p:tgtEl>
                                        <p:attrNameLst>
                                          <p:attrName>style.opacity</p:attrName>
                                        </p:attrNameLst>
                                      </p:cBhvr>
                                      <p:to>
                                        <p:strVal val="0.5"/>
                                      </p:to>
                                    </p:set>
                                    <p:animEffect filter="image" prLst="opacity: 0.5">
                                      <p:cBhvr rctx="IE">
                                        <p:cTn id="70" dur="indefinite"/>
                                        <p:tgtEl>
                                          <p:spTgt spid="119"/>
                                        </p:tgtEl>
                                      </p:cBhvr>
                                    </p:animEffect>
                                  </p:childTnLst>
                                </p:cTn>
                              </p:par>
                              <p:par>
                                <p:cTn id="71" presetID="9" presetClass="emph" presetSubtype="0" grpId="0" nodeType="withEffect">
                                  <p:stCondLst>
                                    <p:cond delay="0"/>
                                  </p:stCondLst>
                                  <p:childTnLst>
                                    <p:set>
                                      <p:cBhvr rctx="PPT">
                                        <p:cTn id="72" dur="indefinite"/>
                                        <p:tgtEl>
                                          <p:spTgt spid="120"/>
                                        </p:tgtEl>
                                        <p:attrNameLst>
                                          <p:attrName>style.opacity</p:attrName>
                                        </p:attrNameLst>
                                      </p:cBhvr>
                                      <p:to>
                                        <p:strVal val="0.5"/>
                                      </p:to>
                                    </p:set>
                                    <p:animEffect filter="image" prLst="opacity: 0.5">
                                      <p:cBhvr rctx="IE">
                                        <p:cTn id="73" dur="indefinite"/>
                                        <p:tgtEl>
                                          <p:spTgt spid="120"/>
                                        </p:tgtEl>
                                      </p:cBhvr>
                                    </p:animEffect>
                                  </p:childTnLst>
                                </p:cTn>
                              </p:par>
                              <p:par>
                                <p:cTn id="74" presetID="9" presetClass="emph" presetSubtype="0" nodeType="withEffect">
                                  <p:stCondLst>
                                    <p:cond delay="0"/>
                                  </p:stCondLst>
                                  <p:childTnLst>
                                    <p:set>
                                      <p:cBhvr rctx="PPT">
                                        <p:cTn id="75" dur="indefinite"/>
                                        <p:tgtEl>
                                          <p:spTgt spid="121"/>
                                        </p:tgtEl>
                                        <p:attrNameLst>
                                          <p:attrName>style.opacity</p:attrName>
                                        </p:attrNameLst>
                                      </p:cBhvr>
                                      <p:to>
                                        <p:strVal val="0.5"/>
                                      </p:to>
                                    </p:set>
                                    <p:animEffect filter="image" prLst="opacity: 0.5">
                                      <p:cBhvr rctx="IE">
                                        <p:cTn id="76" dur="indefinite"/>
                                        <p:tgtEl>
                                          <p:spTgt spid="121"/>
                                        </p:tgtEl>
                                      </p:cBhvr>
                                    </p:animEffect>
                                  </p:childTnLst>
                                </p:cTn>
                              </p:par>
                              <p:par>
                                <p:cTn id="77" presetID="9" presetClass="emph" presetSubtype="0" nodeType="withEffect">
                                  <p:stCondLst>
                                    <p:cond delay="0"/>
                                  </p:stCondLst>
                                  <p:childTnLst>
                                    <p:set>
                                      <p:cBhvr rctx="PPT">
                                        <p:cTn id="78" dur="indefinite"/>
                                        <p:tgtEl>
                                          <p:spTgt spid="122"/>
                                        </p:tgtEl>
                                        <p:attrNameLst>
                                          <p:attrName>style.opacity</p:attrName>
                                        </p:attrNameLst>
                                      </p:cBhvr>
                                      <p:to>
                                        <p:strVal val="0.5"/>
                                      </p:to>
                                    </p:set>
                                    <p:animEffect filter="image" prLst="opacity: 0.5">
                                      <p:cBhvr rctx="IE">
                                        <p:cTn id="79" dur="indefinite"/>
                                        <p:tgtEl>
                                          <p:spTgt spid="122"/>
                                        </p:tgtEl>
                                      </p:cBhvr>
                                    </p:animEffect>
                                  </p:childTnLst>
                                </p:cTn>
                              </p:par>
                              <p:par>
                                <p:cTn id="80" presetID="9" presetClass="emph" presetSubtype="0" grpId="0" nodeType="withEffect">
                                  <p:stCondLst>
                                    <p:cond delay="0"/>
                                  </p:stCondLst>
                                  <p:childTnLst>
                                    <p:set>
                                      <p:cBhvr rctx="PPT">
                                        <p:cTn id="81" dur="indefinite"/>
                                        <p:tgtEl>
                                          <p:spTgt spid="124"/>
                                        </p:tgtEl>
                                        <p:attrNameLst>
                                          <p:attrName>style.opacity</p:attrName>
                                        </p:attrNameLst>
                                      </p:cBhvr>
                                      <p:to>
                                        <p:strVal val="0.5"/>
                                      </p:to>
                                    </p:set>
                                    <p:animEffect filter="image" prLst="opacity: 0.5">
                                      <p:cBhvr rctx="IE">
                                        <p:cTn id="82" dur="indefinite"/>
                                        <p:tgtEl>
                                          <p:spTgt spid="124"/>
                                        </p:tgtEl>
                                      </p:cBhvr>
                                    </p:animEffect>
                                  </p:childTnLst>
                                </p:cTn>
                              </p:par>
                              <p:par>
                                <p:cTn id="83" presetID="9" presetClass="emph" presetSubtype="0" grpId="0" nodeType="withEffect">
                                  <p:stCondLst>
                                    <p:cond delay="0"/>
                                  </p:stCondLst>
                                  <p:childTnLst>
                                    <p:set>
                                      <p:cBhvr rctx="PPT">
                                        <p:cTn id="84" dur="indefinite"/>
                                        <p:tgtEl>
                                          <p:spTgt spid="128"/>
                                        </p:tgtEl>
                                        <p:attrNameLst>
                                          <p:attrName>style.opacity</p:attrName>
                                        </p:attrNameLst>
                                      </p:cBhvr>
                                      <p:to>
                                        <p:strVal val="0.5"/>
                                      </p:to>
                                    </p:set>
                                    <p:animEffect filter="image" prLst="opacity: 0.5">
                                      <p:cBhvr rctx="IE">
                                        <p:cTn id="85" dur="indefinite"/>
                                        <p:tgtEl>
                                          <p:spTgt spid="128"/>
                                        </p:tgtEl>
                                      </p:cBhvr>
                                    </p:animEffect>
                                  </p:childTnLst>
                                </p:cTn>
                              </p:par>
                              <p:par>
                                <p:cTn id="86" presetID="9" presetClass="emph" presetSubtype="0" grpId="0" nodeType="withEffect">
                                  <p:stCondLst>
                                    <p:cond delay="0"/>
                                  </p:stCondLst>
                                  <p:childTnLst>
                                    <p:set>
                                      <p:cBhvr rctx="PPT">
                                        <p:cTn id="87" dur="indefinite"/>
                                        <p:tgtEl>
                                          <p:spTgt spid="130"/>
                                        </p:tgtEl>
                                        <p:attrNameLst>
                                          <p:attrName>style.opacity</p:attrName>
                                        </p:attrNameLst>
                                      </p:cBhvr>
                                      <p:to>
                                        <p:strVal val="0.5"/>
                                      </p:to>
                                    </p:set>
                                    <p:animEffect filter="image" prLst="opacity: 0.5">
                                      <p:cBhvr rctx="IE">
                                        <p:cTn id="88" dur="indefinite"/>
                                        <p:tgtEl>
                                          <p:spTgt spid="130"/>
                                        </p:tgtEl>
                                      </p:cBhvr>
                                    </p:animEffect>
                                  </p:childTnLst>
                                </p:cTn>
                              </p:par>
                              <p:par>
                                <p:cTn id="89" presetID="9" presetClass="emph" presetSubtype="0" nodeType="withEffect">
                                  <p:stCondLst>
                                    <p:cond delay="0"/>
                                  </p:stCondLst>
                                  <p:childTnLst>
                                    <p:set>
                                      <p:cBhvr rctx="PPT">
                                        <p:cTn id="90" dur="indefinite"/>
                                        <p:tgtEl>
                                          <p:spTgt spid="133"/>
                                        </p:tgtEl>
                                        <p:attrNameLst>
                                          <p:attrName>style.opacity</p:attrName>
                                        </p:attrNameLst>
                                      </p:cBhvr>
                                      <p:to>
                                        <p:strVal val="0.5"/>
                                      </p:to>
                                    </p:set>
                                    <p:animEffect filter="image" prLst="opacity: 0.5">
                                      <p:cBhvr rctx="IE">
                                        <p:cTn id="91" dur="indefinite"/>
                                        <p:tgtEl>
                                          <p:spTgt spid="133"/>
                                        </p:tgtEl>
                                      </p:cBhvr>
                                    </p:animEffect>
                                  </p:childTnLst>
                                </p:cTn>
                              </p:par>
                              <p:par>
                                <p:cTn id="92" presetID="9" presetClass="emph" presetSubtype="0" nodeType="withEffect">
                                  <p:stCondLst>
                                    <p:cond delay="0"/>
                                  </p:stCondLst>
                                  <p:childTnLst>
                                    <p:set>
                                      <p:cBhvr rctx="PPT">
                                        <p:cTn id="93" dur="indefinite"/>
                                        <p:tgtEl>
                                          <p:spTgt spid="135"/>
                                        </p:tgtEl>
                                        <p:attrNameLst>
                                          <p:attrName>style.opacity</p:attrName>
                                        </p:attrNameLst>
                                      </p:cBhvr>
                                      <p:to>
                                        <p:strVal val="0.5"/>
                                      </p:to>
                                    </p:set>
                                    <p:animEffect filter="image" prLst="opacity: 0.5">
                                      <p:cBhvr rctx="IE">
                                        <p:cTn id="94" dur="indefinite"/>
                                        <p:tgtEl>
                                          <p:spTgt spid="135"/>
                                        </p:tgtEl>
                                      </p:cBhvr>
                                    </p:animEffect>
                                  </p:childTnLst>
                                </p:cTn>
                              </p:par>
                              <p:par>
                                <p:cTn id="95" presetID="9" presetClass="emph" presetSubtype="0" nodeType="withEffect">
                                  <p:stCondLst>
                                    <p:cond delay="0"/>
                                  </p:stCondLst>
                                  <p:childTnLst>
                                    <p:set>
                                      <p:cBhvr rctx="PPT">
                                        <p:cTn id="96" dur="indefinite"/>
                                        <p:tgtEl>
                                          <p:spTgt spid="136"/>
                                        </p:tgtEl>
                                        <p:attrNameLst>
                                          <p:attrName>style.opacity</p:attrName>
                                        </p:attrNameLst>
                                      </p:cBhvr>
                                      <p:to>
                                        <p:strVal val="0.5"/>
                                      </p:to>
                                    </p:set>
                                    <p:animEffect filter="image" prLst="opacity: 0.5">
                                      <p:cBhvr rctx="IE">
                                        <p:cTn id="97" dur="indefinite"/>
                                        <p:tgtEl>
                                          <p:spTgt spid="136"/>
                                        </p:tgtEl>
                                      </p:cBhvr>
                                    </p:animEffect>
                                  </p:childTnLst>
                                </p:cTn>
                              </p:par>
                              <p:par>
                                <p:cTn id="98" presetID="9" presetClass="emph" presetSubtype="0" nodeType="withEffect">
                                  <p:stCondLst>
                                    <p:cond delay="0"/>
                                  </p:stCondLst>
                                  <p:childTnLst>
                                    <p:set>
                                      <p:cBhvr rctx="PPT">
                                        <p:cTn id="99" dur="indefinite"/>
                                        <p:tgtEl>
                                          <p:spTgt spid="140"/>
                                        </p:tgtEl>
                                        <p:attrNameLst>
                                          <p:attrName>style.opacity</p:attrName>
                                        </p:attrNameLst>
                                      </p:cBhvr>
                                      <p:to>
                                        <p:strVal val="0.5"/>
                                      </p:to>
                                    </p:set>
                                    <p:animEffect filter="image" prLst="opacity: 0.5">
                                      <p:cBhvr rctx="IE">
                                        <p:cTn id="100" dur="indefinite"/>
                                        <p:tgtEl>
                                          <p:spTgt spid="140"/>
                                        </p:tgtEl>
                                      </p:cBhvr>
                                    </p:animEffect>
                                  </p:childTnLst>
                                </p:cTn>
                              </p:par>
                              <p:par>
                                <p:cTn id="101" presetID="9" presetClass="emph" presetSubtype="0" nodeType="withEffect">
                                  <p:stCondLst>
                                    <p:cond delay="0"/>
                                  </p:stCondLst>
                                  <p:childTnLst>
                                    <p:set>
                                      <p:cBhvr rctx="PPT">
                                        <p:cTn id="102" dur="indefinite"/>
                                        <p:tgtEl>
                                          <p:spTgt spid="142"/>
                                        </p:tgtEl>
                                        <p:attrNameLst>
                                          <p:attrName>style.opacity</p:attrName>
                                        </p:attrNameLst>
                                      </p:cBhvr>
                                      <p:to>
                                        <p:strVal val="0.5"/>
                                      </p:to>
                                    </p:set>
                                    <p:animEffect filter="image" prLst="opacity: 0.5">
                                      <p:cBhvr rctx="IE">
                                        <p:cTn id="103" dur="indefinite"/>
                                        <p:tgtEl>
                                          <p:spTgt spid="142"/>
                                        </p:tgtEl>
                                      </p:cBhvr>
                                    </p:animEffect>
                                  </p:childTnLst>
                                </p:cTn>
                              </p:par>
                              <p:par>
                                <p:cTn id="104" presetID="9" presetClass="emph" presetSubtype="0" nodeType="withEffect">
                                  <p:stCondLst>
                                    <p:cond delay="0"/>
                                  </p:stCondLst>
                                  <p:childTnLst>
                                    <p:set>
                                      <p:cBhvr rctx="PPT">
                                        <p:cTn id="105" dur="indefinite"/>
                                        <p:tgtEl>
                                          <p:spTgt spid="145"/>
                                        </p:tgtEl>
                                        <p:attrNameLst>
                                          <p:attrName>style.opacity</p:attrName>
                                        </p:attrNameLst>
                                      </p:cBhvr>
                                      <p:to>
                                        <p:strVal val="0.5"/>
                                      </p:to>
                                    </p:set>
                                    <p:animEffect filter="image" prLst="opacity: 0.5">
                                      <p:cBhvr rctx="IE">
                                        <p:cTn id="106" dur="indefinite"/>
                                        <p:tgtEl>
                                          <p:spTgt spid="145"/>
                                        </p:tgtEl>
                                      </p:cBhvr>
                                    </p:animEffect>
                                  </p:childTnLst>
                                </p:cTn>
                              </p:par>
                              <p:par>
                                <p:cTn id="107" presetID="9" presetClass="emph" presetSubtype="0" nodeType="withEffect">
                                  <p:stCondLst>
                                    <p:cond delay="0"/>
                                  </p:stCondLst>
                                  <p:childTnLst>
                                    <p:set>
                                      <p:cBhvr rctx="PPT">
                                        <p:cTn id="108" dur="indefinite"/>
                                        <p:tgtEl>
                                          <p:spTgt spid="148"/>
                                        </p:tgtEl>
                                        <p:attrNameLst>
                                          <p:attrName>style.opacity</p:attrName>
                                        </p:attrNameLst>
                                      </p:cBhvr>
                                      <p:to>
                                        <p:strVal val="0.5"/>
                                      </p:to>
                                    </p:set>
                                    <p:animEffect filter="image" prLst="opacity: 0.5">
                                      <p:cBhvr rctx="IE">
                                        <p:cTn id="109" dur="indefinite"/>
                                        <p:tgtEl>
                                          <p:spTgt spid="148"/>
                                        </p:tgtEl>
                                      </p:cBhvr>
                                    </p:animEffect>
                                  </p:childTnLst>
                                </p:cTn>
                              </p:par>
                              <p:par>
                                <p:cTn id="110" presetID="9" presetClass="emph" presetSubtype="0" nodeType="withEffect">
                                  <p:stCondLst>
                                    <p:cond delay="0"/>
                                  </p:stCondLst>
                                  <p:childTnLst>
                                    <p:set>
                                      <p:cBhvr rctx="PPT">
                                        <p:cTn id="111" dur="indefinite"/>
                                        <p:tgtEl>
                                          <p:spTgt spid="151"/>
                                        </p:tgtEl>
                                        <p:attrNameLst>
                                          <p:attrName>style.opacity</p:attrName>
                                        </p:attrNameLst>
                                      </p:cBhvr>
                                      <p:to>
                                        <p:strVal val="0.5"/>
                                      </p:to>
                                    </p:set>
                                    <p:animEffect filter="image" prLst="opacity: 0.5">
                                      <p:cBhvr rctx="IE">
                                        <p:cTn id="112" dur="indefinite"/>
                                        <p:tgtEl>
                                          <p:spTgt spid="151"/>
                                        </p:tgtEl>
                                      </p:cBhvr>
                                    </p:animEffect>
                                  </p:childTnLst>
                                </p:cTn>
                              </p:par>
                              <p:par>
                                <p:cTn id="113" presetID="9" presetClass="emph" presetSubtype="0" grpId="0" nodeType="withEffect">
                                  <p:stCondLst>
                                    <p:cond delay="0"/>
                                  </p:stCondLst>
                                  <p:childTnLst>
                                    <p:set>
                                      <p:cBhvr rctx="PPT">
                                        <p:cTn id="114" dur="indefinite"/>
                                        <p:tgtEl>
                                          <p:spTgt spid="157"/>
                                        </p:tgtEl>
                                        <p:attrNameLst>
                                          <p:attrName>style.opacity</p:attrName>
                                        </p:attrNameLst>
                                      </p:cBhvr>
                                      <p:to>
                                        <p:strVal val="0.5"/>
                                      </p:to>
                                    </p:set>
                                    <p:animEffect filter="image" prLst="opacity: 0.5">
                                      <p:cBhvr rctx="IE">
                                        <p:cTn id="115" dur="indefinite"/>
                                        <p:tgtEl>
                                          <p:spTgt spid="157"/>
                                        </p:tgtEl>
                                      </p:cBhvr>
                                    </p:animEffect>
                                  </p:childTnLst>
                                </p:cTn>
                              </p:par>
                              <p:par>
                                <p:cTn id="116" presetID="9" presetClass="emph" presetSubtype="0" nodeType="withEffect">
                                  <p:stCondLst>
                                    <p:cond delay="0"/>
                                  </p:stCondLst>
                                  <p:childTnLst>
                                    <p:set>
                                      <p:cBhvr rctx="PPT">
                                        <p:cTn id="117" dur="indefinite"/>
                                        <p:tgtEl>
                                          <p:spTgt spid="158"/>
                                        </p:tgtEl>
                                        <p:attrNameLst>
                                          <p:attrName>style.opacity</p:attrName>
                                        </p:attrNameLst>
                                      </p:cBhvr>
                                      <p:to>
                                        <p:strVal val="0.5"/>
                                      </p:to>
                                    </p:set>
                                    <p:animEffect filter="image" prLst="opacity: 0.5">
                                      <p:cBhvr rctx="IE">
                                        <p:cTn id="118" dur="indefinite"/>
                                        <p:tgtEl>
                                          <p:spTgt spid="158"/>
                                        </p:tgtEl>
                                      </p:cBhvr>
                                    </p:animEffect>
                                  </p:childTnLst>
                                </p:cTn>
                              </p:par>
                              <p:par>
                                <p:cTn id="119" presetID="9" presetClass="emph" presetSubtype="0" nodeType="withEffect">
                                  <p:stCondLst>
                                    <p:cond delay="0"/>
                                  </p:stCondLst>
                                  <p:childTnLst>
                                    <p:set>
                                      <p:cBhvr rctx="PPT">
                                        <p:cTn id="120" dur="indefinite"/>
                                        <p:tgtEl>
                                          <p:spTgt spid="159"/>
                                        </p:tgtEl>
                                        <p:attrNameLst>
                                          <p:attrName>style.opacity</p:attrName>
                                        </p:attrNameLst>
                                      </p:cBhvr>
                                      <p:to>
                                        <p:strVal val="0.5"/>
                                      </p:to>
                                    </p:set>
                                    <p:animEffect filter="image" prLst="opacity: 0.5">
                                      <p:cBhvr rctx="IE">
                                        <p:cTn id="121" dur="indefinite"/>
                                        <p:tgtEl>
                                          <p:spTgt spid="159"/>
                                        </p:tgtEl>
                                      </p:cBhvr>
                                    </p:animEffect>
                                  </p:childTnLst>
                                </p:cTn>
                              </p:par>
                              <p:par>
                                <p:cTn id="122" presetID="9" presetClass="emph" presetSubtype="0" nodeType="withEffect">
                                  <p:stCondLst>
                                    <p:cond delay="0"/>
                                  </p:stCondLst>
                                  <p:childTnLst>
                                    <p:set>
                                      <p:cBhvr rctx="PPT">
                                        <p:cTn id="123" dur="indefinite"/>
                                        <p:tgtEl>
                                          <p:spTgt spid="162"/>
                                        </p:tgtEl>
                                        <p:attrNameLst>
                                          <p:attrName>style.opacity</p:attrName>
                                        </p:attrNameLst>
                                      </p:cBhvr>
                                      <p:to>
                                        <p:strVal val="0.5"/>
                                      </p:to>
                                    </p:set>
                                    <p:animEffect filter="image" prLst="opacity: 0.5">
                                      <p:cBhvr rctx="IE">
                                        <p:cTn id="124" dur="indefinite"/>
                                        <p:tgtEl>
                                          <p:spTgt spid="162"/>
                                        </p:tgtEl>
                                      </p:cBhvr>
                                    </p:animEffect>
                                  </p:childTnLst>
                                </p:cTn>
                              </p:par>
                              <p:par>
                                <p:cTn id="125" presetID="9" presetClass="emph" presetSubtype="0" nodeType="withEffect">
                                  <p:stCondLst>
                                    <p:cond delay="0"/>
                                  </p:stCondLst>
                                  <p:childTnLst>
                                    <p:set>
                                      <p:cBhvr rctx="PPT">
                                        <p:cTn id="126" dur="indefinite"/>
                                        <p:tgtEl>
                                          <p:spTgt spid="165"/>
                                        </p:tgtEl>
                                        <p:attrNameLst>
                                          <p:attrName>style.opacity</p:attrName>
                                        </p:attrNameLst>
                                      </p:cBhvr>
                                      <p:to>
                                        <p:strVal val="0.5"/>
                                      </p:to>
                                    </p:set>
                                    <p:animEffect filter="image" prLst="opacity: 0.5">
                                      <p:cBhvr rctx="IE">
                                        <p:cTn id="127" dur="indefinite"/>
                                        <p:tgtEl>
                                          <p:spTgt spid="165"/>
                                        </p:tgtEl>
                                      </p:cBhvr>
                                    </p:animEffect>
                                  </p:childTnLst>
                                </p:cTn>
                              </p:par>
                              <p:par>
                                <p:cTn id="128" presetID="9" presetClass="emph" presetSubtype="0" grpId="0" nodeType="withEffect">
                                  <p:stCondLst>
                                    <p:cond delay="0"/>
                                  </p:stCondLst>
                                  <p:childTnLst>
                                    <p:set>
                                      <p:cBhvr rctx="PPT">
                                        <p:cTn id="129" dur="indefinite"/>
                                        <p:tgtEl>
                                          <p:spTgt spid="168"/>
                                        </p:tgtEl>
                                        <p:attrNameLst>
                                          <p:attrName>style.opacity</p:attrName>
                                        </p:attrNameLst>
                                      </p:cBhvr>
                                      <p:to>
                                        <p:strVal val="0.5"/>
                                      </p:to>
                                    </p:set>
                                    <p:animEffect filter="image" prLst="opacity: 0.5">
                                      <p:cBhvr rctx="IE">
                                        <p:cTn id="130" dur="indefinite"/>
                                        <p:tgtEl>
                                          <p:spTgt spid="168"/>
                                        </p:tgtEl>
                                      </p:cBhvr>
                                    </p:animEffect>
                                  </p:childTnLst>
                                </p:cTn>
                              </p:par>
                              <p:par>
                                <p:cTn id="131" presetID="9" presetClass="emph" presetSubtype="0" grpId="0" nodeType="withEffect">
                                  <p:stCondLst>
                                    <p:cond delay="0"/>
                                  </p:stCondLst>
                                  <p:childTnLst>
                                    <p:set>
                                      <p:cBhvr rctx="PPT">
                                        <p:cTn id="132" dur="indefinite"/>
                                        <p:tgtEl>
                                          <p:spTgt spid="169"/>
                                        </p:tgtEl>
                                        <p:attrNameLst>
                                          <p:attrName>style.opacity</p:attrName>
                                        </p:attrNameLst>
                                      </p:cBhvr>
                                      <p:to>
                                        <p:strVal val="0.5"/>
                                      </p:to>
                                    </p:set>
                                    <p:animEffect filter="image" prLst="opacity: 0.5">
                                      <p:cBhvr rctx="IE">
                                        <p:cTn id="133" dur="indefinite"/>
                                        <p:tgtEl>
                                          <p:spTgt spid="169"/>
                                        </p:tgtEl>
                                      </p:cBhvr>
                                    </p:animEffect>
                                  </p:childTnLst>
                                </p:cTn>
                              </p:par>
                              <p:par>
                                <p:cTn id="134" presetID="9" presetClass="emph" presetSubtype="0" nodeType="withEffect">
                                  <p:stCondLst>
                                    <p:cond delay="0"/>
                                  </p:stCondLst>
                                  <p:childTnLst>
                                    <p:set>
                                      <p:cBhvr rctx="PPT">
                                        <p:cTn id="135" dur="indefinite"/>
                                        <p:tgtEl>
                                          <p:spTgt spid="172"/>
                                        </p:tgtEl>
                                        <p:attrNameLst>
                                          <p:attrName>style.opacity</p:attrName>
                                        </p:attrNameLst>
                                      </p:cBhvr>
                                      <p:to>
                                        <p:strVal val="0.5"/>
                                      </p:to>
                                    </p:set>
                                    <p:animEffect filter="image" prLst="opacity: 0.5">
                                      <p:cBhvr rctx="IE">
                                        <p:cTn id="136" dur="indefinite"/>
                                        <p:tgtEl>
                                          <p:spTgt spid="172"/>
                                        </p:tgtEl>
                                      </p:cBhvr>
                                    </p:animEffect>
                                  </p:childTnLst>
                                </p:cTn>
                              </p:par>
                              <p:par>
                                <p:cTn id="137" presetID="9" presetClass="emph" presetSubtype="0" nodeType="withEffect">
                                  <p:stCondLst>
                                    <p:cond delay="0"/>
                                  </p:stCondLst>
                                  <p:childTnLst>
                                    <p:set>
                                      <p:cBhvr rctx="PPT">
                                        <p:cTn id="138" dur="indefinite"/>
                                        <p:tgtEl>
                                          <p:spTgt spid="176"/>
                                        </p:tgtEl>
                                        <p:attrNameLst>
                                          <p:attrName>style.opacity</p:attrName>
                                        </p:attrNameLst>
                                      </p:cBhvr>
                                      <p:to>
                                        <p:strVal val="0.5"/>
                                      </p:to>
                                    </p:set>
                                    <p:animEffect filter="image" prLst="opacity: 0.5">
                                      <p:cBhvr rctx="IE">
                                        <p:cTn id="139" dur="indefinite"/>
                                        <p:tgtEl>
                                          <p:spTgt spid="176"/>
                                        </p:tgtEl>
                                      </p:cBhvr>
                                    </p:animEffect>
                                  </p:childTnLst>
                                </p:cTn>
                              </p:par>
                              <p:par>
                                <p:cTn id="140" presetID="9" presetClass="emph" presetSubtype="0" nodeType="withEffect">
                                  <p:stCondLst>
                                    <p:cond delay="0"/>
                                  </p:stCondLst>
                                  <p:childTnLst>
                                    <p:set>
                                      <p:cBhvr rctx="PPT">
                                        <p:cTn id="141" dur="indefinite"/>
                                        <p:tgtEl>
                                          <p:spTgt spid="184"/>
                                        </p:tgtEl>
                                        <p:attrNameLst>
                                          <p:attrName>style.opacity</p:attrName>
                                        </p:attrNameLst>
                                      </p:cBhvr>
                                      <p:to>
                                        <p:strVal val="0.5"/>
                                      </p:to>
                                    </p:set>
                                    <p:animEffect filter="image" prLst="opacity: 0.5">
                                      <p:cBhvr rctx="IE">
                                        <p:cTn id="142" dur="indefinite"/>
                                        <p:tgtEl>
                                          <p:spTgt spid="184"/>
                                        </p:tgtEl>
                                      </p:cBhvr>
                                    </p:animEffect>
                                  </p:childTnLst>
                                </p:cTn>
                              </p:par>
                              <p:par>
                                <p:cTn id="143" presetID="9" presetClass="emph" presetSubtype="0" grpId="0" nodeType="withEffect">
                                  <p:stCondLst>
                                    <p:cond delay="0"/>
                                  </p:stCondLst>
                                  <p:childTnLst>
                                    <p:set>
                                      <p:cBhvr rctx="PPT">
                                        <p:cTn id="144" dur="indefinite"/>
                                        <p:tgtEl>
                                          <p:spTgt spid="185"/>
                                        </p:tgtEl>
                                        <p:attrNameLst>
                                          <p:attrName>style.opacity</p:attrName>
                                        </p:attrNameLst>
                                      </p:cBhvr>
                                      <p:to>
                                        <p:strVal val="0.5"/>
                                      </p:to>
                                    </p:set>
                                    <p:animEffect filter="image" prLst="opacity: 0.5">
                                      <p:cBhvr rctx="IE">
                                        <p:cTn id="145" dur="indefinite"/>
                                        <p:tgtEl>
                                          <p:spTgt spid="185"/>
                                        </p:tgtEl>
                                      </p:cBhvr>
                                    </p:animEffect>
                                  </p:childTnLst>
                                </p:cTn>
                              </p:par>
                              <p:par>
                                <p:cTn id="146" presetID="9" presetClass="emph" presetSubtype="0" nodeType="withEffect">
                                  <p:stCondLst>
                                    <p:cond delay="0"/>
                                  </p:stCondLst>
                                  <p:childTnLst>
                                    <p:set>
                                      <p:cBhvr rctx="PPT">
                                        <p:cTn id="147" dur="indefinite"/>
                                        <p:tgtEl>
                                          <p:spTgt spid="188"/>
                                        </p:tgtEl>
                                        <p:attrNameLst>
                                          <p:attrName>style.opacity</p:attrName>
                                        </p:attrNameLst>
                                      </p:cBhvr>
                                      <p:to>
                                        <p:strVal val="0.5"/>
                                      </p:to>
                                    </p:set>
                                    <p:animEffect filter="image" prLst="opacity: 0.5">
                                      <p:cBhvr rctx="IE">
                                        <p:cTn id="148" dur="indefinite"/>
                                        <p:tgtEl>
                                          <p:spTgt spid="188"/>
                                        </p:tgtEl>
                                      </p:cBhvr>
                                    </p:animEffect>
                                  </p:childTnLst>
                                </p:cTn>
                              </p:par>
                              <p:par>
                                <p:cTn id="149" presetID="9" presetClass="emph" presetSubtype="0" nodeType="withEffect">
                                  <p:stCondLst>
                                    <p:cond delay="0"/>
                                  </p:stCondLst>
                                  <p:childTnLst>
                                    <p:set>
                                      <p:cBhvr rctx="PPT">
                                        <p:cTn id="150" dur="indefinite"/>
                                        <p:tgtEl>
                                          <p:spTgt spid="189"/>
                                        </p:tgtEl>
                                        <p:attrNameLst>
                                          <p:attrName>style.opacity</p:attrName>
                                        </p:attrNameLst>
                                      </p:cBhvr>
                                      <p:to>
                                        <p:strVal val="0.5"/>
                                      </p:to>
                                    </p:set>
                                    <p:animEffect filter="image" prLst="opacity: 0.5">
                                      <p:cBhvr rctx="IE">
                                        <p:cTn id="151" dur="indefinite"/>
                                        <p:tgtEl>
                                          <p:spTgt spid="189"/>
                                        </p:tgtEl>
                                      </p:cBhvr>
                                    </p:animEffect>
                                  </p:childTnLst>
                                </p:cTn>
                              </p:par>
                              <p:par>
                                <p:cTn id="152" presetID="9" presetClass="emph" presetSubtype="0" nodeType="withEffect">
                                  <p:stCondLst>
                                    <p:cond delay="0"/>
                                  </p:stCondLst>
                                  <p:childTnLst>
                                    <p:set>
                                      <p:cBhvr rctx="PPT">
                                        <p:cTn id="153" dur="indefinite"/>
                                        <p:tgtEl>
                                          <p:spTgt spid="192"/>
                                        </p:tgtEl>
                                        <p:attrNameLst>
                                          <p:attrName>style.opacity</p:attrName>
                                        </p:attrNameLst>
                                      </p:cBhvr>
                                      <p:to>
                                        <p:strVal val="0.5"/>
                                      </p:to>
                                    </p:set>
                                    <p:animEffect filter="image" prLst="opacity: 0.5">
                                      <p:cBhvr rctx="IE">
                                        <p:cTn id="154" dur="indefinite"/>
                                        <p:tgtEl>
                                          <p:spTgt spid="192"/>
                                        </p:tgtEl>
                                      </p:cBhvr>
                                    </p:animEffect>
                                  </p:childTnLst>
                                </p:cTn>
                              </p:par>
                              <p:par>
                                <p:cTn id="155" presetID="9" presetClass="emph" presetSubtype="0" grpId="0" nodeType="withEffect">
                                  <p:stCondLst>
                                    <p:cond delay="0"/>
                                  </p:stCondLst>
                                  <p:childTnLst>
                                    <p:set>
                                      <p:cBhvr rctx="PPT">
                                        <p:cTn id="156" dur="indefinite"/>
                                        <p:tgtEl>
                                          <p:spTgt spid="195"/>
                                        </p:tgtEl>
                                        <p:attrNameLst>
                                          <p:attrName>style.opacity</p:attrName>
                                        </p:attrNameLst>
                                      </p:cBhvr>
                                      <p:to>
                                        <p:strVal val="0.5"/>
                                      </p:to>
                                    </p:set>
                                    <p:animEffect filter="image" prLst="opacity: 0.5">
                                      <p:cBhvr rctx="IE">
                                        <p:cTn id="157" dur="indefinite"/>
                                        <p:tgtEl>
                                          <p:spTgt spid="195"/>
                                        </p:tgtEl>
                                      </p:cBhvr>
                                    </p:animEffect>
                                  </p:childTnLst>
                                </p:cTn>
                              </p:par>
                              <p:par>
                                <p:cTn id="158" presetID="9" presetClass="emph" presetSubtype="0" nodeType="withEffect">
                                  <p:stCondLst>
                                    <p:cond delay="0"/>
                                  </p:stCondLst>
                                  <p:childTnLst>
                                    <p:set>
                                      <p:cBhvr rctx="PPT">
                                        <p:cTn id="159" dur="indefinite"/>
                                        <p:tgtEl>
                                          <p:spTgt spid="198"/>
                                        </p:tgtEl>
                                        <p:attrNameLst>
                                          <p:attrName>style.opacity</p:attrName>
                                        </p:attrNameLst>
                                      </p:cBhvr>
                                      <p:to>
                                        <p:strVal val="0.5"/>
                                      </p:to>
                                    </p:set>
                                    <p:animEffect filter="image" prLst="opacity: 0.5">
                                      <p:cBhvr rctx="IE">
                                        <p:cTn id="160" dur="indefinite"/>
                                        <p:tgtEl>
                                          <p:spTgt spid="198"/>
                                        </p:tgtEl>
                                      </p:cBhvr>
                                    </p:animEffect>
                                  </p:childTnLst>
                                </p:cTn>
                              </p:par>
                              <p:par>
                                <p:cTn id="161" presetID="9" presetClass="emph" presetSubtype="0" grpId="0" nodeType="withEffect">
                                  <p:stCondLst>
                                    <p:cond delay="0"/>
                                  </p:stCondLst>
                                  <p:childTnLst>
                                    <p:set>
                                      <p:cBhvr rctx="PPT">
                                        <p:cTn id="162" dur="indefinite"/>
                                        <p:tgtEl>
                                          <p:spTgt spid="200"/>
                                        </p:tgtEl>
                                        <p:attrNameLst>
                                          <p:attrName>style.opacity</p:attrName>
                                        </p:attrNameLst>
                                      </p:cBhvr>
                                      <p:to>
                                        <p:strVal val="0.5"/>
                                      </p:to>
                                    </p:set>
                                    <p:animEffect filter="image" prLst="opacity: 0.5">
                                      <p:cBhvr rctx="IE">
                                        <p:cTn id="163" dur="indefinite"/>
                                        <p:tgtEl>
                                          <p:spTgt spid="200"/>
                                        </p:tgtEl>
                                      </p:cBhvr>
                                    </p:animEffect>
                                  </p:childTnLst>
                                </p:cTn>
                              </p:par>
                              <p:par>
                                <p:cTn id="164" presetID="9" presetClass="emph" presetSubtype="0" nodeType="withEffect">
                                  <p:stCondLst>
                                    <p:cond delay="0"/>
                                  </p:stCondLst>
                                  <p:childTnLst>
                                    <p:set>
                                      <p:cBhvr rctx="PPT">
                                        <p:cTn id="165" dur="indefinite"/>
                                        <p:tgtEl>
                                          <p:spTgt spid="223"/>
                                        </p:tgtEl>
                                        <p:attrNameLst>
                                          <p:attrName>style.opacity</p:attrName>
                                        </p:attrNameLst>
                                      </p:cBhvr>
                                      <p:to>
                                        <p:strVal val="0.5"/>
                                      </p:to>
                                    </p:set>
                                    <p:animEffect filter="image" prLst="opacity: 0.5">
                                      <p:cBhvr rctx="IE">
                                        <p:cTn id="166" dur="indefinite"/>
                                        <p:tgtEl>
                                          <p:spTgt spid="223"/>
                                        </p:tgtEl>
                                      </p:cBhvr>
                                    </p:animEffect>
                                  </p:childTnLst>
                                </p:cTn>
                              </p:par>
                              <p:par>
                                <p:cTn id="167" presetID="9" presetClass="emph" presetSubtype="0" nodeType="withEffect">
                                  <p:stCondLst>
                                    <p:cond delay="0"/>
                                  </p:stCondLst>
                                  <p:childTnLst>
                                    <p:set>
                                      <p:cBhvr rctx="PPT">
                                        <p:cTn id="168" dur="indefinite"/>
                                        <p:tgtEl>
                                          <p:spTgt spid="224"/>
                                        </p:tgtEl>
                                        <p:attrNameLst>
                                          <p:attrName>style.opacity</p:attrName>
                                        </p:attrNameLst>
                                      </p:cBhvr>
                                      <p:to>
                                        <p:strVal val="0.5"/>
                                      </p:to>
                                    </p:set>
                                    <p:animEffect filter="image" prLst="opacity: 0.5">
                                      <p:cBhvr rctx="IE">
                                        <p:cTn id="169" dur="indefinite"/>
                                        <p:tgtEl>
                                          <p:spTgt spid="224"/>
                                        </p:tgtEl>
                                      </p:cBhvr>
                                    </p:animEffect>
                                  </p:childTnLst>
                                </p:cTn>
                              </p:par>
                              <p:par>
                                <p:cTn id="170" presetID="9" presetClass="emph" presetSubtype="0" nodeType="withEffect">
                                  <p:stCondLst>
                                    <p:cond delay="0"/>
                                  </p:stCondLst>
                                  <p:childTnLst>
                                    <p:set>
                                      <p:cBhvr rctx="PPT">
                                        <p:cTn id="171" dur="indefinite"/>
                                        <p:tgtEl>
                                          <p:spTgt spid="225"/>
                                        </p:tgtEl>
                                        <p:attrNameLst>
                                          <p:attrName>style.opacity</p:attrName>
                                        </p:attrNameLst>
                                      </p:cBhvr>
                                      <p:to>
                                        <p:strVal val="0.5"/>
                                      </p:to>
                                    </p:set>
                                    <p:animEffect filter="image" prLst="opacity: 0.5">
                                      <p:cBhvr rctx="IE">
                                        <p:cTn id="172" dur="indefinite"/>
                                        <p:tgtEl>
                                          <p:spTgt spid="225"/>
                                        </p:tgtEl>
                                      </p:cBhvr>
                                    </p:animEffect>
                                  </p:childTnLst>
                                </p:cTn>
                              </p:par>
                              <p:par>
                                <p:cTn id="173" presetID="9" presetClass="emph" presetSubtype="0" grpId="0" nodeType="withEffect">
                                  <p:stCondLst>
                                    <p:cond delay="0"/>
                                  </p:stCondLst>
                                  <p:childTnLst>
                                    <p:set>
                                      <p:cBhvr rctx="PPT">
                                        <p:cTn id="174" dur="indefinite"/>
                                        <p:tgtEl>
                                          <p:spTgt spid="227"/>
                                        </p:tgtEl>
                                        <p:attrNameLst>
                                          <p:attrName>style.opacity</p:attrName>
                                        </p:attrNameLst>
                                      </p:cBhvr>
                                      <p:to>
                                        <p:strVal val="0.5"/>
                                      </p:to>
                                    </p:set>
                                    <p:animEffect filter="image" prLst="opacity: 0.5">
                                      <p:cBhvr rctx="IE">
                                        <p:cTn id="175" dur="indefinite"/>
                                        <p:tgtEl>
                                          <p:spTgt spid="227"/>
                                        </p:tgtEl>
                                      </p:cBhvr>
                                    </p:animEffect>
                                  </p:childTnLst>
                                </p:cTn>
                              </p:par>
                              <p:par>
                                <p:cTn id="176" presetID="9" presetClass="emph" presetSubtype="0" nodeType="withEffect">
                                  <p:stCondLst>
                                    <p:cond delay="0"/>
                                  </p:stCondLst>
                                  <p:childTnLst>
                                    <p:set>
                                      <p:cBhvr rctx="PPT">
                                        <p:cTn id="177" dur="indefinite"/>
                                        <p:tgtEl>
                                          <p:spTgt spid="234"/>
                                        </p:tgtEl>
                                        <p:attrNameLst>
                                          <p:attrName>style.opacity</p:attrName>
                                        </p:attrNameLst>
                                      </p:cBhvr>
                                      <p:to>
                                        <p:strVal val="0.5"/>
                                      </p:to>
                                    </p:set>
                                    <p:animEffect filter="image" prLst="opacity: 0.5">
                                      <p:cBhvr rctx="IE">
                                        <p:cTn id="178" dur="indefinite"/>
                                        <p:tgtEl>
                                          <p:spTgt spid="234"/>
                                        </p:tgtEl>
                                      </p:cBhvr>
                                    </p:animEffect>
                                  </p:childTnLst>
                                </p:cTn>
                              </p:par>
                              <p:par>
                                <p:cTn id="179" presetID="9" presetClass="emph" presetSubtype="0" nodeType="withEffect">
                                  <p:stCondLst>
                                    <p:cond delay="0"/>
                                  </p:stCondLst>
                                  <p:childTnLst>
                                    <p:set>
                                      <p:cBhvr rctx="PPT">
                                        <p:cTn id="180" dur="indefinite"/>
                                        <p:tgtEl>
                                          <p:spTgt spid="237"/>
                                        </p:tgtEl>
                                        <p:attrNameLst>
                                          <p:attrName>style.opacity</p:attrName>
                                        </p:attrNameLst>
                                      </p:cBhvr>
                                      <p:to>
                                        <p:strVal val="0.5"/>
                                      </p:to>
                                    </p:set>
                                    <p:animEffect filter="image" prLst="opacity: 0.5">
                                      <p:cBhvr rctx="IE">
                                        <p:cTn id="181" dur="indefinite"/>
                                        <p:tgtEl>
                                          <p:spTgt spid="237"/>
                                        </p:tgtEl>
                                      </p:cBhvr>
                                    </p:animEffect>
                                  </p:childTnLst>
                                </p:cTn>
                              </p:par>
                              <p:par>
                                <p:cTn id="182" presetID="9" presetClass="emph" presetSubtype="0" nodeType="withEffect">
                                  <p:stCondLst>
                                    <p:cond delay="0"/>
                                  </p:stCondLst>
                                  <p:childTnLst>
                                    <p:set>
                                      <p:cBhvr rctx="PPT">
                                        <p:cTn id="183" dur="indefinite"/>
                                        <p:tgtEl>
                                          <p:spTgt spid="249"/>
                                        </p:tgtEl>
                                        <p:attrNameLst>
                                          <p:attrName>style.opacity</p:attrName>
                                        </p:attrNameLst>
                                      </p:cBhvr>
                                      <p:to>
                                        <p:strVal val="0.5"/>
                                      </p:to>
                                    </p:set>
                                    <p:animEffect filter="image" prLst="opacity: 0.5">
                                      <p:cBhvr rctx="IE">
                                        <p:cTn id="184" dur="indefinite"/>
                                        <p:tgtEl>
                                          <p:spTgt spid="249"/>
                                        </p:tgtEl>
                                      </p:cBhvr>
                                    </p:animEffect>
                                  </p:childTnLst>
                                </p:cTn>
                              </p:par>
                              <p:par>
                                <p:cTn id="185" presetID="9" presetClass="emph" presetSubtype="0" nodeType="withEffect">
                                  <p:stCondLst>
                                    <p:cond delay="0"/>
                                  </p:stCondLst>
                                  <p:childTnLst>
                                    <p:set>
                                      <p:cBhvr rctx="PPT">
                                        <p:cTn id="186" dur="indefinite"/>
                                        <p:tgtEl>
                                          <p:spTgt spid="250"/>
                                        </p:tgtEl>
                                        <p:attrNameLst>
                                          <p:attrName>style.opacity</p:attrName>
                                        </p:attrNameLst>
                                      </p:cBhvr>
                                      <p:to>
                                        <p:strVal val="0.5"/>
                                      </p:to>
                                    </p:set>
                                    <p:animEffect filter="image" prLst="opacity: 0.5">
                                      <p:cBhvr rctx="IE">
                                        <p:cTn id="187" dur="indefinite"/>
                                        <p:tgtEl>
                                          <p:spTgt spid="250"/>
                                        </p:tgtEl>
                                      </p:cBhvr>
                                    </p:animEffect>
                                  </p:childTnLst>
                                </p:cTn>
                              </p:par>
                              <p:par>
                                <p:cTn id="188" presetID="9" presetClass="emph" presetSubtype="0" grpId="0" nodeType="withEffect">
                                  <p:stCondLst>
                                    <p:cond delay="0"/>
                                  </p:stCondLst>
                                  <p:childTnLst>
                                    <p:set>
                                      <p:cBhvr rctx="PPT">
                                        <p:cTn id="189" dur="indefinite"/>
                                        <p:tgtEl>
                                          <p:spTgt spid="253"/>
                                        </p:tgtEl>
                                        <p:attrNameLst>
                                          <p:attrName>style.opacity</p:attrName>
                                        </p:attrNameLst>
                                      </p:cBhvr>
                                      <p:to>
                                        <p:strVal val="0.5"/>
                                      </p:to>
                                    </p:set>
                                    <p:animEffect filter="image" prLst="opacity: 0.5">
                                      <p:cBhvr rctx="IE">
                                        <p:cTn id="190" dur="indefinite"/>
                                        <p:tgtEl>
                                          <p:spTgt spid="253"/>
                                        </p:tgtEl>
                                      </p:cBhvr>
                                    </p:animEffect>
                                  </p:childTnLst>
                                </p:cTn>
                              </p:par>
                              <p:par>
                                <p:cTn id="191" presetID="9" presetClass="emph" presetSubtype="0" nodeType="withEffect">
                                  <p:stCondLst>
                                    <p:cond delay="0"/>
                                  </p:stCondLst>
                                  <p:childTnLst>
                                    <p:set>
                                      <p:cBhvr rctx="PPT">
                                        <p:cTn id="192" dur="indefinite"/>
                                        <p:tgtEl>
                                          <p:spTgt spid="255"/>
                                        </p:tgtEl>
                                        <p:attrNameLst>
                                          <p:attrName>style.opacity</p:attrName>
                                        </p:attrNameLst>
                                      </p:cBhvr>
                                      <p:to>
                                        <p:strVal val="0.5"/>
                                      </p:to>
                                    </p:set>
                                    <p:animEffect filter="image" prLst="opacity: 0.5">
                                      <p:cBhvr rctx="IE">
                                        <p:cTn id="193" dur="indefinite"/>
                                        <p:tgtEl>
                                          <p:spTgt spid="255"/>
                                        </p:tgtEl>
                                      </p:cBhvr>
                                    </p:animEffect>
                                  </p:childTnLst>
                                </p:cTn>
                              </p:par>
                              <p:par>
                                <p:cTn id="194" presetID="9" presetClass="emph" presetSubtype="0" nodeType="withEffect">
                                  <p:stCondLst>
                                    <p:cond delay="0"/>
                                  </p:stCondLst>
                                  <p:childTnLst>
                                    <p:set>
                                      <p:cBhvr rctx="PPT">
                                        <p:cTn id="195" dur="indefinite"/>
                                        <p:tgtEl>
                                          <p:spTgt spid="256"/>
                                        </p:tgtEl>
                                        <p:attrNameLst>
                                          <p:attrName>style.opacity</p:attrName>
                                        </p:attrNameLst>
                                      </p:cBhvr>
                                      <p:to>
                                        <p:strVal val="0.5"/>
                                      </p:to>
                                    </p:set>
                                    <p:animEffect filter="image" prLst="opacity: 0.5">
                                      <p:cBhvr rctx="IE">
                                        <p:cTn id="196" dur="indefinite"/>
                                        <p:tgtEl>
                                          <p:spTgt spid="256"/>
                                        </p:tgtEl>
                                      </p:cBhvr>
                                    </p:animEffect>
                                  </p:childTnLst>
                                </p:cTn>
                              </p:par>
                              <p:par>
                                <p:cTn id="197" presetID="9" presetClass="emph" presetSubtype="0" grpId="0" nodeType="withEffect">
                                  <p:stCondLst>
                                    <p:cond delay="0"/>
                                  </p:stCondLst>
                                  <p:childTnLst>
                                    <p:set>
                                      <p:cBhvr rctx="PPT">
                                        <p:cTn id="198" dur="indefinite"/>
                                        <p:tgtEl>
                                          <p:spTgt spid="257"/>
                                        </p:tgtEl>
                                        <p:attrNameLst>
                                          <p:attrName>style.opacity</p:attrName>
                                        </p:attrNameLst>
                                      </p:cBhvr>
                                      <p:to>
                                        <p:strVal val="0.5"/>
                                      </p:to>
                                    </p:set>
                                    <p:animEffect filter="image" prLst="opacity: 0.5">
                                      <p:cBhvr rctx="IE">
                                        <p:cTn id="199" dur="indefinite"/>
                                        <p:tgtEl>
                                          <p:spTgt spid="257"/>
                                        </p:tgtEl>
                                      </p:cBhvr>
                                    </p:animEffect>
                                  </p:childTnLst>
                                </p:cTn>
                              </p:par>
                              <p:par>
                                <p:cTn id="200" presetID="9" presetClass="emph" presetSubtype="0" nodeType="withEffect">
                                  <p:stCondLst>
                                    <p:cond delay="0"/>
                                  </p:stCondLst>
                                  <p:childTnLst>
                                    <p:set>
                                      <p:cBhvr rctx="PPT">
                                        <p:cTn id="201" dur="indefinite"/>
                                        <p:tgtEl>
                                          <p:spTgt spid="258"/>
                                        </p:tgtEl>
                                        <p:attrNameLst>
                                          <p:attrName>style.opacity</p:attrName>
                                        </p:attrNameLst>
                                      </p:cBhvr>
                                      <p:to>
                                        <p:strVal val="0.5"/>
                                      </p:to>
                                    </p:set>
                                    <p:animEffect filter="image" prLst="opacity: 0.5">
                                      <p:cBhvr rctx="IE">
                                        <p:cTn id="202" dur="indefinite"/>
                                        <p:tgtEl>
                                          <p:spTgt spid="258"/>
                                        </p:tgtEl>
                                      </p:cBhvr>
                                    </p:animEffect>
                                  </p:childTnLst>
                                </p:cTn>
                              </p:par>
                              <p:par>
                                <p:cTn id="203" presetID="9" presetClass="emph" presetSubtype="0" nodeType="withEffect">
                                  <p:stCondLst>
                                    <p:cond delay="0"/>
                                  </p:stCondLst>
                                  <p:childTnLst>
                                    <p:set>
                                      <p:cBhvr rctx="PPT">
                                        <p:cTn id="204" dur="indefinite"/>
                                        <p:tgtEl>
                                          <p:spTgt spid="259"/>
                                        </p:tgtEl>
                                        <p:attrNameLst>
                                          <p:attrName>style.opacity</p:attrName>
                                        </p:attrNameLst>
                                      </p:cBhvr>
                                      <p:to>
                                        <p:strVal val="0.5"/>
                                      </p:to>
                                    </p:set>
                                    <p:animEffect filter="image" prLst="opacity: 0.5">
                                      <p:cBhvr rctx="IE">
                                        <p:cTn id="205" dur="indefinite"/>
                                        <p:tgtEl>
                                          <p:spTgt spid="259"/>
                                        </p:tgtEl>
                                      </p:cBhvr>
                                    </p:animEffect>
                                  </p:childTnLst>
                                </p:cTn>
                              </p:par>
                              <p:par>
                                <p:cTn id="206" presetID="9" presetClass="emph" presetSubtype="0" grpId="0" nodeType="withEffect">
                                  <p:stCondLst>
                                    <p:cond delay="0"/>
                                  </p:stCondLst>
                                  <p:childTnLst>
                                    <p:set>
                                      <p:cBhvr rctx="PPT">
                                        <p:cTn id="207" dur="indefinite"/>
                                        <p:tgtEl>
                                          <p:spTgt spid="260"/>
                                        </p:tgtEl>
                                        <p:attrNameLst>
                                          <p:attrName>style.opacity</p:attrName>
                                        </p:attrNameLst>
                                      </p:cBhvr>
                                      <p:to>
                                        <p:strVal val="0.5"/>
                                      </p:to>
                                    </p:set>
                                    <p:animEffect filter="image" prLst="opacity: 0.5">
                                      <p:cBhvr rctx="IE">
                                        <p:cTn id="208" dur="indefinite"/>
                                        <p:tgtEl>
                                          <p:spTgt spid="260"/>
                                        </p:tgtEl>
                                      </p:cBhvr>
                                    </p:animEffect>
                                  </p:childTnLst>
                                </p:cTn>
                              </p:par>
                              <p:par>
                                <p:cTn id="209" presetID="9" presetClass="emph" presetSubtype="0" nodeType="withEffect">
                                  <p:stCondLst>
                                    <p:cond delay="0"/>
                                  </p:stCondLst>
                                  <p:childTnLst>
                                    <p:set>
                                      <p:cBhvr rctx="PPT">
                                        <p:cTn id="210" dur="indefinite"/>
                                        <p:tgtEl>
                                          <p:spTgt spid="261"/>
                                        </p:tgtEl>
                                        <p:attrNameLst>
                                          <p:attrName>style.opacity</p:attrName>
                                        </p:attrNameLst>
                                      </p:cBhvr>
                                      <p:to>
                                        <p:strVal val="0.5"/>
                                      </p:to>
                                    </p:set>
                                    <p:animEffect filter="image" prLst="opacity: 0.5">
                                      <p:cBhvr rctx="IE">
                                        <p:cTn id="211" dur="indefinite"/>
                                        <p:tgtEl>
                                          <p:spTgt spid="261"/>
                                        </p:tgtEl>
                                      </p:cBhvr>
                                    </p:animEffect>
                                  </p:childTnLst>
                                </p:cTn>
                              </p:par>
                              <p:par>
                                <p:cTn id="212" presetID="9" presetClass="emph" presetSubtype="0" nodeType="withEffect">
                                  <p:stCondLst>
                                    <p:cond delay="0"/>
                                  </p:stCondLst>
                                  <p:childTnLst>
                                    <p:set>
                                      <p:cBhvr rctx="PPT">
                                        <p:cTn id="213" dur="indefinite"/>
                                        <p:tgtEl>
                                          <p:spTgt spid="262"/>
                                        </p:tgtEl>
                                        <p:attrNameLst>
                                          <p:attrName>style.opacity</p:attrName>
                                        </p:attrNameLst>
                                      </p:cBhvr>
                                      <p:to>
                                        <p:strVal val="0.5"/>
                                      </p:to>
                                    </p:set>
                                    <p:animEffect filter="image" prLst="opacity: 0.5">
                                      <p:cBhvr rctx="IE">
                                        <p:cTn id="214" dur="indefinite"/>
                                        <p:tgtEl>
                                          <p:spTgt spid="262"/>
                                        </p:tgtEl>
                                      </p:cBhvr>
                                    </p:animEffect>
                                  </p:childTnLst>
                                </p:cTn>
                              </p:par>
                              <p:par>
                                <p:cTn id="215" presetID="9" presetClass="emph" presetSubtype="0" nodeType="withEffect">
                                  <p:stCondLst>
                                    <p:cond delay="0"/>
                                  </p:stCondLst>
                                  <p:childTnLst>
                                    <p:set>
                                      <p:cBhvr rctx="PPT">
                                        <p:cTn id="216" dur="indefinite"/>
                                        <p:tgtEl>
                                          <p:spTgt spid="263"/>
                                        </p:tgtEl>
                                        <p:attrNameLst>
                                          <p:attrName>style.opacity</p:attrName>
                                        </p:attrNameLst>
                                      </p:cBhvr>
                                      <p:to>
                                        <p:strVal val="0.5"/>
                                      </p:to>
                                    </p:set>
                                    <p:animEffect filter="image" prLst="opacity: 0.5">
                                      <p:cBhvr rctx="IE">
                                        <p:cTn id="217" dur="indefinite"/>
                                        <p:tgtEl>
                                          <p:spTgt spid="263"/>
                                        </p:tgtEl>
                                      </p:cBhvr>
                                    </p:animEffect>
                                  </p:childTnLst>
                                </p:cTn>
                              </p:par>
                              <p:par>
                                <p:cTn id="218" presetID="9" presetClass="emph" presetSubtype="0" grpId="0" nodeType="withEffect">
                                  <p:stCondLst>
                                    <p:cond delay="0"/>
                                  </p:stCondLst>
                                  <p:childTnLst>
                                    <p:set>
                                      <p:cBhvr rctx="PPT">
                                        <p:cTn id="219" dur="indefinite"/>
                                        <p:tgtEl>
                                          <p:spTgt spid="264"/>
                                        </p:tgtEl>
                                        <p:attrNameLst>
                                          <p:attrName>style.opacity</p:attrName>
                                        </p:attrNameLst>
                                      </p:cBhvr>
                                      <p:to>
                                        <p:strVal val="0.5"/>
                                      </p:to>
                                    </p:set>
                                    <p:animEffect filter="image" prLst="opacity: 0.5">
                                      <p:cBhvr rctx="IE">
                                        <p:cTn id="220" dur="indefinite"/>
                                        <p:tgtEl>
                                          <p:spTgt spid="264"/>
                                        </p:tgtEl>
                                      </p:cBhvr>
                                    </p:animEffect>
                                  </p:childTnLst>
                                </p:cTn>
                              </p:par>
                              <p:par>
                                <p:cTn id="221" presetID="9" presetClass="emph" presetSubtype="0" grpId="0" nodeType="withEffect">
                                  <p:stCondLst>
                                    <p:cond delay="0"/>
                                  </p:stCondLst>
                                  <p:childTnLst>
                                    <p:set>
                                      <p:cBhvr rctx="PPT">
                                        <p:cTn id="222" dur="indefinite"/>
                                        <p:tgtEl>
                                          <p:spTgt spid="265"/>
                                        </p:tgtEl>
                                        <p:attrNameLst>
                                          <p:attrName>style.opacity</p:attrName>
                                        </p:attrNameLst>
                                      </p:cBhvr>
                                      <p:to>
                                        <p:strVal val="0.5"/>
                                      </p:to>
                                    </p:set>
                                    <p:animEffect filter="image" prLst="opacity: 0.5">
                                      <p:cBhvr rctx="IE">
                                        <p:cTn id="223" dur="indefinite"/>
                                        <p:tgtEl>
                                          <p:spTgt spid="265"/>
                                        </p:tgtEl>
                                      </p:cBhvr>
                                    </p:animEffect>
                                  </p:childTnLst>
                                </p:cTn>
                              </p:par>
                              <p:par>
                                <p:cTn id="224" presetID="9" presetClass="emph" presetSubtype="0" nodeType="withEffect">
                                  <p:stCondLst>
                                    <p:cond delay="0"/>
                                  </p:stCondLst>
                                  <p:childTnLst>
                                    <p:set>
                                      <p:cBhvr rctx="PPT">
                                        <p:cTn id="225" dur="indefinite"/>
                                        <p:tgtEl>
                                          <p:spTgt spid="266"/>
                                        </p:tgtEl>
                                        <p:attrNameLst>
                                          <p:attrName>style.opacity</p:attrName>
                                        </p:attrNameLst>
                                      </p:cBhvr>
                                      <p:to>
                                        <p:strVal val="0.5"/>
                                      </p:to>
                                    </p:set>
                                    <p:animEffect filter="image" prLst="opacity: 0.5">
                                      <p:cBhvr rctx="IE">
                                        <p:cTn id="226" dur="indefinite"/>
                                        <p:tgtEl>
                                          <p:spTgt spid="266"/>
                                        </p:tgtEl>
                                      </p:cBhvr>
                                    </p:animEffect>
                                  </p:childTnLst>
                                </p:cTn>
                              </p:par>
                              <p:par>
                                <p:cTn id="227" presetID="9" presetClass="emph" presetSubtype="0" nodeType="withEffect">
                                  <p:stCondLst>
                                    <p:cond delay="0"/>
                                  </p:stCondLst>
                                  <p:childTnLst>
                                    <p:set>
                                      <p:cBhvr rctx="PPT">
                                        <p:cTn id="228" dur="indefinite"/>
                                        <p:tgtEl>
                                          <p:spTgt spid="267"/>
                                        </p:tgtEl>
                                        <p:attrNameLst>
                                          <p:attrName>style.opacity</p:attrName>
                                        </p:attrNameLst>
                                      </p:cBhvr>
                                      <p:to>
                                        <p:strVal val="0.5"/>
                                      </p:to>
                                    </p:set>
                                    <p:animEffect filter="image" prLst="opacity: 0.5">
                                      <p:cBhvr rctx="IE">
                                        <p:cTn id="229" dur="indefinite"/>
                                        <p:tgtEl>
                                          <p:spTgt spid="267"/>
                                        </p:tgtEl>
                                      </p:cBhvr>
                                    </p:animEffect>
                                  </p:childTnLst>
                                </p:cTn>
                              </p:par>
                              <p:par>
                                <p:cTn id="230" presetID="9" presetClass="emph" presetSubtype="0" nodeType="withEffect">
                                  <p:stCondLst>
                                    <p:cond delay="0"/>
                                  </p:stCondLst>
                                  <p:childTnLst>
                                    <p:set>
                                      <p:cBhvr rctx="PPT">
                                        <p:cTn id="231" dur="indefinite"/>
                                        <p:tgtEl>
                                          <p:spTgt spid="268"/>
                                        </p:tgtEl>
                                        <p:attrNameLst>
                                          <p:attrName>style.opacity</p:attrName>
                                        </p:attrNameLst>
                                      </p:cBhvr>
                                      <p:to>
                                        <p:strVal val="0.5"/>
                                      </p:to>
                                    </p:set>
                                    <p:animEffect filter="image" prLst="opacity: 0.5">
                                      <p:cBhvr rctx="IE">
                                        <p:cTn id="232" dur="indefinite"/>
                                        <p:tgtEl>
                                          <p:spTgt spid="268"/>
                                        </p:tgtEl>
                                      </p:cBhvr>
                                    </p:animEffect>
                                  </p:childTnLst>
                                </p:cTn>
                              </p:par>
                              <p:par>
                                <p:cTn id="233" presetID="9" presetClass="emph" presetSubtype="0" nodeType="withEffect">
                                  <p:stCondLst>
                                    <p:cond delay="0"/>
                                  </p:stCondLst>
                                  <p:childTnLst>
                                    <p:set>
                                      <p:cBhvr rctx="PPT">
                                        <p:cTn id="234" dur="indefinite"/>
                                        <p:tgtEl>
                                          <p:spTgt spid="269"/>
                                        </p:tgtEl>
                                        <p:attrNameLst>
                                          <p:attrName>style.opacity</p:attrName>
                                        </p:attrNameLst>
                                      </p:cBhvr>
                                      <p:to>
                                        <p:strVal val="0.5"/>
                                      </p:to>
                                    </p:set>
                                    <p:animEffect filter="image" prLst="opacity: 0.5">
                                      <p:cBhvr rctx="IE">
                                        <p:cTn id="235" dur="indefinite"/>
                                        <p:tgtEl>
                                          <p:spTgt spid="269"/>
                                        </p:tgtEl>
                                      </p:cBhvr>
                                    </p:animEffect>
                                  </p:childTnLst>
                                </p:cTn>
                              </p:par>
                              <p:par>
                                <p:cTn id="236" presetID="9" presetClass="emph" presetSubtype="0" grpId="0" nodeType="withEffect">
                                  <p:stCondLst>
                                    <p:cond delay="0"/>
                                  </p:stCondLst>
                                  <p:childTnLst>
                                    <p:set>
                                      <p:cBhvr rctx="PPT">
                                        <p:cTn id="237" dur="indefinite"/>
                                        <p:tgtEl>
                                          <p:spTgt spid="270"/>
                                        </p:tgtEl>
                                        <p:attrNameLst>
                                          <p:attrName>style.opacity</p:attrName>
                                        </p:attrNameLst>
                                      </p:cBhvr>
                                      <p:to>
                                        <p:strVal val="0.5"/>
                                      </p:to>
                                    </p:set>
                                    <p:animEffect filter="image" prLst="opacity: 0.5">
                                      <p:cBhvr rctx="IE">
                                        <p:cTn id="238" dur="indefinite"/>
                                        <p:tgtEl>
                                          <p:spTgt spid="270"/>
                                        </p:tgtEl>
                                      </p:cBhvr>
                                    </p:animEffect>
                                  </p:childTnLst>
                                </p:cTn>
                              </p:par>
                              <p:par>
                                <p:cTn id="239" presetID="9" presetClass="emph" presetSubtype="0" nodeType="withEffect">
                                  <p:stCondLst>
                                    <p:cond delay="0"/>
                                  </p:stCondLst>
                                  <p:childTnLst>
                                    <p:set>
                                      <p:cBhvr rctx="PPT">
                                        <p:cTn id="240" dur="indefinite"/>
                                        <p:tgtEl>
                                          <p:spTgt spid="271"/>
                                        </p:tgtEl>
                                        <p:attrNameLst>
                                          <p:attrName>style.opacity</p:attrName>
                                        </p:attrNameLst>
                                      </p:cBhvr>
                                      <p:to>
                                        <p:strVal val="0.5"/>
                                      </p:to>
                                    </p:set>
                                    <p:animEffect filter="image" prLst="opacity: 0.5">
                                      <p:cBhvr rctx="IE">
                                        <p:cTn id="241" dur="indefinite"/>
                                        <p:tgtEl>
                                          <p:spTgt spid="271"/>
                                        </p:tgtEl>
                                      </p:cBhvr>
                                    </p:animEffect>
                                  </p:childTnLst>
                                </p:cTn>
                              </p:par>
                              <p:par>
                                <p:cTn id="242" presetID="9" presetClass="emph" presetSubtype="0" grpId="0" nodeType="withEffect">
                                  <p:stCondLst>
                                    <p:cond delay="0"/>
                                  </p:stCondLst>
                                  <p:childTnLst>
                                    <p:set>
                                      <p:cBhvr rctx="PPT">
                                        <p:cTn id="243" dur="indefinite"/>
                                        <p:tgtEl>
                                          <p:spTgt spid="272"/>
                                        </p:tgtEl>
                                        <p:attrNameLst>
                                          <p:attrName>style.opacity</p:attrName>
                                        </p:attrNameLst>
                                      </p:cBhvr>
                                      <p:to>
                                        <p:strVal val="0.5"/>
                                      </p:to>
                                    </p:set>
                                    <p:animEffect filter="image" prLst="opacity: 0.5">
                                      <p:cBhvr rctx="IE">
                                        <p:cTn id="244" dur="indefinite"/>
                                        <p:tgtEl>
                                          <p:spTgt spid="272"/>
                                        </p:tgtEl>
                                      </p:cBhvr>
                                    </p:animEffect>
                                  </p:childTnLst>
                                </p:cTn>
                              </p:par>
                              <p:par>
                                <p:cTn id="245" presetID="9" presetClass="emph" presetSubtype="0" nodeType="withEffect">
                                  <p:stCondLst>
                                    <p:cond delay="0"/>
                                  </p:stCondLst>
                                  <p:childTnLst>
                                    <p:set>
                                      <p:cBhvr rctx="PPT">
                                        <p:cTn id="246" dur="indefinite"/>
                                        <p:tgtEl>
                                          <p:spTgt spid="273"/>
                                        </p:tgtEl>
                                        <p:attrNameLst>
                                          <p:attrName>style.opacity</p:attrName>
                                        </p:attrNameLst>
                                      </p:cBhvr>
                                      <p:to>
                                        <p:strVal val="0.5"/>
                                      </p:to>
                                    </p:set>
                                    <p:animEffect filter="image" prLst="opacity: 0.5">
                                      <p:cBhvr rctx="IE">
                                        <p:cTn id="247" dur="indefinite"/>
                                        <p:tgtEl>
                                          <p:spTgt spid="273"/>
                                        </p:tgtEl>
                                      </p:cBhvr>
                                    </p:animEffect>
                                  </p:childTnLst>
                                </p:cTn>
                              </p:par>
                              <p:par>
                                <p:cTn id="248" presetID="9" presetClass="emph" presetSubtype="0" nodeType="withEffect">
                                  <p:stCondLst>
                                    <p:cond delay="0"/>
                                  </p:stCondLst>
                                  <p:childTnLst>
                                    <p:set>
                                      <p:cBhvr rctx="PPT">
                                        <p:cTn id="249" dur="indefinite"/>
                                        <p:tgtEl>
                                          <p:spTgt spid="274"/>
                                        </p:tgtEl>
                                        <p:attrNameLst>
                                          <p:attrName>style.opacity</p:attrName>
                                        </p:attrNameLst>
                                      </p:cBhvr>
                                      <p:to>
                                        <p:strVal val="0.5"/>
                                      </p:to>
                                    </p:set>
                                    <p:animEffect filter="image" prLst="opacity: 0.5">
                                      <p:cBhvr rctx="IE">
                                        <p:cTn id="250" dur="indefinite"/>
                                        <p:tgtEl>
                                          <p:spTgt spid="274"/>
                                        </p:tgtEl>
                                      </p:cBhvr>
                                    </p:animEffect>
                                  </p:childTnLst>
                                </p:cTn>
                              </p:par>
                              <p:par>
                                <p:cTn id="251" presetID="9" presetClass="emph" presetSubtype="0" nodeType="withEffect">
                                  <p:stCondLst>
                                    <p:cond delay="0"/>
                                  </p:stCondLst>
                                  <p:childTnLst>
                                    <p:set>
                                      <p:cBhvr rctx="PPT">
                                        <p:cTn id="252" dur="indefinite"/>
                                        <p:tgtEl>
                                          <p:spTgt spid="275"/>
                                        </p:tgtEl>
                                        <p:attrNameLst>
                                          <p:attrName>style.opacity</p:attrName>
                                        </p:attrNameLst>
                                      </p:cBhvr>
                                      <p:to>
                                        <p:strVal val="0.5"/>
                                      </p:to>
                                    </p:set>
                                    <p:animEffect filter="image" prLst="opacity: 0.5">
                                      <p:cBhvr rctx="IE">
                                        <p:cTn id="253" dur="indefinite"/>
                                        <p:tgtEl>
                                          <p:spTgt spid="275"/>
                                        </p:tgtEl>
                                      </p:cBhvr>
                                    </p:animEffect>
                                  </p:childTnLst>
                                </p:cTn>
                              </p:par>
                              <p:par>
                                <p:cTn id="254" presetID="9" presetClass="emph" presetSubtype="0" nodeType="withEffect">
                                  <p:stCondLst>
                                    <p:cond delay="0"/>
                                  </p:stCondLst>
                                  <p:childTnLst>
                                    <p:set>
                                      <p:cBhvr rctx="PPT">
                                        <p:cTn id="255" dur="indefinite"/>
                                        <p:tgtEl>
                                          <p:spTgt spid="276"/>
                                        </p:tgtEl>
                                        <p:attrNameLst>
                                          <p:attrName>style.opacity</p:attrName>
                                        </p:attrNameLst>
                                      </p:cBhvr>
                                      <p:to>
                                        <p:strVal val="0.5"/>
                                      </p:to>
                                    </p:set>
                                    <p:animEffect filter="image" prLst="opacity: 0.5">
                                      <p:cBhvr rctx="IE">
                                        <p:cTn id="256" dur="indefinite"/>
                                        <p:tgtEl>
                                          <p:spTgt spid="276"/>
                                        </p:tgtEl>
                                      </p:cBhvr>
                                    </p:animEffect>
                                  </p:childTnLst>
                                </p:cTn>
                              </p:par>
                              <p:par>
                                <p:cTn id="257" presetID="9" presetClass="emph" presetSubtype="0" nodeType="withEffect">
                                  <p:stCondLst>
                                    <p:cond delay="0"/>
                                  </p:stCondLst>
                                  <p:childTnLst>
                                    <p:set>
                                      <p:cBhvr rctx="PPT">
                                        <p:cTn id="258" dur="indefinite"/>
                                        <p:tgtEl>
                                          <p:spTgt spid="277"/>
                                        </p:tgtEl>
                                        <p:attrNameLst>
                                          <p:attrName>style.opacity</p:attrName>
                                        </p:attrNameLst>
                                      </p:cBhvr>
                                      <p:to>
                                        <p:strVal val="0.5"/>
                                      </p:to>
                                    </p:set>
                                    <p:animEffect filter="image" prLst="opacity: 0.5">
                                      <p:cBhvr rctx="IE">
                                        <p:cTn id="259" dur="indefinite"/>
                                        <p:tgtEl>
                                          <p:spTgt spid="277"/>
                                        </p:tgtEl>
                                      </p:cBhvr>
                                    </p:animEffect>
                                  </p:childTnLst>
                                </p:cTn>
                              </p:par>
                              <p:par>
                                <p:cTn id="260" presetID="9" presetClass="emph" presetSubtype="0" nodeType="withEffect">
                                  <p:stCondLst>
                                    <p:cond delay="0"/>
                                  </p:stCondLst>
                                  <p:childTnLst>
                                    <p:set>
                                      <p:cBhvr rctx="PPT">
                                        <p:cTn id="261" dur="indefinite"/>
                                        <p:tgtEl>
                                          <p:spTgt spid="278"/>
                                        </p:tgtEl>
                                        <p:attrNameLst>
                                          <p:attrName>style.opacity</p:attrName>
                                        </p:attrNameLst>
                                      </p:cBhvr>
                                      <p:to>
                                        <p:strVal val="0.5"/>
                                      </p:to>
                                    </p:set>
                                    <p:animEffect filter="image" prLst="opacity: 0.5">
                                      <p:cBhvr rctx="IE">
                                        <p:cTn id="262" dur="indefinite"/>
                                        <p:tgtEl>
                                          <p:spTgt spid="278"/>
                                        </p:tgtEl>
                                      </p:cBhvr>
                                    </p:animEffect>
                                  </p:childTnLst>
                                </p:cTn>
                              </p:par>
                              <p:par>
                                <p:cTn id="263" presetID="9" presetClass="emph" presetSubtype="0" nodeType="withEffect">
                                  <p:stCondLst>
                                    <p:cond delay="0"/>
                                  </p:stCondLst>
                                  <p:childTnLst>
                                    <p:set>
                                      <p:cBhvr rctx="PPT">
                                        <p:cTn id="264" dur="indefinite"/>
                                        <p:tgtEl>
                                          <p:spTgt spid="279"/>
                                        </p:tgtEl>
                                        <p:attrNameLst>
                                          <p:attrName>style.opacity</p:attrName>
                                        </p:attrNameLst>
                                      </p:cBhvr>
                                      <p:to>
                                        <p:strVal val="0.5"/>
                                      </p:to>
                                    </p:set>
                                    <p:animEffect filter="image" prLst="opacity: 0.5">
                                      <p:cBhvr rctx="IE">
                                        <p:cTn id="265" dur="indefinite"/>
                                        <p:tgtEl>
                                          <p:spTgt spid="279"/>
                                        </p:tgtEl>
                                      </p:cBhvr>
                                    </p:animEffect>
                                  </p:childTnLst>
                                </p:cTn>
                              </p:par>
                              <p:par>
                                <p:cTn id="266" presetID="1" presetClass="entr" presetSubtype="0" fill="hold" grpId="0" nodeType="withEffect">
                                  <p:stCondLst>
                                    <p:cond delay="0"/>
                                  </p:stCondLst>
                                  <p:childTnLst>
                                    <p:set>
                                      <p:cBhvr>
                                        <p:cTn id="267" dur="1" fill="hold">
                                          <p:stCondLst>
                                            <p:cond delay="0"/>
                                          </p:stCondLst>
                                        </p:cTn>
                                        <p:tgtEl>
                                          <p:spTgt spid="123"/>
                                        </p:tgtEl>
                                        <p:attrNameLst>
                                          <p:attrName>style.visibility</p:attrName>
                                        </p:attrNameLst>
                                      </p:cBhvr>
                                      <p:to>
                                        <p:strVal val="visible"/>
                                      </p:to>
                                    </p:set>
                                  </p:childTnLst>
                                </p:cTn>
                              </p:par>
                              <p:par>
                                <p:cTn id="268" presetID="9" presetClass="emph" presetSubtype="0" nodeType="withEffect">
                                  <p:stCondLst>
                                    <p:cond delay="0"/>
                                  </p:stCondLst>
                                  <p:childTnLst>
                                    <p:set>
                                      <p:cBhvr rctx="PPT">
                                        <p:cTn id="269" dur="indefinite"/>
                                        <p:tgtEl>
                                          <p:spTgt spid="125"/>
                                        </p:tgtEl>
                                        <p:attrNameLst>
                                          <p:attrName>style.opacity</p:attrName>
                                        </p:attrNameLst>
                                      </p:cBhvr>
                                      <p:to>
                                        <p:strVal val="0.5"/>
                                      </p:to>
                                    </p:set>
                                    <p:animEffect filter="image" prLst="opacity: 0.5">
                                      <p:cBhvr rctx="IE">
                                        <p:cTn id="270" dur="indefinite"/>
                                        <p:tgtEl>
                                          <p:spTgt spid="125"/>
                                        </p:tgtEl>
                                      </p:cBhvr>
                                    </p:animEffect>
                                  </p:childTnLst>
                                </p:cTn>
                              </p:par>
                              <p:par>
                                <p:cTn id="271" presetID="9" presetClass="emph" presetSubtype="0" nodeType="withEffect">
                                  <p:stCondLst>
                                    <p:cond delay="0"/>
                                  </p:stCondLst>
                                  <p:childTnLst>
                                    <p:set>
                                      <p:cBhvr rctx="PPT">
                                        <p:cTn id="272" dur="indefinite"/>
                                        <p:tgtEl>
                                          <p:spTgt spid="126"/>
                                        </p:tgtEl>
                                        <p:attrNameLst>
                                          <p:attrName>style.opacity</p:attrName>
                                        </p:attrNameLst>
                                      </p:cBhvr>
                                      <p:to>
                                        <p:strVal val="0.5"/>
                                      </p:to>
                                    </p:set>
                                    <p:animEffect filter="image" prLst="opacity: 0.5">
                                      <p:cBhvr rctx="IE">
                                        <p:cTn id="273" dur="indefinite"/>
                                        <p:tgtEl>
                                          <p:spTgt spid="126"/>
                                        </p:tgtEl>
                                      </p:cBhvr>
                                    </p:animEffect>
                                  </p:childTnLst>
                                </p:cTn>
                              </p:par>
                              <p:par>
                                <p:cTn id="274" presetID="9" presetClass="emph" presetSubtype="0" nodeType="withEffect">
                                  <p:stCondLst>
                                    <p:cond delay="0"/>
                                  </p:stCondLst>
                                  <p:childTnLst>
                                    <p:set>
                                      <p:cBhvr rctx="PPT">
                                        <p:cTn id="275" dur="indefinite"/>
                                        <p:tgtEl>
                                          <p:spTgt spid="127"/>
                                        </p:tgtEl>
                                        <p:attrNameLst>
                                          <p:attrName>style.opacity</p:attrName>
                                        </p:attrNameLst>
                                      </p:cBhvr>
                                      <p:to>
                                        <p:strVal val="0.5"/>
                                      </p:to>
                                    </p:set>
                                    <p:animEffect filter="image" prLst="opacity: 0.5">
                                      <p:cBhvr rctx="IE">
                                        <p:cTn id="276" dur="indefinite"/>
                                        <p:tgtEl>
                                          <p:spTgt spid="12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6" grpId="0" animBg="1"/>
      <p:bldP spid="100" grpId="0" animBg="1"/>
      <p:bldP spid="101" grpId="0" animBg="1"/>
      <p:bldP spid="106" grpId="0" animBg="1"/>
      <p:bldP spid="108" grpId="0" animBg="1"/>
      <p:bldP spid="109" grpId="0" animBg="1"/>
      <p:bldP spid="110" grpId="0" animBg="1"/>
      <p:bldP spid="112" grpId="0" animBg="1"/>
      <p:bldP spid="113" grpId="0" animBg="1"/>
      <p:bldP spid="114" grpId="0" animBg="1"/>
      <p:bldP spid="115" grpId="0" animBg="1"/>
      <p:bldP spid="116" grpId="0" animBg="1"/>
      <p:bldP spid="117" grpId="0" animBg="1"/>
      <p:bldP spid="118" grpId="0" animBg="1"/>
      <p:bldP spid="119" grpId="0" animBg="1"/>
      <p:bldP spid="120" grpId="0" animBg="1"/>
      <p:bldP spid="124" grpId="0" animBg="1"/>
      <p:bldP spid="128" grpId="0" animBg="1"/>
      <p:bldP spid="130" grpId="0" animBg="1"/>
      <p:bldP spid="157" grpId="0" animBg="1"/>
      <p:bldP spid="168" grpId="0" animBg="1"/>
      <p:bldP spid="169" grpId="0" animBg="1"/>
      <p:bldP spid="185" grpId="0" animBg="1"/>
      <p:bldP spid="195" grpId="0" animBg="1"/>
      <p:bldP spid="200" grpId="0" animBg="1"/>
      <p:bldP spid="227" grpId="0" animBg="1"/>
      <p:bldP spid="253" grpId="0" animBg="1"/>
      <p:bldP spid="257" grpId="0" animBg="1"/>
      <p:bldP spid="260" grpId="0" animBg="1"/>
      <p:bldP spid="264" grpId="0" animBg="1"/>
      <p:bldP spid="265" grpId="0" animBg="1"/>
      <p:bldP spid="270" grpId="0" animBg="1"/>
      <p:bldP spid="272" grpId="0" animBg="1"/>
      <p:bldP spid="123" grpId="0" animBg="1"/>
    </p:bldLst>
  </p:timing>
</p:sld>
</file>

<file path=ppt/theme/theme1.xml><?xml version="1.0" encoding="utf-8"?>
<a:theme xmlns:a="http://schemas.openxmlformats.org/drawingml/2006/main" name="Axis">
  <a:themeElements>
    <a:clrScheme name="Axis 8">
      <a:dk1>
        <a:srgbClr val="292929"/>
      </a:dk1>
      <a:lt1>
        <a:srgbClr val="FFFFFF"/>
      </a:lt1>
      <a:dk2>
        <a:srgbClr val="000000"/>
      </a:dk2>
      <a:lt2>
        <a:srgbClr val="808080"/>
      </a:lt2>
      <a:accent1>
        <a:srgbClr val="CC9900"/>
      </a:accent1>
      <a:accent2>
        <a:srgbClr val="CCCC99"/>
      </a:accent2>
      <a:accent3>
        <a:srgbClr val="FFFFFF"/>
      </a:accent3>
      <a:accent4>
        <a:srgbClr val="212121"/>
      </a:accent4>
      <a:accent5>
        <a:srgbClr val="E2CAAA"/>
      </a:accent5>
      <a:accent6>
        <a:srgbClr val="B9B98A"/>
      </a:accent6>
      <a:hlink>
        <a:srgbClr val="999933"/>
      </a:hlink>
      <a:folHlink>
        <a:srgbClr val="B2B2B2"/>
      </a:folHlink>
    </a:clrScheme>
    <a:fontScheme name="Axis">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l-GR" sz="1800" b="1" i="0" u="none" strike="noStrike" cap="none" normalizeH="0" baseline="0" smtClean="0">
            <a:ln>
              <a:noFill/>
            </a:ln>
            <a:solidFill>
              <a:schemeClr val="tx1"/>
            </a:solidFill>
            <a:effectLst/>
            <a:latin typeface="Arial"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l-GR" sz="1800" b="1" i="0" u="none" strike="noStrike" cap="none" normalizeH="0" baseline="0" smtClean="0">
            <a:ln>
              <a:noFill/>
            </a:ln>
            <a:solidFill>
              <a:schemeClr val="tx1"/>
            </a:solidFill>
            <a:effectLst/>
            <a:latin typeface="Arial" pitchFamily="34" charset="0"/>
          </a:defRPr>
        </a:defPPr>
      </a:lstStyle>
    </a:lnDef>
  </a:objectDefaults>
  <a:extraClrSchemeLst>
    <a:extraClrScheme>
      <a:clrScheme name="Axis 1">
        <a:dk1>
          <a:srgbClr val="080808"/>
        </a:dk1>
        <a:lt1>
          <a:srgbClr val="F8F8F8"/>
        </a:lt1>
        <a:dk2>
          <a:srgbClr val="330000"/>
        </a:dk2>
        <a:lt2>
          <a:srgbClr val="FFFFFF"/>
        </a:lt2>
        <a:accent1>
          <a:srgbClr val="FF9900"/>
        </a:accent1>
        <a:accent2>
          <a:srgbClr val="CC3300"/>
        </a:accent2>
        <a:accent3>
          <a:srgbClr val="ADAAAA"/>
        </a:accent3>
        <a:accent4>
          <a:srgbClr val="D4D4D4"/>
        </a:accent4>
        <a:accent5>
          <a:srgbClr val="FFCAAA"/>
        </a:accent5>
        <a:accent6>
          <a:srgbClr val="B92D00"/>
        </a:accent6>
        <a:hlink>
          <a:srgbClr val="CC6600"/>
        </a:hlink>
        <a:folHlink>
          <a:srgbClr val="B2B282"/>
        </a:folHlink>
      </a:clrScheme>
      <a:clrMap bg1="dk2" tx1="lt1" bg2="dk1" tx2="lt2" accent1="accent1" accent2="accent2" accent3="accent3" accent4="accent4" accent5="accent5" accent6="accent6" hlink="hlink" folHlink="folHlink"/>
    </a:extraClrScheme>
    <a:extraClrScheme>
      <a:clrScheme name="Axis 2">
        <a:dk1>
          <a:srgbClr val="333333"/>
        </a:dk1>
        <a:lt1>
          <a:srgbClr val="F8F8F8"/>
        </a:lt1>
        <a:dk2>
          <a:srgbClr val="800000"/>
        </a:dk2>
        <a:lt2>
          <a:srgbClr val="FFFFFF"/>
        </a:lt2>
        <a:accent1>
          <a:srgbClr val="CC9900"/>
        </a:accent1>
        <a:accent2>
          <a:srgbClr val="666666"/>
        </a:accent2>
        <a:accent3>
          <a:srgbClr val="C0AAAA"/>
        </a:accent3>
        <a:accent4>
          <a:srgbClr val="D4D4D4"/>
        </a:accent4>
        <a:accent5>
          <a:srgbClr val="E2CAAA"/>
        </a:accent5>
        <a:accent6>
          <a:srgbClr val="5C5C5C"/>
        </a:accent6>
        <a:hlink>
          <a:srgbClr val="CC6600"/>
        </a:hlink>
        <a:folHlink>
          <a:srgbClr val="95A587"/>
        </a:folHlink>
      </a:clrScheme>
      <a:clrMap bg1="dk2" tx1="lt1" bg2="dk1" tx2="lt2" accent1="accent1" accent2="accent2" accent3="accent3" accent4="accent4" accent5="accent5" accent6="accent6" hlink="hlink" folHlink="folHlink"/>
    </a:extraClrScheme>
    <a:extraClrScheme>
      <a:clrScheme name="Axis 3">
        <a:dk1>
          <a:srgbClr val="5F5F5F"/>
        </a:dk1>
        <a:lt1>
          <a:srgbClr val="A4BEE0"/>
        </a:lt1>
        <a:dk2>
          <a:srgbClr val="013253"/>
        </a:dk2>
        <a:lt2>
          <a:srgbClr val="FFFFFF"/>
        </a:lt2>
        <a:accent1>
          <a:srgbClr val="588480"/>
        </a:accent1>
        <a:accent2>
          <a:srgbClr val="6600FF"/>
        </a:accent2>
        <a:accent3>
          <a:srgbClr val="AAADB3"/>
        </a:accent3>
        <a:accent4>
          <a:srgbClr val="8BA2BF"/>
        </a:accent4>
        <a:accent5>
          <a:srgbClr val="B4C2C0"/>
        </a:accent5>
        <a:accent6>
          <a:srgbClr val="5C00E7"/>
        </a:accent6>
        <a:hlink>
          <a:srgbClr val="CCCC00"/>
        </a:hlink>
        <a:folHlink>
          <a:srgbClr val="5F5F5F"/>
        </a:folHlink>
      </a:clrScheme>
      <a:clrMap bg1="dk2" tx1="lt1" bg2="dk1" tx2="lt2" accent1="accent1" accent2="accent2" accent3="accent3" accent4="accent4" accent5="accent5" accent6="accent6" hlink="hlink" folHlink="folHlink"/>
    </a:extraClrScheme>
    <a:extraClrScheme>
      <a:clrScheme name="Axis 4">
        <a:dk1>
          <a:srgbClr val="003300"/>
        </a:dk1>
        <a:lt1>
          <a:srgbClr val="F8F8F8"/>
        </a:lt1>
        <a:dk2>
          <a:srgbClr val="3D4A1C"/>
        </a:dk2>
        <a:lt2>
          <a:srgbClr val="FFFFFF"/>
        </a:lt2>
        <a:accent1>
          <a:srgbClr val="99CC00"/>
        </a:accent1>
        <a:accent2>
          <a:srgbClr val="669900"/>
        </a:accent2>
        <a:accent3>
          <a:srgbClr val="AFB1AB"/>
        </a:accent3>
        <a:accent4>
          <a:srgbClr val="D4D4D4"/>
        </a:accent4>
        <a:accent5>
          <a:srgbClr val="CAE2AA"/>
        </a:accent5>
        <a:accent6>
          <a:srgbClr val="5C8A00"/>
        </a:accent6>
        <a:hlink>
          <a:srgbClr val="CC9900"/>
        </a:hlink>
        <a:folHlink>
          <a:srgbClr val="B2B282"/>
        </a:folHlink>
      </a:clrScheme>
      <a:clrMap bg1="dk2" tx1="lt1" bg2="dk1" tx2="lt2" accent1="accent1" accent2="accent2" accent3="accent3" accent4="accent4" accent5="accent5" accent6="accent6" hlink="hlink" folHlink="folHlink"/>
    </a:extraClrScheme>
    <a:extraClrScheme>
      <a:clrScheme name="Axis 5">
        <a:dk1>
          <a:srgbClr val="333333"/>
        </a:dk1>
        <a:lt1>
          <a:srgbClr val="F8F8F8"/>
        </a:lt1>
        <a:dk2>
          <a:srgbClr val="005D8C"/>
        </a:dk2>
        <a:lt2>
          <a:srgbClr val="FFFFFF"/>
        </a:lt2>
        <a:accent1>
          <a:srgbClr val="00CC99"/>
        </a:accent1>
        <a:accent2>
          <a:srgbClr val="0099CC"/>
        </a:accent2>
        <a:accent3>
          <a:srgbClr val="AAB6C5"/>
        </a:accent3>
        <a:accent4>
          <a:srgbClr val="D4D4D4"/>
        </a:accent4>
        <a:accent5>
          <a:srgbClr val="AAE2CA"/>
        </a:accent5>
        <a:accent6>
          <a:srgbClr val="008AB9"/>
        </a:accent6>
        <a:hlink>
          <a:srgbClr val="FFCC00"/>
        </a:hlink>
        <a:folHlink>
          <a:srgbClr val="D8D48C"/>
        </a:folHlink>
      </a:clrScheme>
      <a:clrMap bg1="dk2" tx1="lt1" bg2="dk1" tx2="lt2" accent1="accent1" accent2="accent2" accent3="accent3" accent4="accent4" accent5="accent5" accent6="accent6" hlink="hlink" folHlink="folHlink"/>
    </a:extraClrScheme>
    <a:extraClrScheme>
      <a:clrScheme name="Axis 6">
        <a:dk1>
          <a:srgbClr val="000000"/>
        </a:dk1>
        <a:lt1>
          <a:srgbClr val="ECAE00"/>
        </a:lt1>
        <a:dk2>
          <a:srgbClr val="FFFFFF"/>
        </a:dk2>
        <a:lt2>
          <a:srgbClr val="333333"/>
        </a:lt2>
        <a:accent1>
          <a:srgbClr val="CC6600"/>
        </a:accent1>
        <a:accent2>
          <a:srgbClr val="BA6D10"/>
        </a:accent2>
        <a:accent3>
          <a:srgbClr val="F4D3AA"/>
        </a:accent3>
        <a:accent4>
          <a:srgbClr val="000000"/>
        </a:accent4>
        <a:accent5>
          <a:srgbClr val="E2B8AA"/>
        </a:accent5>
        <a:accent6>
          <a:srgbClr val="A8620D"/>
        </a:accent6>
        <a:hlink>
          <a:srgbClr val="666633"/>
        </a:hlink>
        <a:folHlink>
          <a:srgbClr val="8D996D"/>
        </a:folHlink>
      </a:clrScheme>
      <a:clrMap bg1="lt1" tx1="dk1" bg2="lt2" tx2="dk2" accent1="accent1" accent2="accent2" accent3="accent3" accent4="accent4" accent5="accent5" accent6="accent6" hlink="hlink" folHlink="folHlink"/>
    </a:extraClrScheme>
    <a:extraClrScheme>
      <a:clrScheme name="Axis 7">
        <a:dk1>
          <a:srgbClr val="000000"/>
        </a:dk1>
        <a:lt1>
          <a:srgbClr val="FFFFFF"/>
        </a:lt1>
        <a:dk2>
          <a:srgbClr val="372221"/>
        </a:dk2>
        <a:lt2>
          <a:srgbClr val="808080"/>
        </a:lt2>
        <a:accent1>
          <a:srgbClr val="009999"/>
        </a:accent1>
        <a:accent2>
          <a:srgbClr val="9AAC98"/>
        </a:accent2>
        <a:accent3>
          <a:srgbClr val="FFFFFF"/>
        </a:accent3>
        <a:accent4>
          <a:srgbClr val="000000"/>
        </a:accent4>
        <a:accent5>
          <a:srgbClr val="AACACA"/>
        </a:accent5>
        <a:accent6>
          <a:srgbClr val="8B9B89"/>
        </a:accent6>
        <a:hlink>
          <a:srgbClr val="666699"/>
        </a:hlink>
        <a:folHlink>
          <a:srgbClr val="B2B2B2"/>
        </a:folHlink>
      </a:clrScheme>
      <a:clrMap bg1="lt1" tx1="dk1" bg2="lt2" tx2="dk2" accent1="accent1" accent2="accent2" accent3="accent3" accent4="accent4" accent5="accent5" accent6="accent6" hlink="hlink" folHlink="folHlink"/>
    </a:extraClrScheme>
    <a:extraClrScheme>
      <a:clrScheme name="Axis 8">
        <a:dk1>
          <a:srgbClr val="292929"/>
        </a:dk1>
        <a:lt1>
          <a:srgbClr val="FFFFFF"/>
        </a:lt1>
        <a:dk2>
          <a:srgbClr val="000000"/>
        </a:dk2>
        <a:lt2>
          <a:srgbClr val="808080"/>
        </a:lt2>
        <a:accent1>
          <a:srgbClr val="CC9900"/>
        </a:accent1>
        <a:accent2>
          <a:srgbClr val="CCCC99"/>
        </a:accent2>
        <a:accent3>
          <a:srgbClr val="FFFFFF"/>
        </a:accent3>
        <a:accent4>
          <a:srgbClr val="212121"/>
        </a:accent4>
        <a:accent5>
          <a:srgbClr val="E2CAAA"/>
        </a:accent5>
        <a:accent6>
          <a:srgbClr val="B9B98A"/>
        </a:accent6>
        <a:hlink>
          <a:srgbClr val="999933"/>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Axis</Template>
  <TotalTime>17606</TotalTime>
  <Words>1829</Words>
  <Application>Microsoft Office PowerPoint</Application>
  <PresentationFormat>A4 Paper (210x297 mm)</PresentationFormat>
  <Paragraphs>303</Paragraphs>
  <Slides>26</Slides>
  <Notes>18</Notes>
  <HiddenSlides>0</HiddenSlides>
  <MMClips>0</MMClips>
  <ScaleCrop>false</ScaleCrop>
  <HeadingPairs>
    <vt:vector size="4" baseType="variant">
      <vt:variant>
        <vt:lpstr>Theme</vt:lpstr>
      </vt:variant>
      <vt:variant>
        <vt:i4>1</vt:i4>
      </vt:variant>
      <vt:variant>
        <vt:lpstr>Slide Titles</vt:lpstr>
      </vt:variant>
      <vt:variant>
        <vt:i4>26</vt:i4>
      </vt:variant>
    </vt:vector>
  </HeadingPairs>
  <TitlesOfParts>
    <vt:vector size="27" baseType="lpstr">
      <vt:lpstr>Axis</vt:lpstr>
      <vt:lpstr>  Data Provision and Aggregation Mapping Culture Semantically with CIDOC-CRM &amp; 3M CRM SIG</vt:lpstr>
      <vt:lpstr>Synergy Reference Model</vt:lpstr>
      <vt:lpstr>Synergy Reference Model</vt:lpstr>
      <vt:lpstr>SYNERGY workflow</vt:lpstr>
      <vt:lpstr>SYNERGY Process Hierarchy</vt:lpstr>
      <vt:lpstr>X3ML</vt:lpstr>
      <vt:lpstr>X3ML Framework Features</vt:lpstr>
      <vt:lpstr>X3ML Workflow</vt:lpstr>
      <vt:lpstr>PowerPoint Presentation</vt:lpstr>
      <vt:lpstr>X3ML Mapping Definition Language</vt:lpstr>
      <vt:lpstr>X3ML Mapping Definition Language</vt:lpstr>
      <vt:lpstr>X3ML Structure</vt:lpstr>
      <vt:lpstr>PowerPoint Presentation</vt:lpstr>
      <vt:lpstr>X3ML Constructs</vt:lpstr>
      <vt:lpstr>X3ML - URI generation policy</vt:lpstr>
      <vt:lpstr>X3ML Engine</vt:lpstr>
      <vt:lpstr>X3ML Engine</vt:lpstr>
      <vt:lpstr>X3ML Engine - Components</vt:lpstr>
      <vt:lpstr>X3ML Engine - Extensibility</vt:lpstr>
      <vt:lpstr>X3ML Engine - Usage</vt:lpstr>
      <vt:lpstr>X3ML Engine - Evaluation</vt:lpstr>
      <vt:lpstr>X3ML Engine - Evaluation</vt:lpstr>
      <vt:lpstr>Conclusions</vt:lpstr>
      <vt:lpstr>CIDOC CRM Mapping Repository</vt:lpstr>
      <vt:lpstr>ResearchSpace Workshops</vt:lpstr>
      <vt:lpstr>PowerPoint Presentation</vt:lpstr>
    </vt:vector>
  </TitlesOfParts>
  <Company>FORTH</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Administrator</dc:creator>
  <cp:lastModifiedBy>Maria Theodoridou</cp:lastModifiedBy>
  <cp:revision>726</cp:revision>
  <dcterms:created xsi:type="dcterms:W3CDTF">2009-08-11T11:37:45Z</dcterms:created>
  <dcterms:modified xsi:type="dcterms:W3CDTF">2015-10-08T07:10:24Z</dcterms:modified>
</cp:coreProperties>
</file>