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9" r:id="rId4"/>
    <p:sldId id="280" r:id="rId5"/>
    <p:sldId id="281" r:id="rId6"/>
    <p:sldId id="272" r:id="rId7"/>
    <p:sldId id="273" r:id="rId8"/>
    <p:sldId id="271" r:id="rId9"/>
    <p:sldId id="279" r:id="rId10"/>
    <p:sldId id="278" r:id="rId11"/>
    <p:sldId id="274" r:id="rId12"/>
    <p:sldId id="277" r:id="rId13"/>
    <p:sldId id="282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5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928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950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751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98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05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2371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7013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7012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031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429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963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916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830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916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3692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013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0"/>
            <a:ext cx="2055812" cy="685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8213" cy="6858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18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399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844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79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304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30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2119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>
                <a:sym typeface="Calibri" charset="0"/>
              </a:rPr>
              <a:t>Drag picture to placeholder or click icon to add</a:t>
            </a:r>
            <a:endParaRPr lang="en-GB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3752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457200" algn="l" rtl="0" eaLnBrk="1" fontAlgn="base" hangingPunct="1">
        <a:spcBef>
          <a:spcPts val="700"/>
        </a:spcBef>
        <a:spcAft>
          <a:spcPct val="0"/>
        </a:spcAft>
        <a:defRPr sz="2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14400" algn="l" rtl="0" eaLnBrk="1" fontAlgn="base" hangingPunct="1">
        <a:spcBef>
          <a:spcPts val="6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3716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8288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2860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7432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32004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657600" algn="l" rtl="0" eaLnBrk="1" fontAlgn="base" hangingPunct="1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64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642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l" rtl="0" eaLnBrk="0" fontAlgn="base" hangingPunct="0">
        <a:spcBef>
          <a:spcPts val="700"/>
        </a:spcBef>
        <a:spcAft>
          <a:spcPct val="0"/>
        </a:spcAft>
        <a:defRPr sz="2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2479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7051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31623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619500" algn="l" rtl="0" fontAlgn="base">
        <a:spcBef>
          <a:spcPts val="50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9109"/>
            <a:ext cx="7772400" cy="1470025"/>
          </a:xfrm>
        </p:spPr>
        <p:txBody>
          <a:bodyPr/>
          <a:lstStyle/>
          <a:p>
            <a:r>
              <a:rPr lang="it-IT" dirty="0" err="1" smtClean="0"/>
              <a:t>Conceptual</a:t>
            </a:r>
            <a:r>
              <a:rPr lang="it-IT" dirty="0" smtClean="0"/>
              <a:t> </a:t>
            </a:r>
            <a:r>
              <a:rPr lang="it-IT" dirty="0" err="1" smtClean="0"/>
              <a:t>Spaces</a:t>
            </a:r>
            <a:r>
              <a:rPr lang="it-IT" dirty="0" smtClean="0"/>
              <a:t>: </a:t>
            </a:r>
            <a:r>
              <a:rPr lang="it-IT" dirty="0" err="1" smtClean="0"/>
              <a:t>Organising</a:t>
            </a:r>
            <a:r>
              <a:rPr lang="it-IT" dirty="0" smtClean="0"/>
              <a:t> </a:t>
            </a:r>
            <a:r>
              <a:rPr lang="it-IT" dirty="0" err="1" smtClean="0"/>
              <a:t>Geographical</a:t>
            </a:r>
            <a:r>
              <a:rPr lang="it-IT" dirty="0" smtClean="0"/>
              <a:t> Knowledge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Franco </a:t>
            </a:r>
            <a:r>
              <a:rPr lang="en-US" dirty="0" err="1" smtClean="0"/>
              <a:t>Niccolucci</a:t>
            </a:r>
            <a:r>
              <a:rPr lang="en-US" dirty="0" smtClean="0"/>
              <a:t>, Paola </a:t>
            </a:r>
            <a:r>
              <a:rPr lang="en-US" dirty="0" err="1" smtClean="0"/>
              <a:t>Ronzino</a:t>
            </a:r>
            <a:r>
              <a:rPr lang="en-US" dirty="0" smtClean="0"/>
              <a:t>, Achille Felicetti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7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222084" y="49487"/>
            <a:ext cx="6783776" cy="517146"/>
          </a:xfrm>
        </p:spPr>
        <p:txBody>
          <a:bodyPr/>
          <a:lstStyle/>
          <a:p>
            <a:r>
              <a:rPr lang="it-IT" sz="3600" dirty="0" err="1" smtClean="0"/>
              <a:t>Pleiades</a:t>
            </a:r>
            <a:r>
              <a:rPr lang="it-IT" sz="3600" dirty="0" smtClean="0"/>
              <a:t> and CIDOC CRM</a:t>
            </a:r>
            <a:endParaRPr lang="it-IT" sz="3600" dirty="0"/>
          </a:p>
        </p:txBody>
      </p:sp>
      <p:pic>
        <p:nvPicPr>
          <p:cNvPr id="2" name="Immagine 1" descr="CRM_pleia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" y="898013"/>
            <a:ext cx="9144000" cy="55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endParaRPr lang="en-US" dirty="0"/>
          </a:p>
        </p:txBody>
      </p:sp>
      <p:pic>
        <p:nvPicPr>
          <p:cNvPr id="3" name="Picture 2" descr="CRM_pleiade_nam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" y="1241590"/>
            <a:ext cx="7517057" cy="519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Pleiades</a:t>
            </a:r>
            <a:r>
              <a:rPr lang="it-IT" dirty="0" smtClean="0"/>
              <a:t> </a:t>
            </a:r>
            <a:r>
              <a:rPr lang="it-IT" dirty="0" err="1" smtClean="0"/>
              <a:t>Connections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70154"/>
            <a:ext cx="8229600" cy="485601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Direct place-to-place relationships allowing the construction of geographic hierarchies and </a:t>
            </a:r>
            <a:r>
              <a:rPr lang="en-US" dirty="0" smtClean="0"/>
              <a:t>networks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Rivers </a:t>
            </a:r>
            <a:r>
              <a:rPr lang="en-US" dirty="0"/>
              <a:t>to seas, roads to towns, towns to ethnic regions or </a:t>
            </a:r>
            <a:r>
              <a:rPr lang="en-US" dirty="0" smtClean="0"/>
              <a:t>provinces</a:t>
            </a:r>
          </a:p>
          <a:p>
            <a:pPr marL="571500" lvl="1" indent="-457200">
              <a:buFont typeface="Arial"/>
              <a:buChar char="•"/>
            </a:pPr>
            <a:r>
              <a:rPr lang="en-US" dirty="0" err="1" smtClean="0"/>
              <a:t>Nîmes</a:t>
            </a:r>
            <a:r>
              <a:rPr lang="en-US" dirty="0" smtClean="0"/>
              <a:t> aqueduct </a:t>
            </a:r>
            <a:r>
              <a:rPr lang="en-US" dirty="0"/>
              <a:t>geographically connected with the spring at </a:t>
            </a:r>
            <a:r>
              <a:rPr lang="en-US" dirty="0" err="1"/>
              <a:t>Ura</a:t>
            </a:r>
            <a:r>
              <a:rPr lang="en-US" dirty="0"/>
              <a:t> </a:t>
            </a:r>
            <a:r>
              <a:rPr lang="en-US" dirty="0" err="1"/>
              <a:t>Fons</a:t>
            </a:r>
            <a:r>
              <a:rPr lang="en-US" dirty="0"/>
              <a:t>, with the Pont du </a:t>
            </a:r>
            <a:r>
              <a:rPr lang="en-US" dirty="0" err="1"/>
              <a:t>Gard</a:t>
            </a:r>
            <a:r>
              <a:rPr lang="en-US" dirty="0"/>
              <a:t>, and ultimately with the city of </a:t>
            </a:r>
            <a:r>
              <a:rPr lang="en-US" dirty="0" err="1" smtClean="0"/>
              <a:t>Nemausus</a:t>
            </a:r>
            <a:endParaRPr lang="en-US" dirty="0" smtClean="0"/>
          </a:p>
          <a:p>
            <a:pPr marL="571500" lvl="1" indent="-457200">
              <a:buFont typeface="Arial"/>
              <a:buChar char="•"/>
            </a:pPr>
            <a:r>
              <a:rPr lang="en-US" dirty="0" err="1" smtClean="0"/>
              <a:t>Ledus</a:t>
            </a:r>
            <a:r>
              <a:rPr lang="en-US" dirty="0" smtClean="0"/>
              <a:t> </a:t>
            </a:r>
            <a:r>
              <a:rPr lang="en-US" b="1" dirty="0"/>
              <a:t>river</a:t>
            </a:r>
            <a:r>
              <a:rPr lang="en-US" dirty="0"/>
              <a:t>, </a:t>
            </a:r>
            <a:r>
              <a:rPr lang="en-US" dirty="0" err="1"/>
              <a:t>Lattara</a:t>
            </a:r>
            <a:r>
              <a:rPr lang="en-US" dirty="0"/>
              <a:t>, the Taurus/</a:t>
            </a:r>
            <a:r>
              <a:rPr lang="en-US" dirty="0" err="1"/>
              <a:t>Volcarum</a:t>
            </a:r>
            <a:r>
              <a:rPr lang="en-US" dirty="0"/>
              <a:t> </a:t>
            </a:r>
            <a:r>
              <a:rPr lang="en-US" b="1" dirty="0" err="1"/>
              <a:t>Stagna</a:t>
            </a:r>
            <a:r>
              <a:rPr lang="en-US" dirty="0"/>
              <a:t>, and the </a:t>
            </a:r>
            <a:r>
              <a:rPr lang="en-US" dirty="0" err="1"/>
              <a:t>Gallicum</a:t>
            </a:r>
            <a:r>
              <a:rPr lang="en-US" dirty="0"/>
              <a:t> </a:t>
            </a:r>
            <a:r>
              <a:rPr lang="en-US" b="1" dirty="0" smtClean="0"/>
              <a:t>Mare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oarse</a:t>
            </a:r>
            <a:r>
              <a:rPr lang="en-US" dirty="0"/>
              <a:t>-grained </a:t>
            </a:r>
            <a:r>
              <a:rPr lang="en-US" dirty="0" smtClean="0"/>
              <a:t>relationship</a:t>
            </a:r>
            <a:endParaRPr lang="en-US" dirty="0"/>
          </a:p>
          <a:p>
            <a:pPr marL="571500" lvl="1" indent="-457200">
              <a:buFont typeface="Arial"/>
              <a:buChar char="•"/>
            </a:pPr>
            <a:r>
              <a:rPr lang="en-US" dirty="0" smtClean="0"/>
              <a:t>Does </a:t>
            </a:r>
            <a:r>
              <a:rPr lang="en-US" dirty="0"/>
              <a:t>not extend to cover more general notions of proximity (e.g., "nearness", "between").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Adjoining </a:t>
            </a:r>
            <a:r>
              <a:rPr lang="en-US" dirty="0"/>
              <a:t>areas (open water?) TBD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74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4" name="Picture 3" descr="CRM_pleiades_conn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Exploring other Pleiades concepts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Completing the reconciliation of Pleiades and the CRM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Analyzing the named time period foundations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Analyzing the archaeological implications, and how archaeological theory affects 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Spaces 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 named region may correspond to different space extents according to what we mean:</a:t>
            </a:r>
          </a:p>
          <a:p>
            <a:pPr marL="1028700" lvl="2" indent="-457200">
              <a:buFont typeface="Arial"/>
              <a:buChar char="•"/>
            </a:pPr>
            <a:r>
              <a:rPr lang="en-US" dirty="0" smtClean="0"/>
              <a:t>Language</a:t>
            </a:r>
          </a:p>
          <a:p>
            <a:pPr marL="1028700" lvl="2" indent="-457200">
              <a:buFont typeface="Arial"/>
              <a:buChar char="•"/>
            </a:pPr>
            <a:r>
              <a:rPr lang="en-US" dirty="0" smtClean="0"/>
              <a:t>Culture</a:t>
            </a:r>
          </a:p>
          <a:p>
            <a:pPr marL="1028700" lvl="2" indent="-457200">
              <a:buFont typeface="Arial"/>
              <a:buChar char="•"/>
            </a:pPr>
            <a:r>
              <a:rPr lang="en-US" dirty="0" smtClean="0"/>
              <a:t>Politics</a:t>
            </a:r>
          </a:p>
          <a:p>
            <a:pPr marL="1028700" lvl="2" indent="-457200">
              <a:buFont typeface="Arial"/>
              <a:buChar char="•"/>
            </a:pPr>
            <a:r>
              <a:rPr lang="en-US" dirty="0" smtClean="0"/>
              <a:t>Administrative borders</a:t>
            </a:r>
          </a:p>
          <a:p>
            <a:pPr marL="571500" lvl="1" indent="-457200">
              <a:buFont typeface="Arial"/>
              <a:buChar char="•"/>
            </a:pPr>
            <a:r>
              <a:rPr lang="en-US" sz="3200" dirty="0"/>
              <a:t>Additionally, </a:t>
            </a:r>
            <a:r>
              <a:rPr lang="en-US" sz="3200" dirty="0" smtClean="0"/>
              <a:t>when talking about the past, the area may have undetermined or fuzzy borders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674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8" y="154274"/>
            <a:ext cx="8601467" cy="67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77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Pleiades</a:t>
            </a:r>
            <a:r>
              <a:rPr lang="it-IT" dirty="0" smtClean="0"/>
              <a:t> </a:t>
            </a:r>
            <a:r>
              <a:rPr lang="it-IT" dirty="0" err="1" smtClean="0"/>
              <a:t>Gazetteer</a:t>
            </a:r>
            <a:endParaRPr lang="it-IT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0154"/>
            <a:ext cx="8229600" cy="485601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Historical gazetteer</a:t>
            </a:r>
          </a:p>
          <a:p>
            <a:pPr marL="571500" lvl="1" indent="-457200">
              <a:buFont typeface="Arial"/>
              <a:buChar char="•"/>
            </a:pPr>
            <a:r>
              <a:rPr lang="en-US" dirty="0" smtClean="0"/>
              <a:t>Coverage: Greek </a:t>
            </a:r>
            <a:r>
              <a:rPr lang="en-US" dirty="0"/>
              <a:t>and Roman </a:t>
            </a:r>
            <a:r>
              <a:rPr lang="en-US" dirty="0" smtClean="0"/>
              <a:t>world</a:t>
            </a:r>
          </a:p>
          <a:p>
            <a:pPr marL="571500" lvl="1" indent="-45720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xpanding </a:t>
            </a:r>
            <a:r>
              <a:rPr lang="en-US" dirty="0"/>
              <a:t>into Ancient Near Eastern, Byzantine, Celtic, and Early Medieval </a:t>
            </a:r>
            <a:r>
              <a:rPr lang="en-US" dirty="0" smtClean="0"/>
              <a:t>geography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use, create, share, and map historical geographic information about the ancient </a:t>
            </a:r>
            <a:r>
              <a:rPr lang="en-US" dirty="0" smtClean="0"/>
              <a:t>world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associates names and locations in time </a:t>
            </a:r>
            <a:r>
              <a:rPr lang="en-US" dirty="0" smtClean="0"/>
              <a:t>providing structured </a:t>
            </a:r>
            <a:r>
              <a:rPr lang="en-US" dirty="0"/>
              <a:t>information about </a:t>
            </a:r>
            <a:r>
              <a:rPr lang="en-US" dirty="0" smtClean="0"/>
              <a:t>quality </a:t>
            </a:r>
            <a:r>
              <a:rPr lang="en-US" dirty="0"/>
              <a:t>and </a:t>
            </a:r>
            <a:r>
              <a:rPr lang="en-US" dirty="0" smtClean="0"/>
              <a:t>provenance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Pleiades Graph: </a:t>
            </a:r>
            <a:r>
              <a:rPr lang="en-US" dirty="0"/>
              <a:t>names and locations </a:t>
            </a:r>
            <a:r>
              <a:rPr lang="en-US" dirty="0" smtClean="0"/>
              <a:t>collected </a:t>
            </a:r>
            <a:r>
              <a:rPr lang="en-US" dirty="0"/>
              <a:t>into conceptual bundles (places) and </a:t>
            </a:r>
            <a:r>
              <a:rPr lang="en-US" dirty="0" smtClean="0"/>
              <a:t>associated </a:t>
            </a:r>
            <a:r>
              <a:rPr lang="en-US" dirty="0"/>
              <a:t>with other geographically connected </a:t>
            </a:r>
            <a:r>
              <a:rPr lang="en-US" dirty="0" smtClean="0"/>
              <a:t>places</a:t>
            </a:r>
          </a:p>
          <a:p>
            <a:pPr marL="457200" indent="-457200">
              <a:buFont typeface="Arial"/>
              <a:buChar char="•"/>
            </a:pPr>
            <a:r>
              <a:rPr lang="en-US" u="sng" dirty="0">
                <a:solidFill>
                  <a:srgbClr val="000090"/>
                </a:solidFill>
              </a:rPr>
              <a:t>http://</a:t>
            </a:r>
            <a:r>
              <a:rPr lang="en-US" u="sng" dirty="0" err="1">
                <a:solidFill>
                  <a:srgbClr val="000090"/>
                </a:solidFill>
              </a:rPr>
              <a:t>pleiades.stoa.org</a:t>
            </a:r>
            <a:r>
              <a:rPr lang="en-US" u="sng" dirty="0">
                <a:solidFill>
                  <a:srgbClr val="000090"/>
                </a:solidFill>
              </a:rPr>
              <a:t>/</a:t>
            </a:r>
            <a:endParaRPr lang="en-US" u="sng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403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Actually Pleiades (and most gazetteers) is based on a conceptual definition of place as contained in sources, so there are three levels:</a:t>
            </a:r>
          </a:p>
          <a:p>
            <a:pPr marL="892175" lvl="1" indent="-439738">
              <a:buFont typeface="Arial"/>
              <a:buChar char="•"/>
            </a:pPr>
            <a:r>
              <a:rPr lang="en-US" dirty="0" smtClean="0"/>
              <a:t>A place (possibly ancient) described in a source</a:t>
            </a:r>
          </a:p>
          <a:p>
            <a:pPr marL="892175" lvl="1" indent="-439738">
              <a:buFont typeface="Arial"/>
              <a:buChar char="•"/>
            </a:pPr>
            <a:r>
              <a:rPr lang="en-US" dirty="0" smtClean="0"/>
              <a:t>A place as perceived by humans</a:t>
            </a:r>
          </a:p>
          <a:p>
            <a:pPr marL="892175" lvl="1" indent="-439738">
              <a:buFont typeface="Arial"/>
              <a:buChar char="•"/>
            </a:pPr>
            <a:r>
              <a:rPr lang="en-US" dirty="0" smtClean="0"/>
              <a:t>A place geographically determined on the Earth or a representation like a geographic system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They should be modeled 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5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Conceptual places are a mental construct: they may correspond to </a:t>
            </a:r>
          </a:p>
          <a:p>
            <a:pPr marL="892175" indent="-439738">
              <a:buFont typeface="Arial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ctual places: Prato</a:t>
            </a:r>
          </a:p>
          <a:p>
            <a:pPr marL="892175" indent="-439738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nknown places: the tomb of Alexander the Great</a:t>
            </a:r>
          </a:p>
          <a:p>
            <a:pPr marL="892175" indent="-439738">
              <a:buFont typeface="Arial"/>
              <a:buChar char="•"/>
            </a:pPr>
            <a:r>
              <a:rPr lang="en-US" sz="2800" dirty="0" smtClean="0"/>
              <a:t>Dubious places, but quoted in </a:t>
            </a:r>
            <a:r>
              <a:rPr lang="en-US" sz="2800" dirty="0"/>
              <a:t>s</a:t>
            </a:r>
            <a:r>
              <a:rPr lang="en-US" sz="2800" dirty="0" smtClean="0"/>
              <a:t>ources: Atlantis; Ararat, the landing place of Noah’s Arch</a:t>
            </a:r>
          </a:p>
          <a:p>
            <a:pPr marL="892175" indent="-439738">
              <a:buFont typeface="Arial"/>
              <a:buChar char="•"/>
            </a:pPr>
            <a:r>
              <a:rPr lang="en-US" sz="2800" dirty="0" smtClean="0"/>
              <a:t>Imaginary places: Peter Pan’s </a:t>
            </a:r>
            <a:r>
              <a:rPr lang="en-US" sz="2800" dirty="0" err="1" smtClean="0"/>
              <a:t>Neverland</a:t>
            </a:r>
            <a:r>
              <a:rPr lang="en-US" sz="2800" dirty="0" smtClean="0"/>
              <a:t> island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It is proposed to introduce a new CRM class </a:t>
            </a:r>
            <a:r>
              <a:rPr lang="en-US" i="1" dirty="0" smtClean="0"/>
              <a:t>Conceptual Place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7472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additional 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What is a place? 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Pleiades, a place is constructed by human experience, i.e. it is the way they perceive and describe places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There is a terminological mismatch: what the CRM calls </a:t>
            </a:r>
            <a:r>
              <a:rPr lang="en-US" i="1" dirty="0" smtClean="0"/>
              <a:t>E53 Place </a:t>
            </a:r>
            <a:r>
              <a:rPr lang="en-US" dirty="0" smtClean="0"/>
              <a:t>is a ‘Location’ in the Pleiades terminology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the CRM, the </a:t>
            </a:r>
            <a:r>
              <a:rPr lang="en-US" dirty="0" err="1" smtClean="0"/>
              <a:t>pleiades:place</a:t>
            </a:r>
            <a:r>
              <a:rPr lang="en-US" dirty="0" smtClean="0"/>
              <a:t> is closer to the concept of space-time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5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2084" y="49487"/>
            <a:ext cx="6783776" cy="517146"/>
          </a:xfrm>
        </p:spPr>
        <p:txBody>
          <a:bodyPr/>
          <a:lstStyle/>
          <a:p>
            <a:r>
              <a:rPr lang="it-IT" sz="3600" dirty="0" err="1" smtClean="0"/>
              <a:t>Pleiades</a:t>
            </a:r>
            <a:r>
              <a:rPr lang="it-IT" sz="3600" dirty="0" smtClean="0"/>
              <a:t> Data Model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40243"/>
            <a:ext cx="8548660" cy="5591971"/>
          </a:xfrm>
        </p:spPr>
        <p:txBody>
          <a:bodyPr>
            <a:normAutofit lnSpcReduction="10000"/>
          </a:bodyPr>
          <a:lstStyle/>
          <a:p>
            <a:r>
              <a:rPr lang="en-GB" b="1" baseline="30000" dirty="0" smtClean="0">
                <a:cs typeface="Calibri"/>
              </a:rPr>
              <a:t>Place resources</a:t>
            </a:r>
            <a:r>
              <a:rPr lang="en-GB" baseline="30000" dirty="0" smtClean="0">
                <a:cs typeface="Calibri"/>
              </a:rPr>
              <a:t>: provide a descriptive and conceptual context for geographic, </a:t>
            </a:r>
            <a:r>
              <a:rPr lang="en-GB" baseline="30000" dirty="0" err="1" smtClean="0">
                <a:cs typeface="Calibri"/>
              </a:rPr>
              <a:t>toponymic</a:t>
            </a:r>
            <a:r>
              <a:rPr lang="en-GB" baseline="30000" dirty="0" smtClean="0">
                <a:cs typeface="Calibri"/>
              </a:rPr>
              <a:t>, bibliographic, and temporal information. This is the primary entity in the Pleiades database model. Pleiades place resources represent conceptual places.</a:t>
            </a:r>
          </a:p>
          <a:p>
            <a:r>
              <a:rPr lang="en-GB" b="1" baseline="30000" dirty="0" smtClean="0">
                <a:cs typeface="Calibri"/>
              </a:rPr>
              <a:t>Name resources</a:t>
            </a:r>
            <a:r>
              <a:rPr lang="en-GB" baseline="30000" dirty="0" smtClean="0">
                <a:cs typeface="Calibri"/>
              </a:rPr>
              <a:t>: record the details of modern and historical geographic names, including the languages and scripts in which they are attested.</a:t>
            </a:r>
          </a:p>
          <a:p>
            <a:r>
              <a:rPr lang="en-GB" b="1" baseline="30000" dirty="0" smtClean="0">
                <a:cs typeface="Calibri"/>
              </a:rPr>
              <a:t>Location resources: </a:t>
            </a:r>
            <a:r>
              <a:rPr lang="en-GB" baseline="30000" dirty="0" smtClean="0">
                <a:cs typeface="Calibri"/>
              </a:rPr>
              <a:t>record information about measureable spots and areas on the earth's surface</a:t>
            </a:r>
          </a:p>
          <a:p>
            <a:r>
              <a:rPr lang="en-GB" b="1" baseline="30000" dirty="0" smtClean="0">
                <a:cs typeface="Calibri"/>
              </a:rPr>
              <a:t>Reference Citations: </a:t>
            </a:r>
            <a:r>
              <a:rPr lang="en-GB" baseline="30000" dirty="0" smtClean="0">
                <a:cs typeface="Calibri"/>
              </a:rPr>
              <a:t>actionable citations of primary or secondary literature and data (both in print and online) that underpin or expand upon the information contained in Pleiades.</a:t>
            </a:r>
          </a:p>
          <a:p>
            <a:r>
              <a:rPr lang="en-GB" b="1" baseline="30000" dirty="0" smtClean="0">
                <a:cs typeface="Calibri"/>
              </a:rPr>
              <a:t>Temporal Attestations: </a:t>
            </a:r>
            <a:r>
              <a:rPr lang="en-GB" baseline="30000" dirty="0" smtClean="0">
                <a:cs typeface="Calibri"/>
              </a:rPr>
              <a:t>Assertions that a name or location was in active use during a particular period in history, together with assessments of confidence concerning those assertions.</a:t>
            </a:r>
          </a:p>
          <a:p>
            <a:r>
              <a:rPr lang="en-GB" b="1" baseline="30000" dirty="0" smtClean="0">
                <a:cs typeface="Calibri"/>
              </a:rPr>
              <a:t>Positional Accuracy Assessments: </a:t>
            </a:r>
            <a:r>
              <a:rPr lang="en-GB" baseline="30000" dirty="0" smtClean="0">
                <a:cs typeface="Calibri"/>
              </a:rPr>
              <a:t>Documents that describe the methods, precision, and accuracy of spatial data used in location resources.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51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leiades-d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2" y="603163"/>
            <a:ext cx="7867757" cy="6252936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22084" y="49487"/>
            <a:ext cx="6783776" cy="517146"/>
          </a:xfrm>
        </p:spPr>
        <p:txBody>
          <a:bodyPr/>
          <a:lstStyle/>
          <a:p>
            <a:r>
              <a:rPr lang="it-IT" sz="3600" dirty="0" err="1" smtClean="0"/>
              <a:t>Pleiades</a:t>
            </a:r>
            <a:r>
              <a:rPr lang="it-IT" sz="3600" dirty="0" smtClean="0"/>
              <a:t> Data Model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4466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980</TotalTime>
  <Words>620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Theme</vt:lpstr>
      <vt:lpstr>Default - Title and Content</vt:lpstr>
      <vt:lpstr>Conceptual Spaces: Organising Geographical Knowledge </vt:lpstr>
      <vt:lpstr>Spaces in Time</vt:lpstr>
      <vt:lpstr>PowerPoint Presentation</vt:lpstr>
      <vt:lpstr>Pleiades Gazetteer</vt:lpstr>
      <vt:lpstr>Places</vt:lpstr>
      <vt:lpstr>Conceptual Places</vt:lpstr>
      <vt:lpstr>A bit of additional confusion</vt:lpstr>
      <vt:lpstr>Pleiades Data Model</vt:lpstr>
      <vt:lpstr>Pleiades Data Model</vt:lpstr>
      <vt:lpstr>Pleiades and CIDOC CRM</vt:lpstr>
      <vt:lpstr>Naming</vt:lpstr>
      <vt:lpstr>Pleiades Connections</vt:lpstr>
      <vt:lpstr>Connections</vt:lpstr>
      <vt:lpstr>What next?</vt:lpstr>
    </vt:vector>
  </TitlesOfParts>
  <Company>The Cyprus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theory with practice: CIDOC CRM-based gazetteers and time-period thesauri</dc:title>
  <dc:creator>Franco Niccolucci</dc:creator>
  <cp:lastModifiedBy>Bekiari Xrysoula</cp:lastModifiedBy>
  <cp:revision>52</cp:revision>
  <dcterms:created xsi:type="dcterms:W3CDTF">2015-09-18T05:21:09Z</dcterms:created>
  <dcterms:modified xsi:type="dcterms:W3CDTF">2015-10-07T13:57:55Z</dcterms:modified>
</cp:coreProperties>
</file>