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handoutMasterIdLst>
    <p:handoutMasterId r:id="rId21"/>
  </p:handoutMasterIdLst>
  <p:sldIdLst>
    <p:sldId id="257" r:id="rId3"/>
    <p:sldId id="332" r:id="rId4"/>
    <p:sldId id="262" r:id="rId5"/>
    <p:sldId id="267" r:id="rId6"/>
    <p:sldId id="264" r:id="rId7"/>
    <p:sldId id="266" r:id="rId8"/>
    <p:sldId id="326" r:id="rId9"/>
    <p:sldId id="327" r:id="rId10"/>
    <p:sldId id="328" r:id="rId11"/>
    <p:sldId id="325" r:id="rId12"/>
    <p:sldId id="329" r:id="rId13"/>
    <p:sldId id="330" r:id="rId14"/>
    <p:sldId id="331" r:id="rId15"/>
    <p:sldId id="320" r:id="rId16"/>
    <p:sldId id="322" r:id="rId17"/>
    <p:sldId id="324" r:id="rId18"/>
    <p:sldId id="323"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6B1B"/>
    <a:srgbClr val="D2CB3A"/>
    <a:srgbClr val="5F9636"/>
    <a:srgbClr val="E3452B"/>
    <a:srgbClr val="D53D39"/>
    <a:srgbClr val="D2473C"/>
    <a:srgbClr val="66A02C"/>
    <a:srgbClr val="339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94628" autoAdjust="0"/>
  </p:normalViewPr>
  <p:slideViewPr>
    <p:cSldViewPr>
      <p:cViewPr varScale="1">
        <p:scale>
          <a:sx n="86" d="100"/>
          <a:sy n="86" d="100"/>
        </p:scale>
        <p:origin x="-72" y="-408"/>
      </p:cViewPr>
      <p:guideLst>
        <p:guide orient="horz" pos="2160"/>
        <p:guide pos="2880"/>
      </p:guideLst>
    </p:cSldViewPr>
  </p:slideViewPr>
  <p:outlineViewPr>
    <p:cViewPr>
      <p:scale>
        <a:sx n="33" d="100"/>
        <a:sy n="33" d="100"/>
      </p:scale>
      <p:origin x="0" y="1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C47485B-FC76-4932-9FE2-13432A2AA15E}" type="datetimeFigureOut">
              <a:rPr lang="en-US" smtClean="0"/>
              <a:t>4/1/2014</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1606AB1-82C1-4720-AAD8-51FAB95DFD51}" type="slidenum">
              <a:rPr lang="en-US" smtClean="0"/>
              <a:t>‹#›</a:t>
            </a:fld>
            <a:endParaRPr lang="en-US"/>
          </a:p>
        </p:txBody>
      </p:sp>
    </p:spTree>
    <p:extLst>
      <p:ext uri="{BB962C8B-B14F-4D97-AF65-F5344CB8AC3E}">
        <p14:creationId xmlns:p14="http://schemas.microsoft.com/office/powerpoint/2010/main" val="3902764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EB295F-B6C1-41D1-9F88-9E3E7BD079DA}" type="datetimeFigureOut">
              <a:rPr lang="en-US" smtClean="0"/>
              <a:t>4/1/2014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33B38D-35B2-4B97-A6DD-6CC3D3C58B42}" type="slidenum">
              <a:rPr lang="en-US" smtClean="0"/>
              <a:t>‹#›</a:t>
            </a:fld>
            <a:endParaRPr lang="en-US"/>
          </a:p>
        </p:txBody>
      </p:sp>
    </p:spTree>
    <p:extLst>
      <p:ext uri="{BB962C8B-B14F-4D97-AF65-F5344CB8AC3E}">
        <p14:creationId xmlns:p14="http://schemas.microsoft.com/office/powerpoint/2010/main" val="135403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12EA1D-7C00-438E-A377-7EBF27F953F3}"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207623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2EA1D-7C00-438E-A377-7EBF27F953F3}"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56590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2EA1D-7C00-438E-A377-7EBF27F953F3}"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353172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61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85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11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95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90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6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16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53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2EA1D-7C00-438E-A377-7EBF27F953F3}"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379302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36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10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29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12EA1D-7C00-438E-A377-7EBF27F953F3}"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166701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12EA1D-7C00-438E-A377-7EBF27F953F3}"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231793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12EA1D-7C00-438E-A377-7EBF27F953F3}" type="datetimeFigureOut">
              <a:rPr lang="en-US" smtClean="0"/>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346402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12EA1D-7C00-438E-A377-7EBF27F953F3}" type="datetimeFigureOut">
              <a:rPr lang="en-US" smtClean="0"/>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158801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2EA1D-7C00-438E-A377-7EBF27F953F3}" type="datetimeFigureOut">
              <a:rPr lang="en-US" smtClean="0"/>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77725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2EA1D-7C00-438E-A377-7EBF27F953F3}"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285846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2EA1D-7C00-438E-A377-7EBF27F953F3}"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DB390-D91C-44F3-B45F-D60B674A5A7A}" type="slidenum">
              <a:rPr lang="en-US" smtClean="0"/>
              <a:t>‹#›</a:t>
            </a:fld>
            <a:endParaRPr lang="en-US"/>
          </a:p>
        </p:txBody>
      </p:sp>
    </p:spTree>
    <p:extLst>
      <p:ext uri="{BB962C8B-B14F-4D97-AF65-F5344CB8AC3E}">
        <p14:creationId xmlns:p14="http://schemas.microsoft.com/office/powerpoint/2010/main" val="367001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2EA1D-7C00-438E-A377-7EBF27F953F3}" type="datetimeFigureOut">
              <a:rPr lang="en-US" smtClean="0"/>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DB390-D91C-44F3-B45F-D60B674A5A7A}" type="slidenum">
              <a:rPr lang="en-US" smtClean="0"/>
              <a:t>‹#›</a:t>
            </a:fld>
            <a:endParaRPr lang="en-US"/>
          </a:p>
        </p:txBody>
      </p:sp>
    </p:spTree>
    <p:extLst>
      <p:ext uri="{BB962C8B-B14F-4D97-AF65-F5344CB8AC3E}">
        <p14:creationId xmlns:p14="http://schemas.microsoft.com/office/powerpoint/2010/main" val="1589124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2EA1D-7C00-438E-A377-7EBF27F953F3}" type="datetimeFigureOut">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DB390-D91C-44F3-B45F-D60B674A5A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6193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biblstandard.dk/abm/doc/Common_presentation_of_data_from_archives_libraries_and_museums_Denmark.pdf"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5000636"/>
            <a:ext cx="7311186" cy="1114436"/>
          </a:xfrm>
          <a:solidFill>
            <a:srgbClr val="FFFF00"/>
          </a:solidFill>
          <a:ln w="34925">
            <a:solidFill>
              <a:srgbClr val="FFC000"/>
            </a:solidFill>
          </a:ln>
          <a:effectLst>
            <a:outerShdw blurRad="317500" dir="2700000" algn="ctr">
              <a:srgbClr val="000000">
                <a:alpha val="43000"/>
              </a:srgbClr>
            </a:outerShdw>
          </a:effectLst>
          <a:scene3d>
            <a:camera prst="isometricOffAxis1Right"/>
            <a:lightRig rig="threePt" dir="t">
              <a:rot lat="0" lon="0" rev="0"/>
            </a:lightRig>
          </a:scene3d>
          <a:sp3d extrusionH="38100" prstMaterial="clear">
            <a:bevelT w="260350" h="50800" prst="softRound"/>
            <a:bevelB prst="softRound"/>
          </a:sp3d>
        </p:spPr>
        <p:style>
          <a:lnRef idx="0">
            <a:schemeClr val="accent4"/>
          </a:lnRef>
          <a:fillRef idx="3">
            <a:schemeClr val="accent4"/>
          </a:fillRef>
          <a:effectRef idx="3">
            <a:schemeClr val="accent4"/>
          </a:effectRef>
          <a:fontRef idx="minor">
            <a:schemeClr val="lt1"/>
          </a:fontRef>
        </p:style>
        <p:txBody>
          <a:bodyPr>
            <a:normAutofit lnSpcReduction="10000"/>
          </a:bodyPr>
          <a:lstStyle/>
          <a:p>
            <a:r>
              <a:rPr lang="nb-NO"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Compset" pitchFamily="2" charset="-78"/>
              </a:rPr>
              <a:t>Den Haag, National Archives</a:t>
            </a:r>
            <a:endParaRPr lang="nb-NO"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Compset" pitchFamily="2" charset="-78"/>
            </a:endParaRPr>
          </a:p>
          <a:p>
            <a:r>
              <a:rPr lang="nb-NO"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Compset" pitchFamily="2" charset="-78"/>
              </a:rPr>
              <a:t>3rd April. 2014</a:t>
            </a:r>
          </a:p>
        </p:txBody>
      </p:sp>
      <p:sp>
        <p:nvSpPr>
          <p:cNvPr id="4" name="Rectangle 3"/>
          <p:cNvSpPr/>
          <p:nvPr/>
        </p:nvSpPr>
        <p:spPr>
          <a:xfrm>
            <a:off x="251520" y="620688"/>
            <a:ext cx="8592640" cy="2062103"/>
          </a:xfrm>
          <a:prstGeom prst="rect">
            <a:avLst/>
          </a:prstGeom>
          <a:solidFill>
            <a:srgbClr val="0070C0"/>
          </a:solidFill>
          <a:ln w="34925">
            <a:solidFill>
              <a:srgbClr val="FFFFFF"/>
            </a:solidFill>
          </a:ln>
          <a:effectLst>
            <a:outerShdw blurRad="317500" dir="2700000" algn="ctr">
              <a:srgbClr val="000000">
                <a:alpha val="43000"/>
              </a:srgbClr>
            </a:outerShdw>
          </a:effectLst>
          <a:scene3d>
            <a:camera prst="isometricOffAxis2Left"/>
            <a:lightRig rig="threePt" dir="t">
              <a:rot lat="0" lon="0" rev="0"/>
            </a:lightRig>
          </a:scene3d>
          <a:sp3d extrusionH="38100" prstMaterial="clear">
            <a:bevelT w="260350" h="50800" prst="softRound"/>
            <a:bevelB prst="softRound"/>
          </a:sp3d>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dirty="0" smtClean="0"/>
              <a:t>A request-based framework for </a:t>
            </a:r>
          </a:p>
          <a:p>
            <a:pPr algn="ctr"/>
            <a:r>
              <a:rPr lang="en-US" sz="3600" b="1" dirty="0" err="1" smtClean="0"/>
              <a:t>FRBRoo</a:t>
            </a:r>
            <a:r>
              <a:rPr lang="en-US" sz="3600" b="1" dirty="0" smtClean="0"/>
              <a:t> graphical representation:</a:t>
            </a:r>
            <a:r>
              <a:rPr lang="en-US" sz="2800" dirty="0" smtClean="0"/>
              <a:t/>
            </a:r>
            <a:br>
              <a:rPr lang="en-US" sz="2800" dirty="0" smtClean="0"/>
            </a:br>
            <a:r>
              <a:rPr lang="en-US" sz="2800" b="1" dirty="0" smtClean="0"/>
              <a:t>With emphasis on</a:t>
            </a:r>
          </a:p>
          <a:p>
            <a:pPr algn="ctr"/>
            <a:r>
              <a:rPr lang="en-US" sz="2800" b="1" dirty="0" smtClean="0"/>
              <a:t> heterogeneous cultural information needs</a:t>
            </a:r>
            <a:endParaRPr lang="fa-IR" sz="2800" b="1" cap="all" dirty="0">
              <a:ln w="0"/>
              <a:solidFill>
                <a:srgbClr val="FFFF00"/>
              </a:solidFill>
              <a:effectLst>
                <a:reflection blurRad="12700" stA="50000" endPos="50000" dist="5000" dir="5400000" sy="-100000" rotWithShape="0"/>
              </a:effectLst>
            </a:endParaRPr>
          </a:p>
        </p:txBody>
      </p:sp>
      <p:sp>
        <p:nvSpPr>
          <p:cNvPr id="6" name="Rectangle 5"/>
          <p:cNvSpPr/>
          <p:nvPr/>
        </p:nvSpPr>
        <p:spPr>
          <a:xfrm>
            <a:off x="2046203" y="2643182"/>
            <a:ext cx="184730" cy="923330"/>
          </a:xfrm>
          <a:prstGeom prst="rect">
            <a:avLst/>
          </a:prstGeom>
          <a:noFill/>
        </p:spPr>
        <p:txBody>
          <a:bodyPr wrap="none" lIns="91440" tIns="45720" rIns="91440" bIns="45720">
            <a:spAutoFit/>
          </a:bodyPr>
          <a:lstStyle/>
          <a:p>
            <a:pPr algn="ctr"/>
            <a:endParaRPr lang="en-US" sz="5400" b="1" dirty="0">
              <a:ln w="12700">
                <a:solidFill>
                  <a:srgbClr val="FF0000"/>
                </a:solidFill>
                <a:prstDash val="solid"/>
              </a:ln>
              <a:solidFill>
                <a:srgbClr val="FFFF00"/>
              </a:solidFill>
              <a:effectLst>
                <a:outerShdw blurRad="41275" dist="20320" dir="1800000" algn="tl" rotWithShape="0">
                  <a:srgbClr val="000000">
                    <a:alpha val="40000"/>
                  </a:srgbClr>
                </a:outerShdw>
              </a:effectLst>
              <a:cs typeface="B Compset" pitchFamily="2" charset="-78"/>
            </a:endParaRPr>
          </a:p>
        </p:txBody>
      </p:sp>
      <p:sp>
        <p:nvSpPr>
          <p:cNvPr id="2" name="Rectangle 1"/>
          <p:cNvSpPr/>
          <p:nvPr/>
        </p:nvSpPr>
        <p:spPr>
          <a:xfrm>
            <a:off x="752178" y="3933056"/>
            <a:ext cx="2016962" cy="392159"/>
          </a:xfrm>
          <a:prstGeom prst="rect">
            <a:avLst/>
          </a:prstGeom>
        </p:spPr>
        <p:txBody>
          <a:bodyPr wrap="none">
            <a:spAutoFit/>
          </a:bodyPr>
          <a:lstStyle/>
          <a:p>
            <a:pPr algn="ctr">
              <a:lnSpc>
                <a:spcPct val="115000"/>
              </a:lnSpc>
              <a:spcAft>
                <a:spcPts val="1000"/>
              </a:spcAft>
            </a:pPr>
            <a:r>
              <a:rPr lang="en-US" i="1" dirty="0" err="1">
                <a:solidFill>
                  <a:schemeClr val="accent4">
                    <a:lumMod val="50000"/>
                  </a:schemeClr>
                </a:solidFill>
                <a:ea typeface="Calibri"/>
                <a:cs typeface="Arial"/>
              </a:rPr>
              <a:t>Maliheh</a:t>
            </a:r>
            <a:r>
              <a:rPr lang="en-US" i="1" dirty="0">
                <a:solidFill>
                  <a:schemeClr val="accent4">
                    <a:lumMod val="50000"/>
                  </a:schemeClr>
                </a:solidFill>
                <a:ea typeface="Calibri"/>
                <a:cs typeface="Arial"/>
              </a:rPr>
              <a:t> </a:t>
            </a:r>
            <a:r>
              <a:rPr lang="en-US" i="1" dirty="0" err="1">
                <a:solidFill>
                  <a:schemeClr val="accent4">
                    <a:lumMod val="50000"/>
                  </a:schemeClr>
                </a:solidFill>
                <a:ea typeface="Calibri"/>
                <a:cs typeface="Arial"/>
              </a:rPr>
              <a:t>Farrokhnia</a:t>
            </a:r>
            <a:endParaRPr lang="en-US" sz="1600" i="1" dirty="0">
              <a:solidFill>
                <a:schemeClr val="accent4">
                  <a:lumMod val="50000"/>
                </a:schemeClr>
              </a:solidFill>
              <a:ea typeface="Calibri"/>
              <a:cs typeface="Arial"/>
            </a:endParaRPr>
          </a:p>
        </p:txBody>
      </p:sp>
    </p:spTree>
    <p:extLst>
      <p:ext uri="{BB962C8B-B14F-4D97-AF65-F5344CB8AC3E}">
        <p14:creationId xmlns:p14="http://schemas.microsoft.com/office/powerpoint/2010/main" val="1502328138"/>
      </p:ext>
    </p:extLst>
  </p:cSld>
  <p:clrMapOvr>
    <a:masterClrMapping/>
  </p:clrMapOvr>
  <mc:AlternateContent xmlns:mc="http://schemas.openxmlformats.org/markup-compatibility/2006">
    <mc:Choice xmlns:p14="http://schemas.microsoft.com/office/powerpoint/2010/main" Requires="p14">
      <p:transition spd="slow" p14:dur="4000" advClick="0" advTm="4000">
        <p14:reveal/>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1000"/>
                            </p:stCondLst>
                            <p:childTnLst>
                              <p:par>
                                <p:cTn id="29" presetID="53" presetClass="entr" presetSubtype="16" fill="hold" grpId="0" nodeType="afterEffect">
                                  <p:stCondLst>
                                    <p:cond delay="3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2500" fill="hold"/>
                                        <p:tgtEl>
                                          <p:spTgt spid="2"/>
                                        </p:tgtEl>
                                        <p:attrNameLst>
                                          <p:attrName>ppt_w</p:attrName>
                                        </p:attrNameLst>
                                      </p:cBhvr>
                                      <p:tavLst>
                                        <p:tav tm="0">
                                          <p:val>
                                            <p:fltVal val="0"/>
                                          </p:val>
                                        </p:tav>
                                        <p:tav tm="100000">
                                          <p:val>
                                            <p:strVal val="#ppt_w"/>
                                          </p:val>
                                        </p:tav>
                                      </p:tavLst>
                                    </p:anim>
                                    <p:anim calcmode="lin" valueType="num">
                                      <p:cBhvr>
                                        <p:cTn id="32" dur="2500" fill="hold"/>
                                        <p:tgtEl>
                                          <p:spTgt spid="2"/>
                                        </p:tgtEl>
                                        <p:attrNameLst>
                                          <p:attrName>ppt_h</p:attrName>
                                        </p:attrNameLst>
                                      </p:cBhvr>
                                      <p:tavLst>
                                        <p:tav tm="0">
                                          <p:val>
                                            <p:fltVal val="0"/>
                                          </p:val>
                                        </p:tav>
                                        <p:tav tm="100000">
                                          <p:val>
                                            <p:strVal val="#ppt_h"/>
                                          </p:val>
                                        </p:tav>
                                      </p:tavLst>
                                    </p:anim>
                                    <p:animEffect transition="in" filter="fade">
                                      <p:cBhvr>
                                        <p:cTn id="33"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MyM</a:t>
            </a:r>
            <a:endParaRPr lang="en-US" dirty="0"/>
          </a:p>
        </p:txBody>
      </p:sp>
      <p:pic>
        <p:nvPicPr>
          <p:cNvPr id="7170" name="Picture 2" descr="\\sicilia.hioa.no\malifa\My Pictures\article-writ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0"/>
            <a:ext cx="4608512" cy="48464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7584" y="3609618"/>
            <a:ext cx="3863558" cy="1107996"/>
          </a:xfrm>
          <a:prstGeom prst="rect">
            <a:avLst/>
          </a:prstGeom>
        </p:spPr>
        <p:txBody>
          <a:bodyPr wrap="none">
            <a:spAutoFit/>
          </a:bodyPr>
          <a:lstStyle/>
          <a:p>
            <a:r>
              <a:rPr lang="nb-NO"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skerville Old Face" panose="02020602080505020303" pitchFamily="18" charset="0"/>
              </a:rPr>
              <a:t>My Project</a:t>
            </a:r>
            <a:endParaRPr lang="en-US" sz="6600" dirty="0"/>
          </a:p>
        </p:txBody>
      </p:sp>
    </p:spTree>
    <p:extLst>
      <p:ext uri="{BB962C8B-B14F-4D97-AF65-F5344CB8AC3E}">
        <p14:creationId xmlns:p14="http://schemas.microsoft.com/office/powerpoint/2010/main" val="346783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11560" y="1052736"/>
            <a:ext cx="7704856" cy="5073427"/>
          </a:xfrm>
        </p:spPr>
        <p:txBody>
          <a:bodyPr/>
          <a:lstStyle/>
          <a:p>
            <a:pPr marL="0" indent="0">
              <a:buNone/>
            </a:pPr>
            <a:r>
              <a:rPr lang="nb-NO" sz="3000" b="1" dirty="0" err="1" smtClean="0">
                <a:effectLst>
                  <a:outerShdw blurRad="38100" dist="38100" dir="2700000" algn="tl">
                    <a:srgbClr val="000000">
                      <a:alpha val="43137"/>
                    </a:srgbClr>
                  </a:outerShdw>
                </a:effectLst>
              </a:rPr>
              <a:t>Objective</a:t>
            </a:r>
            <a:r>
              <a:rPr lang="nb-NO" sz="3000" b="1" dirty="0" smtClean="0">
                <a:effectLst>
                  <a:outerShdw blurRad="38100" dist="38100" dir="2700000" algn="tl">
                    <a:srgbClr val="000000">
                      <a:alpha val="43137"/>
                    </a:srgbClr>
                  </a:outerShdw>
                </a:effectLst>
              </a:rPr>
              <a:t>:</a:t>
            </a:r>
          </a:p>
          <a:p>
            <a:pPr marL="0" indent="0">
              <a:buNone/>
            </a:pPr>
            <a:endParaRPr lang="nb-NO" b="1" dirty="0" smtClean="0">
              <a:effectLst>
                <a:outerShdw blurRad="38100" dist="38100" dir="2700000" algn="tl">
                  <a:srgbClr val="000000">
                    <a:alpha val="43137"/>
                  </a:srgbClr>
                </a:outerShdw>
              </a:effectLst>
            </a:endParaRPr>
          </a:p>
          <a:p>
            <a:pPr algn="just"/>
            <a:r>
              <a:rPr lang="nb-NO" dirty="0" err="1" smtClean="0"/>
              <a:t>Propose</a:t>
            </a:r>
            <a:r>
              <a:rPr lang="nb-NO" dirty="0" smtClean="0"/>
              <a:t> an alternative </a:t>
            </a:r>
            <a:r>
              <a:rPr lang="en-US" dirty="0"/>
              <a:t>request-based graphical visualization of information based on </a:t>
            </a:r>
            <a:r>
              <a:rPr lang="en-US" dirty="0" err="1"/>
              <a:t>FRBRoo</a:t>
            </a:r>
            <a:r>
              <a:rPr lang="en-US" dirty="0"/>
              <a:t> </a:t>
            </a:r>
            <a:r>
              <a:rPr lang="en-US" dirty="0" smtClean="0"/>
              <a:t>model considering </a:t>
            </a:r>
            <a:r>
              <a:rPr lang="en-US" dirty="0"/>
              <a:t>user’s needs and requirements in different domains of memory institutions</a:t>
            </a:r>
          </a:p>
        </p:txBody>
      </p:sp>
    </p:spTree>
    <p:extLst>
      <p:ext uri="{BB962C8B-B14F-4D97-AF65-F5344CB8AC3E}">
        <p14:creationId xmlns:p14="http://schemas.microsoft.com/office/powerpoint/2010/main" val="277660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endParaRPr lang="en-US" dirty="0"/>
          </a:p>
        </p:txBody>
      </p:sp>
      <p:sp>
        <p:nvSpPr>
          <p:cNvPr id="3" name="Content Placeholder 2"/>
          <p:cNvSpPr>
            <a:spLocks noGrp="1"/>
          </p:cNvSpPr>
          <p:nvPr>
            <p:ph idx="1"/>
          </p:nvPr>
        </p:nvSpPr>
        <p:spPr>
          <a:xfrm>
            <a:off x="457200" y="1124744"/>
            <a:ext cx="8229600" cy="5112568"/>
          </a:xfrm>
        </p:spPr>
        <p:txBody>
          <a:bodyPr>
            <a:normAutofit fontScale="85000" lnSpcReduction="20000"/>
          </a:bodyPr>
          <a:lstStyle/>
          <a:p>
            <a:pPr marL="0" indent="0">
              <a:buNone/>
            </a:pPr>
            <a:r>
              <a:rPr lang="nb-NO" b="1" dirty="0" smtClean="0">
                <a:effectLst>
                  <a:outerShdw blurRad="38100" dist="38100" dir="2700000" algn="tl">
                    <a:srgbClr val="000000">
                      <a:alpha val="43137"/>
                    </a:srgbClr>
                  </a:outerShdw>
                </a:effectLst>
              </a:rPr>
              <a:t>My </a:t>
            </a:r>
            <a:r>
              <a:rPr lang="nb-NO" b="1" dirty="0" err="1" smtClean="0">
                <a:effectLst>
                  <a:outerShdw blurRad="38100" dist="38100" dir="2700000" algn="tl">
                    <a:srgbClr val="000000">
                      <a:alpha val="43137"/>
                    </a:srgbClr>
                  </a:outerShdw>
                </a:effectLst>
              </a:rPr>
              <a:t>assumption</a:t>
            </a:r>
            <a:r>
              <a:rPr lang="nb-NO" b="1" dirty="0" smtClean="0">
                <a:effectLst>
                  <a:outerShdw blurRad="38100" dist="38100" dir="2700000" algn="tl">
                    <a:srgbClr val="000000">
                      <a:alpha val="43137"/>
                    </a:srgbClr>
                  </a:outerShdw>
                </a:effectLst>
              </a:rPr>
              <a:t>:</a:t>
            </a:r>
          </a:p>
          <a:p>
            <a:pPr marL="0" indent="0">
              <a:buNone/>
            </a:pPr>
            <a:endParaRPr lang="nb-NO" dirty="0" smtClean="0">
              <a:effectLst>
                <a:outerShdw blurRad="38100" dist="38100" dir="2700000" algn="tl">
                  <a:srgbClr val="000000">
                    <a:alpha val="43137"/>
                  </a:srgbClr>
                </a:outerShdw>
              </a:effectLst>
            </a:endParaRPr>
          </a:p>
          <a:p>
            <a:pPr marL="0" indent="0" algn="ctr">
              <a:buNone/>
            </a:pPr>
            <a:r>
              <a:rPr lang="en-US" dirty="0" smtClean="0"/>
              <a:t>There are</a:t>
            </a:r>
          </a:p>
          <a:p>
            <a:pPr marL="0" indent="0" algn="ctr">
              <a:buNone/>
            </a:pPr>
            <a:r>
              <a:rPr lang="en-US" dirty="0" smtClean="0"/>
              <a:t> </a:t>
            </a:r>
            <a:r>
              <a:rPr lang="en-US" dirty="0"/>
              <a:t>different preferred core information elements and relationships </a:t>
            </a:r>
            <a:endParaRPr lang="en-US" dirty="0" smtClean="0"/>
          </a:p>
          <a:p>
            <a:pPr marL="0" indent="0" algn="ctr">
              <a:buNone/>
            </a:pPr>
            <a:r>
              <a:rPr lang="en-US" dirty="0" smtClean="0"/>
              <a:t>for </a:t>
            </a:r>
          </a:p>
          <a:p>
            <a:pPr marL="0" indent="0" algn="ctr">
              <a:buNone/>
            </a:pPr>
            <a:r>
              <a:rPr lang="en-US" dirty="0" smtClean="0"/>
              <a:t>different </a:t>
            </a:r>
            <a:r>
              <a:rPr lang="en-US" dirty="0"/>
              <a:t>information items held in libraries, archives and </a:t>
            </a:r>
            <a:r>
              <a:rPr lang="en-US" dirty="0" smtClean="0"/>
              <a:t>museums</a:t>
            </a:r>
          </a:p>
          <a:p>
            <a:pPr marL="0" indent="0" algn="ctr">
              <a:buNone/>
            </a:pPr>
            <a:r>
              <a:rPr lang="en-US" dirty="0" smtClean="0"/>
              <a:t>according </a:t>
            </a:r>
            <a:r>
              <a:rPr lang="en-US" dirty="0"/>
              <a:t>to </a:t>
            </a:r>
            <a:endParaRPr lang="en-US" dirty="0" smtClean="0"/>
          </a:p>
          <a:p>
            <a:pPr marL="0" indent="0" algn="ctr">
              <a:buNone/>
            </a:pPr>
            <a:r>
              <a:rPr lang="en-US" dirty="0" smtClean="0"/>
              <a:t>the </a:t>
            </a:r>
            <a:r>
              <a:rPr lang="en-US" dirty="0"/>
              <a:t>users in each of these different domains</a:t>
            </a:r>
            <a:r>
              <a:rPr lang="en-US" dirty="0" smtClean="0"/>
              <a:t>.</a:t>
            </a:r>
          </a:p>
          <a:p>
            <a:pPr marL="0" indent="0" algn="ctr">
              <a:buNone/>
            </a:pPr>
            <a:endParaRPr lang="en-US" dirty="0"/>
          </a:p>
          <a:p>
            <a:r>
              <a:rPr lang="nb-NO" dirty="0" smtClean="0"/>
              <a:t>Fore </a:t>
            </a:r>
            <a:r>
              <a:rPr lang="nb-NO" dirty="0" err="1" smtClean="0"/>
              <a:t>example</a:t>
            </a:r>
            <a:r>
              <a:rPr lang="nb-NO" dirty="0" smtClean="0"/>
              <a:t>:</a:t>
            </a:r>
            <a:endParaRPr lang="en-US" dirty="0"/>
          </a:p>
          <a:p>
            <a:endParaRPr lang="en-US" dirty="0"/>
          </a:p>
        </p:txBody>
      </p:sp>
    </p:spTree>
    <p:extLst>
      <p:ext uri="{BB962C8B-B14F-4D97-AF65-F5344CB8AC3E}">
        <p14:creationId xmlns:p14="http://schemas.microsoft.com/office/powerpoint/2010/main" val="225475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US" dirty="0"/>
          </a:p>
        </p:txBody>
      </p:sp>
      <p:sp>
        <p:nvSpPr>
          <p:cNvPr id="3" name="Content Placeholder 2"/>
          <p:cNvSpPr>
            <a:spLocks noGrp="1"/>
          </p:cNvSpPr>
          <p:nvPr>
            <p:ph idx="1"/>
          </p:nvPr>
        </p:nvSpPr>
        <p:spPr>
          <a:xfrm>
            <a:off x="457200" y="332656"/>
            <a:ext cx="8291264" cy="6408712"/>
          </a:xfrm>
        </p:spPr>
        <p:txBody>
          <a:bodyPr>
            <a:normAutofit fontScale="77500" lnSpcReduction="20000"/>
          </a:bodyPr>
          <a:lstStyle/>
          <a:p>
            <a:pPr marL="0" indent="0">
              <a:buNone/>
            </a:pPr>
            <a:r>
              <a:rPr lang="en-US" sz="3900" b="1" dirty="0">
                <a:effectLst>
                  <a:outerShdw blurRad="38100" dist="38100" dir="2700000" algn="tl">
                    <a:srgbClr val="000000">
                      <a:alpha val="43137"/>
                    </a:srgbClr>
                  </a:outerShdw>
                </a:effectLst>
              </a:rPr>
              <a:t>Research questions</a:t>
            </a:r>
            <a:r>
              <a:rPr lang="en-US" sz="3900" b="1" dirty="0" smtClean="0">
                <a:effectLst>
                  <a:outerShdw blurRad="38100" dist="38100" dir="2700000" algn="tl">
                    <a:srgbClr val="000000">
                      <a:alpha val="43137"/>
                    </a:srgbClr>
                  </a:outerShdw>
                </a:effectLst>
              </a:rPr>
              <a:t>:</a:t>
            </a:r>
          </a:p>
          <a:p>
            <a:endParaRPr lang="en-US" sz="2300" dirty="0"/>
          </a:p>
          <a:p>
            <a:pPr lvl="0"/>
            <a:r>
              <a:rPr lang="en-US" dirty="0"/>
              <a:t>What are the fundamental categories in information resources held in archives, libraries and museums</a:t>
            </a:r>
            <a:r>
              <a:rPr lang="en-US" dirty="0" smtClean="0"/>
              <a:t>?</a:t>
            </a:r>
          </a:p>
          <a:p>
            <a:pPr lvl="0"/>
            <a:endParaRPr lang="en-US" sz="1000" dirty="0"/>
          </a:p>
          <a:p>
            <a:pPr lvl="0"/>
            <a:r>
              <a:rPr lang="en-US" dirty="0"/>
              <a:t>What are the most frequently information elements that users use in their search queries in archives, libraries and museums</a:t>
            </a:r>
            <a:r>
              <a:rPr lang="en-US" dirty="0" smtClean="0"/>
              <a:t>?</a:t>
            </a:r>
          </a:p>
          <a:p>
            <a:pPr lvl="0"/>
            <a:endParaRPr lang="en-US" sz="1000" dirty="0"/>
          </a:p>
          <a:p>
            <a:pPr lvl="0"/>
            <a:r>
              <a:rPr lang="en-US" dirty="0"/>
              <a:t>What are the most important information elements that users pay attention in the information presentation of each information resource in archive systems, library systems and museum systems or in an integrated system</a:t>
            </a:r>
            <a:r>
              <a:rPr lang="en-US" dirty="0" smtClean="0"/>
              <a:t>?</a:t>
            </a:r>
          </a:p>
          <a:p>
            <a:pPr lvl="0"/>
            <a:endParaRPr lang="en-US" sz="1100" dirty="0"/>
          </a:p>
          <a:p>
            <a:pPr lvl="0"/>
            <a:r>
              <a:rPr lang="en-US" dirty="0"/>
              <a:t>Which kinds of </a:t>
            </a:r>
            <a:r>
              <a:rPr lang="en-US" dirty="0" err="1"/>
              <a:t>FRBRoo</a:t>
            </a:r>
            <a:r>
              <a:rPr lang="en-US" dirty="0"/>
              <a:t> properties (relationships) are the most important for users? And how much it differs from user to user and from material to material in different domains</a:t>
            </a:r>
            <a:r>
              <a:rPr lang="en-US" dirty="0" smtClean="0"/>
              <a:t>?</a:t>
            </a:r>
          </a:p>
          <a:p>
            <a:pPr lvl="0"/>
            <a:endParaRPr lang="en-US" sz="1100" dirty="0"/>
          </a:p>
          <a:p>
            <a:pPr lvl="0"/>
            <a:r>
              <a:rPr lang="en-US" dirty="0"/>
              <a:t>How is the request-based framework for </a:t>
            </a:r>
            <a:r>
              <a:rPr lang="en-US" dirty="0" err="1"/>
              <a:t>FRBRoo</a:t>
            </a:r>
            <a:r>
              <a:rPr lang="en-US" dirty="0"/>
              <a:t> graphical </a:t>
            </a:r>
            <a:r>
              <a:rPr lang="en-US" dirty="0" smtClean="0"/>
              <a:t>visualization in </a:t>
            </a:r>
            <a:r>
              <a:rPr lang="en-US" dirty="0"/>
              <a:t>an integrated system?</a:t>
            </a:r>
          </a:p>
          <a:p>
            <a:endParaRPr lang="en-US" dirty="0"/>
          </a:p>
        </p:txBody>
      </p:sp>
    </p:spTree>
    <p:extLst>
      <p:ext uri="{BB962C8B-B14F-4D97-AF65-F5344CB8AC3E}">
        <p14:creationId xmlns:p14="http://schemas.microsoft.com/office/powerpoint/2010/main" val="172242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US" dirty="0"/>
          </a:p>
        </p:txBody>
      </p:sp>
      <p:sp>
        <p:nvSpPr>
          <p:cNvPr id="3" name="Content Placeholder 2"/>
          <p:cNvSpPr>
            <a:spLocks noGrp="1"/>
          </p:cNvSpPr>
          <p:nvPr>
            <p:ph idx="1"/>
          </p:nvPr>
        </p:nvSpPr>
        <p:spPr>
          <a:xfrm>
            <a:off x="107504" y="44624"/>
            <a:ext cx="9036496" cy="6813376"/>
          </a:xfrm>
        </p:spPr>
        <p:txBody>
          <a:bodyPr>
            <a:normAutofit fontScale="85000" lnSpcReduction="20000"/>
          </a:bodyPr>
          <a:lstStyle/>
          <a:p>
            <a:pPr marL="0" indent="0">
              <a:buNone/>
            </a:pPr>
            <a:r>
              <a:rPr lang="nb-NO" b="1" dirty="0" smtClean="0">
                <a:effectLst>
                  <a:outerShdw blurRad="38100" dist="38100" dir="2700000" algn="tl">
                    <a:srgbClr val="000000">
                      <a:alpha val="43137"/>
                    </a:srgbClr>
                  </a:outerShdw>
                </a:effectLst>
              </a:rPr>
              <a:t>Research design:</a:t>
            </a:r>
          </a:p>
          <a:p>
            <a:pPr marL="0" indent="0">
              <a:buNone/>
            </a:pPr>
            <a:endParaRPr lang="nb-NO" sz="1200" b="1" dirty="0" smtClean="0">
              <a:effectLst>
                <a:outerShdw blurRad="38100" dist="38100" dir="2700000" algn="tl">
                  <a:srgbClr val="000000">
                    <a:alpha val="43137"/>
                  </a:srgbClr>
                </a:outerShdw>
              </a:effectLst>
            </a:endParaRPr>
          </a:p>
          <a:p>
            <a:r>
              <a:rPr lang="nb-NO" sz="2800" dirty="0" err="1" smtClean="0"/>
              <a:t>Identifying</a:t>
            </a:r>
            <a:r>
              <a:rPr lang="nb-NO" sz="2800" dirty="0" smtClean="0"/>
              <a:t> </a:t>
            </a:r>
            <a:r>
              <a:rPr lang="nb-NO" sz="2800" dirty="0" err="1" smtClean="0"/>
              <a:t>categories</a:t>
            </a:r>
            <a:r>
              <a:rPr lang="nb-NO" sz="2800" dirty="0" smtClean="0"/>
              <a:t> </a:t>
            </a:r>
            <a:r>
              <a:rPr lang="nb-NO" sz="2800" dirty="0" err="1" smtClean="0"/>
              <a:t>among</a:t>
            </a:r>
            <a:r>
              <a:rPr lang="nb-NO" sz="2800" dirty="0" smtClean="0"/>
              <a:t>:</a:t>
            </a:r>
          </a:p>
          <a:p>
            <a:pPr marL="0" indent="0">
              <a:buNone/>
            </a:pPr>
            <a:r>
              <a:rPr lang="nb-NO" sz="2800" dirty="0"/>
              <a:t> </a:t>
            </a:r>
            <a:r>
              <a:rPr lang="nb-NO" sz="2800" dirty="0" smtClean="0"/>
              <a:t>      - </a:t>
            </a:r>
            <a:r>
              <a:rPr lang="nb-NO" sz="2800" dirty="0" err="1"/>
              <a:t>FRBRoo</a:t>
            </a:r>
            <a:r>
              <a:rPr lang="nb-NO" sz="2800" dirty="0"/>
              <a:t> </a:t>
            </a:r>
            <a:r>
              <a:rPr lang="nb-NO" sz="2800" dirty="0" err="1"/>
              <a:t>classes</a:t>
            </a:r>
            <a:r>
              <a:rPr lang="nb-NO" sz="2800" dirty="0"/>
              <a:t> (</a:t>
            </a:r>
            <a:r>
              <a:rPr lang="nb-NO" sz="2800" dirty="0" err="1"/>
              <a:t>Fs</a:t>
            </a:r>
            <a:r>
              <a:rPr lang="nb-NO" sz="2800" dirty="0"/>
              <a:t>) and </a:t>
            </a:r>
            <a:r>
              <a:rPr lang="nb-NO" sz="2800" dirty="0" err="1"/>
              <a:t>properties</a:t>
            </a:r>
            <a:r>
              <a:rPr lang="nb-NO" sz="2800" dirty="0"/>
              <a:t> (</a:t>
            </a:r>
            <a:r>
              <a:rPr lang="nb-NO" sz="2800" dirty="0" err="1"/>
              <a:t>Rs</a:t>
            </a:r>
            <a:r>
              <a:rPr lang="nb-NO" sz="2800" dirty="0"/>
              <a:t>) </a:t>
            </a:r>
          </a:p>
          <a:p>
            <a:pPr marL="0" indent="0">
              <a:buNone/>
            </a:pPr>
            <a:r>
              <a:rPr lang="nb-NO" sz="2800" dirty="0" smtClean="0"/>
              <a:t>       - </a:t>
            </a:r>
            <a:r>
              <a:rPr lang="nb-NO" sz="2800" dirty="0"/>
              <a:t>Information Resources held in different </a:t>
            </a:r>
            <a:r>
              <a:rPr lang="nb-NO" sz="2800" dirty="0" err="1"/>
              <a:t>memory</a:t>
            </a:r>
            <a:r>
              <a:rPr lang="nb-NO" sz="2800" dirty="0"/>
              <a:t>  </a:t>
            </a:r>
            <a:r>
              <a:rPr lang="nb-NO" sz="2800" dirty="0" err="1"/>
              <a:t>institutions</a:t>
            </a:r>
            <a:endParaRPr lang="nb-NO" sz="2800" dirty="0"/>
          </a:p>
          <a:p>
            <a:endParaRPr lang="nb-NO" sz="1100" dirty="0" smtClean="0"/>
          </a:p>
          <a:p>
            <a:r>
              <a:rPr lang="nb-NO" sz="2800" dirty="0" err="1" smtClean="0"/>
              <a:t>Perparing</a:t>
            </a:r>
            <a:r>
              <a:rPr lang="nb-NO" sz="2800" dirty="0" smtClean="0"/>
              <a:t> a </a:t>
            </a:r>
            <a:r>
              <a:rPr lang="nb-NO" sz="2800" dirty="0" err="1" smtClean="0"/>
              <a:t>questionnaire</a:t>
            </a:r>
            <a:r>
              <a:rPr lang="nb-NO" sz="2800" dirty="0" smtClean="0"/>
              <a:t> in </a:t>
            </a:r>
            <a:r>
              <a:rPr lang="nb-NO" sz="2800" dirty="0" err="1" smtClean="0"/>
              <a:t>the</a:t>
            </a:r>
            <a:r>
              <a:rPr lang="nb-NO" sz="2800" dirty="0" smtClean="0"/>
              <a:t> form </a:t>
            </a:r>
            <a:r>
              <a:rPr lang="nb-NO" sz="2800" dirty="0" err="1" smtClean="0"/>
              <a:t>of</a:t>
            </a:r>
            <a:r>
              <a:rPr lang="nb-NO" sz="2800" dirty="0" smtClean="0"/>
              <a:t> a </a:t>
            </a:r>
            <a:r>
              <a:rPr lang="nb-NO" sz="2800" dirty="0" err="1" smtClean="0"/>
              <a:t>matrix</a:t>
            </a:r>
            <a:endParaRPr lang="nb-NO" sz="2800" dirty="0" smtClean="0"/>
          </a:p>
          <a:p>
            <a:endParaRPr lang="nb-NO" sz="1100" dirty="0" smtClean="0"/>
          </a:p>
          <a:p>
            <a:r>
              <a:rPr lang="nb-NO" sz="2800" dirty="0" err="1"/>
              <a:t>Distibuting</a:t>
            </a:r>
            <a:r>
              <a:rPr lang="nb-NO" sz="2800" dirty="0"/>
              <a:t> </a:t>
            </a:r>
            <a:r>
              <a:rPr lang="nb-NO" sz="2800" dirty="0" err="1"/>
              <a:t>matrix</a:t>
            </a:r>
            <a:r>
              <a:rPr lang="nb-NO" sz="2800" dirty="0"/>
              <a:t> </a:t>
            </a:r>
            <a:r>
              <a:rPr lang="nb-NO" sz="2800" dirty="0" err="1"/>
              <a:t>among</a:t>
            </a:r>
            <a:r>
              <a:rPr lang="nb-NO" sz="2800" dirty="0"/>
              <a:t> </a:t>
            </a:r>
            <a:r>
              <a:rPr lang="en-US" sz="2800" dirty="0"/>
              <a:t>highly-specialized </a:t>
            </a:r>
            <a:r>
              <a:rPr lang="en-US" sz="2800" dirty="0" smtClean="0"/>
              <a:t>professionals</a:t>
            </a:r>
          </a:p>
          <a:p>
            <a:endParaRPr lang="en-US" sz="1100" dirty="0" smtClean="0"/>
          </a:p>
          <a:p>
            <a:r>
              <a:rPr lang="en-US" sz="2800" dirty="0"/>
              <a:t>observation of selected participants searching and using information systems in each domains for the type of information being searched and the type of information </a:t>
            </a:r>
            <a:r>
              <a:rPr lang="en-US" sz="2800" dirty="0" smtClean="0"/>
              <a:t>needs</a:t>
            </a:r>
          </a:p>
          <a:p>
            <a:endParaRPr lang="en-US" sz="1100" dirty="0" smtClean="0"/>
          </a:p>
          <a:p>
            <a:r>
              <a:rPr lang="en-US" sz="2800" dirty="0"/>
              <a:t>Conducting </a:t>
            </a:r>
            <a:r>
              <a:rPr lang="en-US" sz="2800" dirty="0" smtClean="0"/>
              <a:t>complementary semi-structured interviews </a:t>
            </a:r>
            <a:r>
              <a:rPr lang="en-US" sz="2800" dirty="0"/>
              <a:t>to gather qualitative information from the research </a:t>
            </a:r>
            <a:r>
              <a:rPr lang="en-US" sz="2800" dirty="0" smtClean="0"/>
              <a:t>population</a:t>
            </a:r>
          </a:p>
          <a:p>
            <a:endParaRPr lang="en-US" sz="1200" dirty="0" smtClean="0"/>
          </a:p>
          <a:p>
            <a:r>
              <a:rPr lang="nb-NO" sz="2800" dirty="0"/>
              <a:t>Data </a:t>
            </a:r>
            <a:r>
              <a:rPr lang="nb-NO" sz="2800" dirty="0" err="1" smtClean="0"/>
              <a:t>analyzing</a:t>
            </a:r>
            <a:endParaRPr lang="nb-NO" sz="2800" dirty="0" smtClean="0"/>
          </a:p>
          <a:p>
            <a:endParaRPr lang="nb-NO" sz="1200" dirty="0" smtClean="0"/>
          </a:p>
          <a:p>
            <a:r>
              <a:rPr lang="nb-NO" sz="2800" dirty="0"/>
              <a:t>Proposing </a:t>
            </a:r>
            <a:r>
              <a:rPr lang="nb-NO" sz="2800" dirty="0" err="1"/>
              <a:t>framework</a:t>
            </a:r>
            <a:r>
              <a:rPr lang="nb-NO" sz="2800" dirty="0"/>
              <a:t> </a:t>
            </a:r>
            <a:r>
              <a:rPr lang="nb-NO" sz="2800" dirty="0" err="1"/>
              <a:t>being</a:t>
            </a:r>
            <a:r>
              <a:rPr lang="nb-NO" sz="2800" dirty="0"/>
              <a:t> used in </a:t>
            </a:r>
            <a:r>
              <a:rPr lang="nb-NO" sz="2800" dirty="0" err="1"/>
              <a:t>graphical</a:t>
            </a:r>
            <a:r>
              <a:rPr lang="nb-NO" sz="2800" dirty="0"/>
              <a:t> </a:t>
            </a:r>
            <a:r>
              <a:rPr lang="en-US" sz="2800" dirty="0"/>
              <a:t>representation of integrated information based on </a:t>
            </a:r>
            <a:r>
              <a:rPr lang="en-US" sz="2800" dirty="0" err="1"/>
              <a:t>FRBRoo</a:t>
            </a:r>
            <a:r>
              <a:rPr lang="en-US" sz="2800" dirty="0"/>
              <a:t> classes and relations considering users’ </a:t>
            </a:r>
            <a:r>
              <a:rPr lang="en-US" sz="2800" dirty="0" smtClean="0"/>
              <a:t>needs</a:t>
            </a:r>
            <a:endParaRPr lang="nb-NO" sz="1600" dirty="0"/>
          </a:p>
        </p:txBody>
      </p:sp>
    </p:spTree>
    <p:extLst>
      <p:ext uri="{BB962C8B-B14F-4D97-AF65-F5344CB8AC3E}">
        <p14:creationId xmlns:p14="http://schemas.microsoft.com/office/powerpoint/2010/main" val="372754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52736"/>
            <a:ext cx="8229600" cy="5073427"/>
          </a:xfrm>
        </p:spPr>
        <p:txBody>
          <a:bodyPr>
            <a:normAutofit/>
          </a:bodyPr>
          <a:lstStyle/>
          <a:p>
            <a:pPr algn="just"/>
            <a:endParaRPr lang="nb-NO" sz="1400" dirty="0" smtClean="0"/>
          </a:p>
          <a:p>
            <a:pPr marL="0" indent="0" algn="just">
              <a:buNone/>
            </a:pPr>
            <a:r>
              <a:rPr lang="nb-NO" sz="3600" dirty="0" smtClean="0">
                <a:effectLst>
                  <a:outerShdw blurRad="38100" dist="38100" dir="2700000" algn="tl">
                    <a:srgbClr val="000000">
                      <a:alpha val="43137"/>
                    </a:srgbClr>
                  </a:outerShdw>
                </a:effectLst>
              </a:rPr>
              <a:t>At </a:t>
            </a:r>
            <a:r>
              <a:rPr lang="nb-NO" sz="3600" dirty="0" err="1" smtClean="0">
                <a:effectLst>
                  <a:outerShdw blurRad="38100" dist="38100" dir="2700000" algn="tl">
                    <a:srgbClr val="000000">
                      <a:alpha val="43137"/>
                    </a:srgbClr>
                  </a:outerShdw>
                </a:effectLst>
              </a:rPr>
              <a:t>the</a:t>
            </a:r>
            <a:r>
              <a:rPr lang="nb-NO" sz="3600" dirty="0" smtClean="0">
                <a:effectLst>
                  <a:outerShdw blurRad="38100" dist="38100" dir="2700000" algn="tl">
                    <a:srgbClr val="000000">
                      <a:alpha val="43137"/>
                    </a:srgbClr>
                  </a:outerShdw>
                </a:effectLst>
              </a:rPr>
              <a:t> end:</a:t>
            </a:r>
          </a:p>
          <a:p>
            <a:pPr algn="just"/>
            <a:endParaRPr lang="nb-NO" sz="1400" dirty="0"/>
          </a:p>
          <a:p>
            <a:pPr algn="just"/>
            <a:endParaRPr lang="en-US" sz="1400" dirty="0" smtClean="0"/>
          </a:p>
          <a:p>
            <a:pPr marL="0" indent="0" algn="just">
              <a:buNone/>
            </a:pPr>
            <a:r>
              <a:rPr lang="en-US" sz="2600" dirty="0" smtClean="0"/>
              <a:t>I hope my </a:t>
            </a:r>
            <a:r>
              <a:rPr lang="en-US" sz="2600" dirty="0"/>
              <a:t>request-based approach on </a:t>
            </a:r>
            <a:r>
              <a:rPr lang="en-US" sz="2600" dirty="0" err="1" smtClean="0"/>
              <a:t>FRBRoo</a:t>
            </a:r>
            <a:r>
              <a:rPr lang="en-US" sz="2600" dirty="0" smtClean="0"/>
              <a:t> </a:t>
            </a:r>
            <a:r>
              <a:rPr lang="en-US" sz="2600" dirty="0"/>
              <a:t>graphical representation </a:t>
            </a:r>
            <a:r>
              <a:rPr lang="en-US" sz="2600" dirty="0" smtClean="0"/>
              <a:t>based </a:t>
            </a:r>
            <a:r>
              <a:rPr lang="en-US" sz="2600" dirty="0"/>
              <a:t>on real heterogeneous cultural information needs in </a:t>
            </a:r>
            <a:r>
              <a:rPr lang="en-US" sz="2600" dirty="0" smtClean="0"/>
              <a:t>different cultural heritage domains will </a:t>
            </a:r>
            <a:r>
              <a:rPr lang="en-US" sz="2600" dirty="0"/>
              <a:t>help to have a better semantic graphical </a:t>
            </a:r>
            <a:r>
              <a:rPr lang="en-US" sz="2600" dirty="0" smtClean="0"/>
              <a:t>visualization</a:t>
            </a:r>
          </a:p>
          <a:p>
            <a:pPr algn="just"/>
            <a:endParaRPr lang="en-US" sz="2600" dirty="0" smtClean="0"/>
          </a:p>
          <a:p>
            <a:pPr algn="just"/>
            <a:endParaRPr lang="en-US" sz="2600" dirty="0"/>
          </a:p>
          <a:p>
            <a:pPr algn="just"/>
            <a:endParaRPr lang="en-US" sz="2600" dirty="0" smtClean="0"/>
          </a:p>
          <a:p>
            <a:endParaRPr lang="nb-NO" dirty="0"/>
          </a:p>
          <a:p>
            <a:endParaRPr lang="nb-NO" dirty="0" smtClean="0"/>
          </a:p>
          <a:p>
            <a:endParaRPr lang="en-US" dirty="0"/>
          </a:p>
        </p:txBody>
      </p:sp>
    </p:spTree>
    <p:extLst>
      <p:ext uri="{BB962C8B-B14F-4D97-AF65-F5344CB8AC3E}">
        <p14:creationId xmlns:p14="http://schemas.microsoft.com/office/powerpoint/2010/main" val="390481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Refrences</a:t>
            </a:r>
            <a:r>
              <a:rPr lang="en-US" dirty="0"/>
              <a:t/>
            </a:r>
            <a:br>
              <a:rPr lang="en-US" dirty="0"/>
            </a:br>
            <a:endParaRPr lang="en-US" dirty="0"/>
          </a:p>
        </p:txBody>
      </p:sp>
      <p:sp>
        <p:nvSpPr>
          <p:cNvPr id="3" name="Content Placeholder 2"/>
          <p:cNvSpPr>
            <a:spLocks noGrp="1"/>
          </p:cNvSpPr>
          <p:nvPr>
            <p:ph idx="1"/>
          </p:nvPr>
        </p:nvSpPr>
        <p:spPr>
          <a:xfrm>
            <a:off x="457200" y="1124744"/>
            <a:ext cx="8435280" cy="5112568"/>
          </a:xfrm>
        </p:spPr>
        <p:txBody>
          <a:bodyPr>
            <a:normAutofit fontScale="40000" lnSpcReduction="20000"/>
          </a:bodyPr>
          <a:lstStyle/>
          <a:p>
            <a:pPr lvl="0"/>
            <a:r>
              <a:rPr lang="en-US" dirty="0" smtClean="0"/>
              <a:t>Andresen</a:t>
            </a:r>
            <a:r>
              <a:rPr lang="en-US" dirty="0"/>
              <a:t>, L. (2007). Common presentation of data from archives, libraries and museums in Denmark. available at: </a:t>
            </a:r>
          </a:p>
          <a:p>
            <a:pPr marL="0" indent="0">
              <a:buNone/>
            </a:pPr>
            <a:r>
              <a:rPr lang="en-US" sz="3300" dirty="0">
                <a:hlinkClick r:id="rId2"/>
              </a:rPr>
              <a:t>http://biblstandard.dk/abm/doc/Common_presentation_of_data_from_archives_libraries_and_museums_Denmark.pdf</a:t>
            </a:r>
            <a:endParaRPr lang="en-US" sz="3300" dirty="0"/>
          </a:p>
          <a:p>
            <a:pPr marL="0" indent="0">
              <a:buNone/>
            </a:pPr>
            <a:endParaRPr lang="en-US" dirty="0"/>
          </a:p>
          <a:p>
            <a:pPr lvl="0"/>
            <a:r>
              <a:rPr lang="en-US" dirty="0" err="1"/>
              <a:t>Doerr</a:t>
            </a:r>
            <a:r>
              <a:rPr lang="en-US" dirty="0"/>
              <a:t>, M., </a:t>
            </a:r>
            <a:r>
              <a:rPr lang="en-US" dirty="0" err="1"/>
              <a:t>Iorizzo</a:t>
            </a:r>
            <a:r>
              <a:rPr lang="en-US" dirty="0"/>
              <a:t>, D. (2008). The dream of a global knowledge network - A new approach, Journal on Computing and Cultural Heritage (JOCCH), Volume 1, Issue 1.</a:t>
            </a:r>
          </a:p>
          <a:p>
            <a:endParaRPr lang="en-US" dirty="0"/>
          </a:p>
          <a:p>
            <a:pPr lvl="0"/>
            <a:r>
              <a:rPr lang="en-US" dirty="0" err="1"/>
              <a:t>Bountouri</a:t>
            </a:r>
            <a:r>
              <a:rPr lang="en-US" dirty="0"/>
              <a:t>, L. and </a:t>
            </a:r>
            <a:r>
              <a:rPr lang="en-US" dirty="0" err="1"/>
              <a:t>Gergatsoulis</a:t>
            </a:r>
            <a:r>
              <a:rPr lang="en-US" dirty="0"/>
              <a:t>, M. (2011), “Mapping encoded archival description to CIDOC CRM”, Proceedings of the First Workshop on Digital Information Management, Corfu, Greece, March 30-31, pp. 8-25.</a:t>
            </a:r>
          </a:p>
          <a:p>
            <a:pPr rtl="1"/>
            <a:endParaRPr lang="en-US" dirty="0"/>
          </a:p>
          <a:p>
            <a:pPr lvl="0"/>
            <a:r>
              <a:rPr lang="en-US" dirty="0" err="1"/>
              <a:t>Farrokhnia</a:t>
            </a:r>
            <a:r>
              <a:rPr lang="en-US" dirty="0"/>
              <a:t>, M. and </a:t>
            </a:r>
            <a:r>
              <a:rPr lang="en-US" dirty="0" err="1"/>
              <a:t>Zarei</a:t>
            </a:r>
            <a:r>
              <a:rPr lang="en-US" dirty="0"/>
              <a:t>, M. (2013) “Integrated access to cultural heritage information pieces in Iran over Imam Reza’s 4th </a:t>
            </a:r>
            <a:r>
              <a:rPr lang="en-US" dirty="0" err="1"/>
              <a:t>Zarih</a:t>
            </a:r>
            <a:r>
              <a:rPr lang="en-US" dirty="0"/>
              <a:t> (burial chamber) as a sample”. Program: electronic library and information systems, vol. 47, No. 3, pp. 304-319</a:t>
            </a:r>
            <a:r>
              <a:rPr lang="en-US" dirty="0" smtClean="0"/>
              <a:t>.</a:t>
            </a:r>
          </a:p>
          <a:p>
            <a:pPr lvl="0"/>
            <a:endParaRPr lang="en-US" dirty="0"/>
          </a:p>
          <a:p>
            <a:pPr lvl="0"/>
            <a:r>
              <a:rPr lang="en-US" dirty="0" err="1" smtClean="0"/>
              <a:t>Doerr</a:t>
            </a:r>
            <a:r>
              <a:rPr lang="en-US" dirty="0"/>
              <a:t>, M., Ore, C. E.  and Stead, S. (2007) "The CIDOC Conceptual Reference Model - A New Standard for Knowledge Sharing", 26th International Conference on Conceptual Modeling (ER 2007), Australian Computer Society, Inc. Vol. 83, 2007, pp.51-56.</a:t>
            </a:r>
          </a:p>
          <a:p>
            <a:pPr rtl="1"/>
            <a:endParaRPr lang="en-US" dirty="0"/>
          </a:p>
          <a:p>
            <a:pPr lvl="0"/>
            <a:r>
              <a:rPr lang="en-US" dirty="0"/>
              <a:t>Z </a:t>
            </a:r>
            <a:r>
              <a:rPr lang="en-US" dirty="0" err="1"/>
              <a:t>Žumer</a:t>
            </a:r>
            <a:r>
              <a:rPr lang="en-US" dirty="0"/>
              <a:t>, M. and Le Boeuf, P. (2006). ”Conceptual models: museums &amp; libraries: towards an object-oriented formulation of FRBR aligned on the CIDOC CRM ontology”. ELAG 2006 “New tools and new library practices”, Bucharest, 26 April 2006.</a:t>
            </a:r>
          </a:p>
          <a:p>
            <a:pPr marL="0" indent="0" rtl="1">
              <a:buNone/>
            </a:pPr>
            <a:r>
              <a:rPr lang="en-US" dirty="0"/>
              <a:t> </a:t>
            </a:r>
          </a:p>
          <a:p>
            <a:pPr lvl="0"/>
            <a:r>
              <a:rPr lang="en-US" dirty="0"/>
              <a:t>Le Boeuf, P. (2012). “A Strange Model Named FRBROO”. Cataloging &amp; Classification Quarterly, 50:422–438.</a:t>
            </a:r>
          </a:p>
          <a:p>
            <a:endParaRPr lang="en-US" dirty="0"/>
          </a:p>
        </p:txBody>
      </p:sp>
    </p:spTree>
    <p:extLst>
      <p:ext uri="{BB962C8B-B14F-4D97-AF65-F5344CB8AC3E}">
        <p14:creationId xmlns:p14="http://schemas.microsoft.com/office/powerpoint/2010/main" val="185951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sicilia.hioa.no\malifa\My Pictures\IMAG014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9416839" cy="7128792"/>
          </a:xfrm>
          <a:prstGeom prst="rect">
            <a:avLst/>
          </a:prstGeom>
          <a:noFill/>
          <a:effectLst>
            <a:softEdge rad="4572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7110" y="1484784"/>
            <a:ext cx="4174541" cy="3416320"/>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nb-NO" sz="7200" b="1" dirty="0" err="1" smtClean="0">
                <a:ln w="11430">
                  <a:solidFill>
                    <a:srgbClr val="6D6B1B"/>
                  </a:solidFill>
                </a:ln>
                <a:solidFill>
                  <a:srgbClr val="D2CB3A"/>
                </a:solidFill>
                <a:effectLst>
                  <a:outerShdw blurRad="80000" dist="40000" dir="5040000" algn="tl">
                    <a:srgbClr val="000000">
                      <a:alpha val="30000"/>
                    </a:srgbClr>
                  </a:outerShdw>
                </a:effectLst>
                <a:latin typeface="Edwardian Script ITC" panose="030303020407070D0804" pitchFamily="66" charset="0"/>
              </a:rPr>
              <a:t>Thanks</a:t>
            </a:r>
            <a:r>
              <a:rPr lang="nb-NO" sz="7200" b="1" dirty="0" smtClean="0">
                <a:ln w="11430">
                  <a:solidFill>
                    <a:srgbClr val="6D6B1B"/>
                  </a:solidFill>
                </a:ln>
                <a:solidFill>
                  <a:srgbClr val="D2CB3A"/>
                </a:solidFill>
                <a:effectLst>
                  <a:outerShdw blurRad="80000" dist="40000" dir="5040000" algn="tl">
                    <a:srgbClr val="000000">
                      <a:alpha val="30000"/>
                    </a:srgbClr>
                  </a:outerShdw>
                </a:effectLst>
                <a:latin typeface="Edwardian Script ITC" panose="030303020407070D0804" pitchFamily="66" charset="0"/>
              </a:rPr>
              <a:t> a lot</a:t>
            </a:r>
          </a:p>
          <a:p>
            <a:pPr algn="ctr"/>
            <a:r>
              <a:rPr lang="nb-NO" sz="7200" b="1" dirty="0" smtClean="0">
                <a:ln w="11430">
                  <a:solidFill>
                    <a:srgbClr val="6D6B1B"/>
                  </a:solidFill>
                </a:ln>
                <a:solidFill>
                  <a:srgbClr val="D2CB3A"/>
                </a:solidFill>
                <a:effectLst>
                  <a:outerShdw blurRad="80000" dist="40000" dir="5040000" algn="tl">
                    <a:srgbClr val="000000">
                      <a:alpha val="30000"/>
                    </a:srgbClr>
                  </a:outerShdw>
                </a:effectLst>
                <a:latin typeface="Edwardian Script ITC" panose="030303020407070D0804" pitchFamily="66" charset="0"/>
              </a:rPr>
              <a:t>for </a:t>
            </a:r>
          </a:p>
          <a:p>
            <a:pPr algn="ctr"/>
            <a:r>
              <a:rPr lang="nb-NO" sz="7200" b="1" dirty="0" smtClean="0">
                <a:ln w="11430">
                  <a:solidFill>
                    <a:srgbClr val="6D6B1B"/>
                  </a:solidFill>
                </a:ln>
                <a:solidFill>
                  <a:srgbClr val="D2CB3A"/>
                </a:solidFill>
                <a:effectLst>
                  <a:outerShdw blurRad="80000" dist="40000" dir="5040000" algn="tl">
                    <a:srgbClr val="000000">
                      <a:alpha val="30000"/>
                    </a:srgbClr>
                  </a:outerShdw>
                </a:effectLst>
                <a:latin typeface="Edwardian Script ITC" panose="030303020407070D0804" pitchFamily="66" charset="0"/>
              </a:rPr>
              <a:t>Your </a:t>
            </a:r>
            <a:r>
              <a:rPr lang="nb-NO" sz="7200" b="1" dirty="0" err="1" smtClean="0">
                <a:ln w="11430">
                  <a:solidFill>
                    <a:srgbClr val="6D6B1B"/>
                  </a:solidFill>
                </a:ln>
                <a:solidFill>
                  <a:srgbClr val="D2CB3A"/>
                </a:solidFill>
                <a:effectLst>
                  <a:outerShdw blurRad="80000" dist="40000" dir="5040000" algn="tl">
                    <a:srgbClr val="000000">
                      <a:alpha val="30000"/>
                    </a:srgbClr>
                  </a:outerShdw>
                </a:effectLst>
                <a:latin typeface="Edwardian Script ITC" panose="030303020407070D0804" pitchFamily="66" charset="0"/>
              </a:rPr>
              <a:t>attention</a:t>
            </a:r>
            <a:endParaRPr lang="en-US" sz="7200" b="1" dirty="0">
              <a:ln w="11430">
                <a:solidFill>
                  <a:srgbClr val="6D6B1B"/>
                </a:solidFill>
              </a:ln>
              <a:solidFill>
                <a:srgbClr val="D2CB3A"/>
              </a:solidFill>
              <a:effectLst>
                <a:outerShdw blurRad="80000" dist="40000" dir="5040000" algn="tl">
                  <a:srgbClr val="000000">
                    <a:alpha val="30000"/>
                  </a:srgbClr>
                </a:outerShdw>
              </a:effectLst>
              <a:latin typeface="Edwardian Script ITC" panose="030303020407070D0804" pitchFamily="66" charset="0"/>
            </a:endParaRPr>
          </a:p>
        </p:txBody>
      </p:sp>
    </p:spTree>
    <p:extLst>
      <p:ext uri="{BB962C8B-B14F-4D97-AF65-F5344CB8AC3E}">
        <p14:creationId xmlns:p14="http://schemas.microsoft.com/office/powerpoint/2010/main" val="166943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4">
                                            <p:txEl>
                                              <p:pRg st="1" end="1"/>
                                            </p:txEl>
                                          </p:spTgt>
                                        </p:tgtEl>
                                      </p:cBhvr>
                                      <p:by x="150000" y="150000"/>
                                    </p:animScale>
                                  </p:childTnLst>
                                </p:cTn>
                              </p:par>
                              <p:par>
                                <p:cTn id="9" presetID="6" presetClass="emph" presetSubtype="0" fill="hold" nodeType="withEffect">
                                  <p:stCondLst>
                                    <p:cond delay="0"/>
                                  </p:stCondLst>
                                  <p:childTnLst>
                                    <p:animScale>
                                      <p:cBhvr>
                                        <p:cTn id="10"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5" y="979488"/>
            <a:ext cx="5472608"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71625"/>
            <a:ext cx="36036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012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Effect>
                      <a14:brightnessContrast bright="-3000" contrast="-40000"/>
                    </a14:imgEffect>
                  </a14:imgLayer>
                </a14:imgProps>
              </a:ext>
              <a:ext uri="{28A0092B-C50C-407E-A947-70E740481C1C}">
                <a14:useLocalDpi xmlns:a14="http://schemas.microsoft.com/office/drawing/2010/main" val="0"/>
              </a:ext>
            </a:extLst>
          </a:blip>
          <a:srcRect/>
          <a:stretch>
            <a:fillRect/>
          </a:stretch>
        </p:blipFill>
        <p:spPr bwMode="auto">
          <a:xfrm>
            <a:off x="0" y="1034953"/>
            <a:ext cx="9225898" cy="3456385"/>
          </a:xfrm>
          <a:prstGeom prst="rect">
            <a:avLst/>
          </a:prstGeom>
          <a:noFill/>
          <a:ln>
            <a:noFill/>
          </a:ln>
          <a:effectLst>
            <a:glow rad="127000">
              <a:schemeClr val="bg1"/>
            </a:glow>
            <a:outerShdw dist="35921" algn="ctr" rotWithShape="0">
              <a:schemeClr val="bg2"/>
            </a:outerShdw>
            <a:reflection blurRad="254000" stA="45000" endPos="65000" dir="5400000" sy="-100000" algn="bl" rotWithShape="0"/>
            <a:softEdge rad="558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0"/>
            <a:ext cx="8910228" cy="1508105"/>
          </a:xfrm>
          <a:prstGeom prst="rect">
            <a:avLst/>
          </a:prstGeom>
          <a:noFill/>
          <a:effectLst>
            <a:glow rad="215900">
              <a:schemeClr val="accent1">
                <a:alpha val="40000"/>
              </a:schemeClr>
            </a:glow>
            <a:outerShdw blurRad="50800" dist="38100" dir="5400000" algn="t" rotWithShape="0">
              <a:prstClr val="black">
                <a:alpha val="40000"/>
              </a:prstClr>
            </a:outerShdw>
          </a:effectLst>
        </p:spPr>
        <p:txBody>
          <a:bodyPr wrap="square" rtlCol="0">
            <a:spAutoFit/>
          </a:bodyPr>
          <a:lstStyle/>
          <a:p>
            <a:pPr algn="ctr"/>
            <a:r>
              <a:rPr lang="en-US" sz="3200" b="1" dirty="0" smtClean="0"/>
              <a:t>The organization of libraries, museums and </a:t>
            </a:r>
          </a:p>
          <a:p>
            <a:pPr algn="ctr"/>
            <a:r>
              <a:rPr lang="en-US" sz="3200" b="1" dirty="0" smtClean="0"/>
              <a:t>documents center of </a:t>
            </a:r>
            <a:r>
              <a:rPr lang="en-US" sz="3200" b="1" dirty="0" err="1" smtClean="0"/>
              <a:t>Astan</a:t>
            </a:r>
            <a:r>
              <a:rPr lang="en-US" sz="3200" b="1" dirty="0" smtClean="0"/>
              <a:t> Quds </a:t>
            </a:r>
            <a:r>
              <a:rPr lang="en-US" sz="3200" b="1" dirty="0" err="1" smtClean="0"/>
              <a:t>Razavi</a:t>
            </a:r>
            <a:r>
              <a:rPr lang="en-US" sz="2800" dirty="0" smtClean="0"/>
              <a:t/>
            </a:r>
            <a:br>
              <a:rPr lang="en-US" sz="2800" dirty="0" smtClean="0"/>
            </a:br>
            <a:r>
              <a:rPr lang="en-US" sz="2800" dirty="0" smtClean="0">
                <a:effectLst>
                  <a:outerShdw blurRad="38100" dist="38100" dir="2700000" algn="tl">
                    <a:srgbClr val="000000">
                      <a:alpha val="43137"/>
                    </a:srgbClr>
                  </a:outerShdw>
                </a:effectLst>
              </a:rPr>
              <a:t>(www.aqlibrary.ir)</a:t>
            </a:r>
            <a:endParaRPr lang="en-US" sz="2800" dirty="0">
              <a:effectLst>
                <a:outerShdw blurRad="38100" dist="38100" dir="2700000" algn="tl">
                  <a:srgbClr val="000000">
                    <a:alpha val="43137"/>
                  </a:srgbClr>
                </a:outerShdw>
              </a:effectLst>
            </a:endParaRPr>
          </a:p>
        </p:txBody>
      </p:sp>
      <p:pic>
        <p:nvPicPr>
          <p:cNvPr id="6161" name="Picture 17" descr="\\sicilia.hioa.no\malifa\My Pictures\cptmasd2p0n51plt8agjo6cngsear6-p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88494">
            <a:off x="626538" y="4369596"/>
            <a:ext cx="3810000" cy="2524125"/>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6162" name="Picture 18" descr="\\sicilia.hioa.no\malifa\My Pictures\xjq02ztuqxfn4poqfw668e4e1sw1rr-pre.pn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rot="673482">
            <a:off x="4582577" y="4178879"/>
            <a:ext cx="3810000" cy="269412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89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250"/>
                                  </p:stCondLst>
                                  <p:childTnLst>
                                    <p:set>
                                      <p:cBhvr>
                                        <p:cTn id="15" dur="1" fill="hold">
                                          <p:stCondLst>
                                            <p:cond delay="0"/>
                                          </p:stCondLst>
                                        </p:cTn>
                                        <p:tgtEl>
                                          <p:spTgt spid="6161"/>
                                        </p:tgtEl>
                                        <p:attrNameLst>
                                          <p:attrName>style.visibility</p:attrName>
                                        </p:attrNameLst>
                                      </p:cBhvr>
                                      <p:to>
                                        <p:strVal val="visible"/>
                                      </p:to>
                                    </p:set>
                                    <p:animEffect transition="in" filter="fade">
                                      <p:cBhvr>
                                        <p:cTn id="16" dur="500"/>
                                        <p:tgtEl>
                                          <p:spTgt spid="6161"/>
                                        </p:tgtEl>
                                      </p:cBhvr>
                                    </p:animEffect>
                                  </p:childTnLst>
                                </p:cTn>
                              </p:par>
                            </p:childTnLst>
                          </p:cTn>
                        </p:par>
                        <p:par>
                          <p:cTn id="17" fill="hold">
                            <p:stCondLst>
                              <p:cond delay="1750"/>
                            </p:stCondLst>
                            <p:childTnLst>
                              <p:par>
                                <p:cTn id="18" presetID="10" presetClass="entr" presetSubtype="0" fill="hold" nodeType="afterEffect">
                                  <p:stCondLst>
                                    <p:cond delay="250"/>
                                  </p:stCondLst>
                                  <p:childTnLst>
                                    <p:set>
                                      <p:cBhvr>
                                        <p:cTn id="19" dur="1" fill="hold">
                                          <p:stCondLst>
                                            <p:cond delay="0"/>
                                          </p:stCondLst>
                                        </p:cTn>
                                        <p:tgtEl>
                                          <p:spTgt spid="6162"/>
                                        </p:tgtEl>
                                        <p:attrNameLst>
                                          <p:attrName>style.visibility</p:attrName>
                                        </p:attrNameLst>
                                      </p:cBhvr>
                                      <p:to>
                                        <p:strVal val="visible"/>
                                      </p:to>
                                    </p:set>
                                    <p:animEffect transition="in" filter="fade">
                                      <p:cBhvr>
                                        <p:cTn id="20" dur="500"/>
                                        <p:tgtEl>
                                          <p:spTgt spid="6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a:normAutofit fontScale="90000"/>
          </a:bodyPr>
          <a:lstStyle/>
          <a:p>
            <a:r>
              <a:rPr lang="en-US" i="1" dirty="0" smtClean="0">
                <a:effectLst>
                  <a:outerShdw blurRad="38100" dist="38100" dir="2700000" algn="tl">
                    <a:srgbClr val="000000">
                      <a:alpha val="43137"/>
                    </a:srgbClr>
                  </a:outerShdw>
                </a:effectLst>
              </a:rPr>
              <a:t>The museums of the </a:t>
            </a:r>
            <a:r>
              <a:rPr lang="en-US" i="1" dirty="0" err="1" smtClean="0">
                <a:effectLst>
                  <a:outerShdw blurRad="38100" dist="38100" dir="2700000" algn="tl">
                    <a:srgbClr val="000000">
                      <a:alpha val="43137"/>
                    </a:srgbClr>
                  </a:outerShdw>
                </a:effectLst>
              </a:rPr>
              <a:t>Astan</a:t>
            </a:r>
            <a:r>
              <a:rPr lang="en-US" i="1" dirty="0" smtClean="0">
                <a:effectLst>
                  <a:outerShdw blurRad="38100" dist="38100" dir="2700000" algn="tl">
                    <a:srgbClr val="000000">
                      <a:alpha val="43137"/>
                    </a:srgbClr>
                  </a:outerShdw>
                </a:effectLst>
              </a:rPr>
              <a:t> Quds </a:t>
            </a:r>
            <a:r>
              <a:rPr lang="en-US" i="1" dirty="0" err="1" smtClean="0">
                <a:effectLst>
                  <a:outerShdw blurRad="38100" dist="38100" dir="2700000" algn="tl">
                    <a:srgbClr val="000000">
                      <a:alpha val="43137"/>
                    </a:srgbClr>
                  </a:outerShdw>
                </a:effectLst>
              </a:rPr>
              <a:t>Razavi</a:t>
            </a:r>
            <a:endParaRPr lang="en-US" dirty="0"/>
          </a:p>
        </p:txBody>
      </p:sp>
      <p:sp>
        <p:nvSpPr>
          <p:cNvPr id="3" name="Content Placeholder 2"/>
          <p:cNvSpPr>
            <a:spLocks noGrp="1"/>
          </p:cNvSpPr>
          <p:nvPr>
            <p:ph idx="1"/>
          </p:nvPr>
        </p:nvSpPr>
        <p:spPr>
          <a:xfrm>
            <a:off x="457200" y="1196752"/>
            <a:ext cx="8435280" cy="2736305"/>
          </a:xfrm>
        </p:spPr>
        <p:txBody>
          <a:bodyPr>
            <a:normAutofit/>
          </a:bodyPr>
          <a:lstStyle/>
          <a:p>
            <a:r>
              <a:rPr lang="nb-NO" sz="2400" dirty="0" smtClean="0"/>
              <a:t>1937 CE.</a:t>
            </a:r>
          </a:p>
          <a:p>
            <a:r>
              <a:rPr lang="nb-NO" sz="2400" dirty="0" smtClean="0"/>
              <a:t>11 </a:t>
            </a:r>
            <a:r>
              <a:rPr lang="nb-NO" sz="2400" dirty="0" err="1" smtClean="0"/>
              <a:t>specialized</a:t>
            </a:r>
            <a:r>
              <a:rPr lang="nb-NO" sz="2400" dirty="0" smtClean="0"/>
              <a:t> </a:t>
            </a:r>
            <a:r>
              <a:rPr lang="nb-NO" sz="2400" dirty="0" err="1" smtClean="0"/>
              <a:t>galleries</a:t>
            </a:r>
            <a:r>
              <a:rPr lang="nb-NO" sz="2400" dirty="0" smtClean="0"/>
              <a:t>: </a:t>
            </a:r>
            <a:r>
              <a:rPr lang="nb-NO" sz="2400" dirty="0" err="1" smtClean="0"/>
              <a:t>Holy</a:t>
            </a:r>
            <a:r>
              <a:rPr lang="nb-NO" sz="2400" dirty="0" smtClean="0"/>
              <a:t> </a:t>
            </a:r>
            <a:r>
              <a:rPr lang="nb-NO" sz="2400" dirty="0" err="1" smtClean="0"/>
              <a:t>Quran</a:t>
            </a:r>
            <a:r>
              <a:rPr lang="nb-NO" sz="2400" dirty="0" smtClean="0"/>
              <a:t> G., </a:t>
            </a:r>
            <a:r>
              <a:rPr lang="nb-NO" sz="2400" dirty="0" err="1" smtClean="0"/>
              <a:t>Carpet</a:t>
            </a:r>
            <a:r>
              <a:rPr lang="nb-NO" sz="2400" dirty="0" smtClean="0"/>
              <a:t> G., Great </a:t>
            </a:r>
            <a:r>
              <a:rPr lang="nb-NO" sz="2400" dirty="0" err="1" smtClean="0"/>
              <a:t>Leader’s</a:t>
            </a:r>
            <a:r>
              <a:rPr lang="nb-NO" sz="2400" dirty="0" smtClean="0"/>
              <a:t> </a:t>
            </a:r>
            <a:r>
              <a:rPr lang="nb-NO" sz="2400" dirty="0" err="1" smtClean="0"/>
              <a:t>Presents</a:t>
            </a:r>
            <a:r>
              <a:rPr lang="nb-NO" sz="2400" dirty="0" smtClean="0"/>
              <a:t> G., Sea-Shell G., Stamp &amp; Bank-Note G., </a:t>
            </a:r>
            <a:r>
              <a:rPr lang="nb-NO" sz="2400" dirty="0" err="1" smtClean="0"/>
              <a:t>Coin</a:t>
            </a:r>
            <a:r>
              <a:rPr lang="nb-NO" sz="2400" dirty="0" smtClean="0"/>
              <a:t>&amp; Medals G., Visual arts G., </a:t>
            </a:r>
            <a:r>
              <a:rPr lang="nb-NO" sz="2400" dirty="0" err="1" smtClean="0"/>
              <a:t>astronomical</a:t>
            </a:r>
            <a:r>
              <a:rPr lang="nb-NO" sz="2400" dirty="0" smtClean="0"/>
              <a:t> Instruments &amp; </a:t>
            </a:r>
            <a:r>
              <a:rPr lang="nb-NO" sz="2400" dirty="0" err="1" smtClean="0"/>
              <a:t>watches</a:t>
            </a:r>
            <a:r>
              <a:rPr lang="nb-NO" sz="2400" dirty="0" smtClean="0"/>
              <a:t> G., </a:t>
            </a:r>
            <a:r>
              <a:rPr lang="nb-NO" sz="2400" dirty="0" err="1" smtClean="0"/>
              <a:t>vessels</a:t>
            </a:r>
            <a:r>
              <a:rPr lang="nb-NO" sz="2400" dirty="0" smtClean="0"/>
              <a:t> G., </a:t>
            </a:r>
            <a:r>
              <a:rPr lang="nb-NO" sz="2400" dirty="0" err="1" smtClean="0"/>
              <a:t>Weaponry</a:t>
            </a:r>
            <a:r>
              <a:rPr lang="nb-NO" sz="2400" dirty="0" smtClean="0"/>
              <a:t> G. and </a:t>
            </a:r>
            <a:r>
              <a:rPr lang="nb-NO" sz="2400" dirty="0" err="1" smtClean="0"/>
              <a:t>History</a:t>
            </a:r>
            <a:r>
              <a:rPr lang="nb-NO" sz="2400" dirty="0" smtClean="0"/>
              <a:t> </a:t>
            </a:r>
            <a:r>
              <a:rPr lang="nb-NO" sz="2400" dirty="0" err="1" smtClean="0"/>
              <a:t>of</a:t>
            </a:r>
            <a:r>
              <a:rPr lang="nb-NO" sz="2400" dirty="0" smtClean="0"/>
              <a:t> Mashhad G.</a:t>
            </a:r>
          </a:p>
          <a:p>
            <a:endParaRPr lang="en-US" sz="2400" dirty="0"/>
          </a:p>
        </p:txBody>
      </p:sp>
      <p:grpSp>
        <p:nvGrpSpPr>
          <p:cNvPr id="8" name="Group 7"/>
          <p:cNvGrpSpPr/>
          <p:nvPr/>
        </p:nvGrpSpPr>
        <p:grpSpPr>
          <a:xfrm>
            <a:off x="437923" y="3129650"/>
            <a:ext cx="7852671" cy="3849484"/>
            <a:chOff x="437923" y="3129650"/>
            <a:chExt cx="7852671" cy="3849484"/>
          </a:xfrm>
        </p:grpSpPr>
        <p:pic>
          <p:nvPicPr>
            <p:cNvPr id="4" name="Picture 3" descr="\\sicilia.hioa.no\malifa\My Pictures\malek-museum-ab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229200"/>
              <a:ext cx="7206605" cy="1749934"/>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pic>
          <p:nvPicPr>
            <p:cNvPr id="5" name="Picture 4" descr="\\sicilia.hioa.no\malifa\My Pictures\phoca_thumb_l_moze%20vaziri%20yazd%2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544" y="3387883"/>
              <a:ext cx="3978804" cy="208823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pic>
          <p:nvPicPr>
            <p:cNvPr id="6" name="Picture 5" descr="\\sicilia.hioa.no\malifa\My Pictures\st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77382">
              <a:off x="6402674" y="3129650"/>
              <a:ext cx="1887920" cy="2604701"/>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pic>
          <p:nvPicPr>
            <p:cNvPr id="7" name="Picture 10" descr="\\sicilia.hioa.no\malifa\My Pictures\81_0_70554_0_924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10423">
              <a:off x="437923" y="3213012"/>
              <a:ext cx="1844025" cy="2338679"/>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grpSp>
      <p:sp>
        <p:nvSpPr>
          <p:cNvPr id="9" name="Title 1"/>
          <p:cNvSpPr txBox="1">
            <a:spLocks/>
          </p:cNvSpPr>
          <p:nvPr/>
        </p:nvSpPr>
        <p:spPr>
          <a:xfrm>
            <a:off x="467544" y="145871"/>
            <a:ext cx="8229600" cy="12241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grpSp>
        <p:nvGrpSpPr>
          <p:cNvPr id="10" name="Group 9"/>
          <p:cNvGrpSpPr/>
          <p:nvPr/>
        </p:nvGrpSpPr>
        <p:grpSpPr>
          <a:xfrm>
            <a:off x="448267" y="3158889"/>
            <a:ext cx="7852671" cy="3849484"/>
            <a:chOff x="437923" y="3129650"/>
            <a:chExt cx="7852671" cy="3849484"/>
          </a:xfrm>
        </p:grpSpPr>
        <p:pic>
          <p:nvPicPr>
            <p:cNvPr id="11" name="Picture 10" descr="\\sicilia.hioa.no\malifa\My Pictures\malek-museum-ab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229200"/>
              <a:ext cx="7206605" cy="1749934"/>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pic>
          <p:nvPicPr>
            <p:cNvPr id="12" name="Picture 11" descr="\\sicilia.hioa.no\malifa\My Pictures\phoca_thumb_l_moze%20vaziri%20yazd%2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544" y="3387883"/>
              <a:ext cx="3978804" cy="208823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pic>
          <p:nvPicPr>
            <p:cNvPr id="13" name="Picture 12" descr="\\sicilia.hioa.no\malifa\My Pictures\st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77382">
              <a:off x="6402674" y="3129650"/>
              <a:ext cx="1887920" cy="2604701"/>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pic>
          <p:nvPicPr>
            <p:cNvPr id="14" name="Picture 10" descr="\\sicilia.hioa.no\malifa\My Pictures\81_0_70554_0_924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10423">
              <a:off x="437923" y="3213012"/>
              <a:ext cx="1844025" cy="2338679"/>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1739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i="1" dirty="0">
                <a:effectLst>
                  <a:outerShdw blurRad="38100" dist="38100" dir="2700000" algn="tl">
                    <a:srgbClr val="000000">
                      <a:alpha val="43137"/>
                    </a:srgbClr>
                  </a:outerShdw>
                </a:effectLst>
              </a:rPr>
              <a:t>Central </a:t>
            </a:r>
            <a:r>
              <a:rPr lang="nb-NO" i="1" dirty="0" err="1">
                <a:effectLst>
                  <a:outerShdw blurRad="38100" dist="38100" dir="2700000" algn="tl">
                    <a:srgbClr val="000000">
                      <a:alpha val="43137"/>
                    </a:srgbClr>
                  </a:outerShdw>
                </a:effectLst>
              </a:rPr>
              <a:t>library</a:t>
            </a:r>
            <a:r>
              <a:rPr lang="nb-NO" i="1" dirty="0">
                <a:effectLst>
                  <a:outerShdw blurRad="38100" dist="38100" dir="2700000" algn="tl">
                    <a:srgbClr val="000000">
                      <a:alpha val="43137"/>
                    </a:srgbClr>
                  </a:outerShdw>
                </a:effectLst>
              </a:rPr>
              <a:t>  </a:t>
            </a:r>
            <a:r>
              <a:rPr lang="nb-NO" i="1" dirty="0" err="1">
                <a:effectLst>
                  <a:outerShdw blurRad="38100" dist="38100" dir="2700000" algn="tl">
                    <a:srgbClr val="000000">
                      <a:alpha val="43137"/>
                    </a:srgbClr>
                  </a:outerShdw>
                </a:effectLst>
              </a:rPr>
              <a:t>of</a:t>
            </a:r>
            <a:r>
              <a:rPr lang="nb-NO" i="1" dirty="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Astan</a:t>
            </a:r>
            <a:r>
              <a:rPr lang="en-US" i="1" dirty="0" smtClean="0">
                <a:effectLst>
                  <a:outerShdw blurRad="38100" dist="38100" dir="2700000" algn="tl">
                    <a:srgbClr val="000000">
                      <a:alpha val="43137"/>
                    </a:srgbClr>
                  </a:outerShdw>
                </a:effectLst>
              </a:rPr>
              <a:t> Quds </a:t>
            </a:r>
            <a:r>
              <a:rPr lang="en-US" i="1" dirty="0" err="1" smtClean="0">
                <a:effectLst>
                  <a:outerShdw blurRad="38100" dist="38100" dir="2700000" algn="tl">
                    <a:srgbClr val="000000">
                      <a:alpha val="43137"/>
                    </a:srgbClr>
                  </a:outerShdw>
                </a:effectLst>
              </a:rPr>
              <a:t>Razavi</a:t>
            </a:r>
            <a:endParaRPr lang="en-US" dirty="0"/>
          </a:p>
        </p:txBody>
      </p:sp>
      <p:sp>
        <p:nvSpPr>
          <p:cNvPr id="3" name="Content Placeholder 2"/>
          <p:cNvSpPr>
            <a:spLocks noGrp="1"/>
          </p:cNvSpPr>
          <p:nvPr>
            <p:ph idx="1"/>
          </p:nvPr>
        </p:nvSpPr>
        <p:spPr>
          <a:xfrm>
            <a:off x="4355976" y="1600200"/>
            <a:ext cx="4788024" cy="4525963"/>
          </a:xfrm>
        </p:spPr>
        <p:txBody>
          <a:bodyPr/>
          <a:lstStyle/>
          <a:p>
            <a:r>
              <a:rPr lang="nb-NO" sz="2800" dirty="0" smtClean="0"/>
              <a:t>363 AH.</a:t>
            </a:r>
            <a:r>
              <a:rPr lang="nb-NO" sz="2400" dirty="0" smtClean="0"/>
              <a:t>(</a:t>
            </a:r>
            <a:r>
              <a:rPr lang="nb-NO" sz="2400" dirty="0" err="1" smtClean="0"/>
              <a:t>about</a:t>
            </a:r>
            <a:r>
              <a:rPr lang="nb-NO" sz="2400" dirty="0" smtClean="0"/>
              <a:t> 1072 </a:t>
            </a:r>
            <a:r>
              <a:rPr lang="nb-NO" sz="2400" dirty="0" err="1" smtClean="0"/>
              <a:t>years</a:t>
            </a:r>
            <a:r>
              <a:rPr lang="nb-NO" sz="2400" dirty="0" smtClean="0"/>
              <a:t> </a:t>
            </a:r>
            <a:r>
              <a:rPr lang="nb-NO" sz="2400" dirty="0" err="1" smtClean="0"/>
              <a:t>ago</a:t>
            </a:r>
            <a:r>
              <a:rPr lang="nb-NO" sz="2400" dirty="0" smtClean="0"/>
              <a:t>)</a:t>
            </a:r>
            <a:endParaRPr lang="en-US" sz="2400" dirty="0" smtClean="0"/>
          </a:p>
          <a:p>
            <a:r>
              <a:rPr lang="nb-NO" sz="2400" dirty="0" smtClean="0"/>
              <a:t>Over 2.5 </a:t>
            </a:r>
            <a:r>
              <a:rPr lang="nb-NO" sz="2400" dirty="0" err="1" smtClean="0"/>
              <a:t>milion</a:t>
            </a:r>
            <a:r>
              <a:rPr lang="nb-NO" sz="2400" dirty="0" smtClean="0"/>
              <a:t> </a:t>
            </a:r>
            <a:r>
              <a:rPr lang="nb-NO" sz="2400" dirty="0" err="1" smtClean="0"/>
              <a:t>volumes</a:t>
            </a:r>
            <a:r>
              <a:rPr lang="nb-NO" sz="2400" dirty="0" smtClean="0"/>
              <a:t> </a:t>
            </a:r>
            <a:r>
              <a:rPr lang="nb-NO" sz="2400" dirty="0" err="1" smtClean="0"/>
              <a:t>of</a:t>
            </a:r>
            <a:r>
              <a:rPr lang="nb-NO" sz="2400" dirty="0" smtClean="0"/>
              <a:t> </a:t>
            </a:r>
            <a:r>
              <a:rPr lang="nb-NO" sz="2400" dirty="0" err="1" smtClean="0"/>
              <a:t>works</a:t>
            </a:r>
            <a:endParaRPr lang="nb-NO" sz="2400" dirty="0" smtClean="0"/>
          </a:p>
          <a:p>
            <a:r>
              <a:rPr lang="nb-NO" sz="2400" dirty="0" smtClean="0"/>
              <a:t>In 64 </a:t>
            </a:r>
            <a:r>
              <a:rPr lang="nb-NO" sz="2400" dirty="0" err="1" smtClean="0"/>
              <a:t>currently</a:t>
            </a:r>
            <a:r>
              <a:rPr lang="nb-NO" sz="2400" dirty="0" smtClean="0"/>
              <a:t> </a:t>
            </a:r>
            <a:r>
              <a:rPr lang="nb-NO" sz="2400" dirty="0" err="1" smtClean="0"/>
              <a:t>spoken</a:t>
            </a:r>
            <a:r>
              <a:rPr lang="nb-NO" sz="2400" dirty="0" smtClean="0"/>
              <a:t> </a:t>
            </a:r>
            <a:r>
              <a:rPr lang="nb-NO" sz="2400" dirty="0" err="1" smtClean="0"/>
              <a:t>language</a:t>
            </a:r>
            <a:endParaRPr lang="nb-NO" sz="2400" dirty="0" smtClean="0"/>
          </a:p>
          <a:p>
            <a:r>
              <a:rPr lang="nb-NO" sz="2400" dirty="0" smtClean="0"/>
              <a:t>+ 60000 rare </a:t>
            </a:r>
            <a:r>
              <a:rPr lang="nb-NO" sz="2400" dirty="0" err="1" smtClean="0"/>
              <a:t>manuscripts</a:t>
            </a:r>
            <a:endParaRPr lang="nb-NO" sz="2400" dirty="0" smtClean="0"/>
          </a:p>
          <a:p>
            <a:r>
              <a:rPr lang="nb-NO" sz="2400" dirty="0" smtClean="0"/>
              <a:t>+ 40000 </a:t>
            </a:r>
            <a:r>
              <a:rPr lang="nb-NO" sz="2400" dirty="0" err="1" smtClean="0"/>
              <a:t>old</a:t>
            </a:r>
            <a:r>
              <a:rPr lang="nb-NO" sz="2400" dirty="0" smtClean="0"/>
              <a:t> </a:t>
            </a:r>
            <a:r>
              <a:rPr lang="nb-NO" sz="2400" dirty="0" err="1" smtClean="0"/>
              <a:t>lithographic</a:t>
            </a:r>
            <a:r>
              <a:rPr lang="nb-NO" sz="2400" dirty="0" smtClean="0"/>
              <a:t> </a:t>
            </a:r>
            <a:r>
              <a:rPr lang="nb-NO" sz="2400" dirty="0" err="1" smtClean="0"/>
              <a:t>books</a:t>
            </a:r>
            <a:endParaRPr lang="nb-NO" sz="2400" dirty="0" smtClean="0"/>
          </a:p>
          <a:p>
            <a:r>
              <a:rPr lang="nb-NO" sz="2400" dirty="0" smtClean="0"/>
              <a:t>47000 </a:t>
            </a:r>
            <a:r>
              <a:rPr lang="nb-NO" sz="2400" dirty="0" err="1" smtClean="0"/>
              <a:t>microfilms</a:t>
            </a:r>
            <a:endParaRPr lang="nb-NO" sz="2400" dirty="0" smtClean="0"/>
          </a:p>
        </p:txBody>
      </p:sp>
      <p:grpSp>
        <p:nvGrpSpPr>
          <p:cNvPr id="7" name="Group 6"/>
          <p:cNvGrpSpPr/>
          <p:nvPr/>
        </p:nvGrpSpPr>
        <p:grpSpPr>
          <a:xfrm>
            <a:off x="52410" y="1435072"/>
            <a:ext cx="4591598" cy="5040289"/>
            <a:chOff x="52410" y="1435072"/>
            <a:chExt cx="4836746" cy="5040289"/>
          </a:xfrm>
        </p:grpSpPr>
        <p:pic>
          <p:nvPicPr>
            <p:cNvPr id="4" name="Picture 9" descr="\\sicilia.hioa.no\malifa\My Pictures\2skqnt4oe4mf69qc7n97uycerwl0l6-p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55723">
              <a:off x="52410" y="1951347"/>
              <a:ext cx="2810945" cy="4524014"/>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pic>
          <p:nvPicPr>
            <p:cNvPr id="5"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23897" t="9261" r="3847" b="10550"/>
            <a:stretch/>
          </p:blipFill>
          <p:spPr bwMode="auto">
            <a:xfrm rot="572600">
              <a:off x="2198992" y="1435072"/>
              <a:ext cx="2656487" cy="2375123"/>
            </a:xfrm>
            <a:prstGeom prst="rect">
              <a:avLst/>
            </a:prstGeom>
            <a:noFill/>
            <a:ln>
              <a:noFill/>
            </a:ln>
            <a:effectLst>
              <a:softEdge rad="292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sicilia.hioa.no\malifa\My Pictures\phoca_thumb_l_moze%20vaziri%20yazd%2022.jpg"/>
            <p:cNvPicPr>
              <a:picLocks noChangeAspect="1" noChangeArrowheads="1"/>
            </p:cNvPicPr>
            <p:nvPr/>
          </p:nvPicPr>
          <p:blipFill rotWithShape="1">
            <a:blip r:embed="rId5">
              <a:extLst>
                <a:ext uri="{28A0092B-C50C-407E-A947-70E740481C1C}">
                  <a14:useLocalDpi xmlns:a14="http://schemas.microsoft.com/office/drawing/2010/main" val="0"/>
                </a:ext>
              </a:extLst>
            </a:blip>
            <a:srcRect l="13518" t="10553" r="8614" b="2423"/>
            <a:stretch/>
          </p:blipFill>
          <p:spPr bwMode="auto">
            <a:xfrm rot="1244311">
              <a:off x="2148063" y="3620791"/>
              <a:ext cx="2741093" cy="2392218"/>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4378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143000"/>
          </a:xfrm>
        </p:spPr>
        <p:txBody>
          <a:bodyPr>
            <a:normAutofit fontScale="90000"/>
          </a:bodyPr>
          <a:lstStyle/>
          <a:p>
            <a:r>
              <a:rPr lang="en-US" i="1" dirty="0" smtClean="0">
                <a:effectLst>
                  <a:outerShdw blurRad="38100" dist="38100" dir="2700000" algn="tl">
                    <a:srgbClr val="000000">
                      <a:alpha val="43137"/>
                    </a:srgbClr>
                  </a:outerShdw>
                </a:effectLst>
              </a:rPr>
              <a:t>Documents Center of </a:t>
            </a:r>
            <a:r>
              <a:rPr lang="en-US" i="1" dirty="0" err="1" smtClean="0">
                <a:effectLst>
                  <a:outerShdw blurRad="38100" dist="38100" dir="2700000" algn="tl">
                    <a:srgbClr val="000000">
                      <a:alpha val="43137"/>
                    </a:srgbClr>
                  </a:outerShdw>
                </a:effectLst>
              </a:rPr>
              <a:t>Astan</a:t>
            </a:r>
            <a:r>
              <a:rPr lang="en-US" i="1" dirty="0" smtClean="0">
                <a:effectLst>
                  <a:outerShdw blurRad="38100" dist="38100" dir="2700000" algn="tl">
                    <a:srgbClr val="000000">
                      <a:alpha val="43137"/>
                    </a:srgbClr>
                  </a:outerShdw>
                </a:effectLst>
              </a:rPr>
              <a:t> Quds </a:t>
            </a:r>
            <a:r>
              <a:rPr lang="en-US" i="1" dirty="0" err="1" smtClean="0">
                <a:effectLst>
                  <a:outerShdw blurRad="38100" dist="38100" dir="2700000" algn="tl">
                    <a:srgbClr val="000000">
                      <a:alpha val="43137"/>
                    </a:srgbClr>
                  </a:outerShdw>
                </a:effectLst>
              </a:rPr>
              <a:t>Razavi</a:t>
            </a:r>
            <a:endParaRPr lang="en-US" i="1" dirty="0">
              <a:effectLst>
                <a:outerShdw blurRad="38100" dist="38100" dir="2700000" algn="tl">
                  <a:srgbClr val="000000">
                    <a:alpha val="43137"/>
                  </a:srgbClr>
                </a:outerShdw>
              </a:effectLst>
            </a:endParaRPr>
          </a:p>
        </p:txBody>
      </p:sp>
      <p:grpSp>
        <p:nvGrpSpPr>
          <p:cNvPr id="3" name="Group 2"/>
          <p:cNvGrpSpPr/>
          <p:nvPr/>
        </p:nvGrpSpPr>
        <p:grpSpPr>
          <a:xfrm>
            <a:off x="4924267" y="1408115"/>
            <a:ext cx="3799767" cy="5261245"/>
            <a:chOff x="4924267" y="1408115"/>
            <a:chExt cx="3799767" cy="5261245"/>
          </a:xfrm>
        </p:grpSpPr>
        <p:pic>
          <p:nvPicPr>
            <p:cNvPr id="5" name="Picture 15" descr="\\sicilia.hioa.no\malifa\My Pictures\steel_shrin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365104"/>
              <a:ext cx="3528392" cy="2304256"/>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6" name="Picture 16" descr="\\sicilia.hioa.no\malifa\My Pictures\foroos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7980">
              <a:off x="6750472" y="1408115"/>
              <a:ext cx="1973562" cy="3059763"/>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7" name="Picture 14" descr="\\sicilia.hioa.no\malifa\My Pictures\katibeh-nevi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6105">
              <a:off x="4924267" y="1454681"/>
              <a:ext cx="1970473" cy="3238164"/>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grpSp>
      <p:sp>
        <p:nvSpPr>
          <p:cNvPr id="4" name="Content Placeholder 3"/>
          <p:cNvSpPr>
            <a:spLocks noGrp="1"/>
          </p:cNvSpPr>
          <p:nvPr>
            <p:ph idx="1"/>
          </p:nvPr>
        </p:nvSpPr>
        <p:spPr>
          <a:xfrm>
            <a:off x="251520" y="2132856"/>
            <a:ext cx="4536504" cy="3600400"/>
          </a:xfrm>
        </p:spPr>
        <p:txBody>
          <a:bodyPr>
            <a:normAutofit/>
          </a:bodyPr>
          <a:lstStyle/>
          <a:p>
            <a:r>
              <a:rPr lang="nb-NO" sz="2800" dirty="0" smtClean="0"/>
              <a:t>+ 8 </a:t>
            </a:r>
            <a:r>
              <a:rPr lang="nb-NO" sz="2800" dirty="0" err="1" smtClean="0"/>
              <a:t>milion</a:t>
            </a:r>
            <a:r>
              <a:rPr lang="nb-NO" sz="2800" dirty="0" smtClean="0"/>
              <a:t> </a:t>
            </a:r>
            <a:r>
              <a:rPr lang="nb-NO" sz="2800" dirty="0" err="1" smtClean="0"/>
              <a:t>pieces</a:t>
            </a:r>
            <a:r>
              <a:rPr lang="nb-NO" sz="2800" dirty="0" smtClean="0"/>
              <a:t> </a:t>
            </a:r>
            <a:r>
              <a:rPr lang="nb-NO" sz="2800" dirty="0" err="1" smtClean="0"/>
              <a:t>of</a:t>
            </a:r>
            <a:r>
              <a:rPr lang="nb-NO" sz="2800" dirty="0" smtClean="0"/>
              <a:t> </a:t>
            </a:r>
            <a:r>
              <a:rPr lang="nb-NO" sz="2800" dirty="0" err="1" smtClean="0"/>
              <a:t>historical</a:t>
            </a:r>
            <a:r>
              <a:rPr lang="nb-NO" sz="2800" dirty="0" smtClean="0"/>
              <a:t> </a:t>
            </a:r>
            <a:r>
              <a:rPr lang="nb-NO" sz="2800" dirty="0" err="1" smtClean="0"/>
              <a:t>documents</a:t>
            </a:r>
            <a:r>
              <a:rPr lang="nb-NO" sz="2800" dirty="0" smtClean="0"/>
              <a:t>: (</a:t>
            </a:r>
            <a:r>
              <a:rPr lang="nb-NO" sz="2800" dirty="0" err="1" smtClean="0"/>
              <a:t>official</a:t>
            </a:r>
            <a:r>
              <a:rPr lang="nb-NO" sz="2800" dirty="0" smtClean="0"/>
              <a:t> </a:t>
            </a:r>
            <a:r>
              <a:rPr lang="nb-NO" sz="2800" dirty="0" err="1" smtClean="0"/>
              <a:t>documents</a:t>
            </a:r>
            <a:r>
              <a:rPr lang="nb-NO" sz="2800" dirty="0" smtClean="0"/>
              <a:t>, </a:t>
            </a:r>
            <a:r>
              <a:rPr lang="nb-NO" sz="2800" dirty="0" err="1" smtClean="0"/>
              <a:t>decrees</a:t>
            </a:r>
            <a:r>
              <a:rPr lang="nb-NO" sz="2800" dirty="0" smtClean="0"/>
              <a:t> &amp; </a:t>
            </a:r>
            <a:r>
              <a:rPr lang="nb-NO" sz="2800" dirty="0" err="1" smtClean="0"/>
              <a:t>edicts</a:t>
            </a:r>
            <a:r>
              <a:rPr lang="nb-NO" sz="2800" dirty="0" smtClean="0"/>
              <a:t>, </a:t>
            </a:r>
            <a:r>
              <a:rPr lang="nb-NO" sz="2800" dirty="0" err="1" smtClean="0"/>
              <a:t>photoes</a:t>
            </a:r>
            <a:r>
              <a:rPr lang="nb-NO" sz="2800" dirty="0" smtClean="0"/>
              <a:t>, video tapes, etc.)</a:t>
            </a:r>
          </a:p>
          <a:p>
            <a:r>
              <a:rPr lang="nb-NO" sz="2800" dirty="0" smtClean="0"/>
              <a:t>+ 1 </a:t>
            </a:r>
            <a:r>
              <a:rPr lang="nb-NO" sz="2800" dirty="0" err="1" smtClean="0"/>
              <a:t>milion</a:t>
            </a:r>
            <a:r>
              <a:rPr lang="nb-NO" sz="2800" dirty="0" smtClean="0"/>
              <a:t> </a:t>
            </a:r>
            <a:r>
              <a:rPr lang="nb-NO" sz="2800" dirty="0" err="1" smtClean="0"/>
              <a:t>copies</a:t>
            </a:r>
            <a:r>
              <a:rPr lang="nb-NO" sz="2800" dirty="0" smtClean="0"/>
              <a:t> </a:t>
            </a:r>
            <a:r>
              <a:rPr lang="nb-NO" sz="2800" dirty="0" err="1" smtClean="0"/>
              <a:t>of</a:t>
            </a:r>
            <a:r>
              <a:rPr lang="nb-NO" sz="2800" dirty="0" smtClean="0"/>
              <a:t> </a:t>
            </a:r>
            <a:r>
              <a:rPr lang="nb-NO" sz="2800" dirty="0" err="1" smtClean="0"/>
              <a:t>ancient</a:t>
            </a:r>
            <a:r>
              <a:rPr lang="nb-NO" sz="2800" dirty="0" smtClean="0"/>
              <a:t> &amp; </a:t>
            </a:r>
            <a:r>
              <a:rPr lang="nb-NO" sz="2800" dirty="0" err="1" smtClean="0"/>
              <a:t>precious</a:t>
            </a:r>
            <a:r>
              <a:rPr lang="nb-NO" sz="2800" dirty="0" smtClean="0"/>
              <a:t> </a:t>
            </a:r>
            <a:r>
              <a:rPr lang="nb-NO" sz="2800" dirty="0" err="1" smtClean="0"/>
              <a:t>periodicals</a:t>
            </a:r>
            <a:endParaRPr lang="en-US" sz="2800" dirty="0"/>
          </a:p>
        </p:txBody>
      </p:sp>
    </p:spTree>
    <p:extLst>
      <p:ext uri="{BB962C8B-B14F-4D97-AF65-F5344CB8AC3E}">
        <p14:creationId xmlns:p14="http://schemas.microsoft.com/office/powerpoint/2010/main" val="4240208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52128"/>
          </a:xfrm>
        </p:spPr>
        <p:txBody>
          <a:bodyPr>
            <a:normAutofit fontScale="90000"/>
          </a:bodyPr>
          <a:lstStyle/>
          <a:p>
            <a:r>
              <a:rPr lang="nb-NO" dirty="0" err="1">
                <a:latin typeface="Arial Rounded MT Bold" panose="020F0704030504030204" pitchFamily="34" charset="0"/>
              </a:rPr>
              <a:t>Introduction</a:t>
            </a:r>
            <a:r>
              <a:rPr lang="en-US" dirty="0">
                <a:latin typeface="Arial Rounded MT Bold" panose="020F0704030504030204" pitchFamily="34" charset="0"/>
              </a:rPr>
              <a:t/>
            </a:r>
            <a:br>
              <a:rPr lang="en-US" dirty="0">
                <a:latin typeface="Arial Rounded MT Bold" panose="020F0704030504030204" pitchFamily="34" charset="0"/>
              </a:rPr>
            </a:br>
            <a:endParaRPr lang="en-US" dirty="0"/>
          </a:p>
        </p:txBody>
      </p:sp>
      <p:sp>
        <p:nvSpPr>
          <p:cNvPr id="3" name="Content Placeholder 2"/>
          <p:cNvSpPr>
            <a:spLocks noGrp="1"/>
          </p:cNvSpPr>
          <p:nvPr>
            <p:ph idx="1"/>
          </p:nvPr>
        </p:nvSpPr>
        <p:spPr>
          <a:xfrm>
            <a:off x="457200" y="1196752"/>
            <a:ext cx="8229600" cy="5472608"/>
          </a:xfrm>
        </p:spPr>
        <p:txBody>
          <a:bodyPr>
            <a:normAutofit/>
          </a:bodyPr>
          <a:lstStyle/>
          <a:p>
            <a:r>
              <a:rPr lang="en-US" sz="2400" dirty="0" smtClean="0"/>
              <a:t>Implementing </a:t>
            </a:r>
            <a:r>
              <a:rPr lang="en-US" sz="2400" dirty="0" err="1" smtClean="0"/>
              <a:t>FRBRoo</a:t>
            </a:r>
            <a:r>
              <a:rPr lang="en-US" sz="2400" dirty="0" smtClean="0"/>
              <a:t> </a:t>
            </a:r>
            <a:r>
              <a:rPr lang="en-US" sz="2400" dirty="0"/>
              <a:t>model </a:t>
            </a:r>
            <a:r>
              <a:rPr lang="en-US" sz="2400" dirty="0" smtClean="0"/>
              <a:t>in integrated systems as </a:t>
            </a:r>
            <a:r>
              <a:rPr lang="en-US" sz="2400" dirty="0"/>
              <a:t>an effort toward a unified conceptualization of information produced by libraries, museums and </a:t>
            </a:r>
            <a:r>
              <a:rPr lang="en-US" sz="2400" dirty="0" smtClean="0"/>
              <a:t>archives</a:t>
            </a:r>
          </a:p>
          <a:p>
            <a:endParaRPr lang="en-US" sz="1100" dirty="0" smtClean="0"/>
          </a:p>
          <a:p>
            <a:r>
              <a:rPr lang="nb-NO" sz="2400" dirty="0" smtClean="0"/>
              <a:t>Challenges </a:t>
            </a:r>
            <a:r>
              <a:rPr lang="nb-NO" sz="2400" dirty="0" err="1" smtClean="0"/>
              <a:t>of</a:t>
            </a:r>
            <a:r>
              <a:rPr lang="nb-NO" sz="2400" dirty="0" smtClean="0"/>
              <a:t> </a:t>
            </a:r>
            <a:r>
              <a:rPr lang="en-US" sz="2400" dirty="0"/>
              <a:t>heterogeneities </a:t>
            </a:r>
            <a:r>
              <a:rPr lang="en-US" sz="2400" dirty="0" smtClean="0"/>
              <a:t>not only in </a:t>
            </a:r>
            <a:r>
              <a:rPr lang="en-US" sz="2400" dirty="0"/>
              <a:t>materials and their organizing </a:t>
            </a:r>
            <a:r>
              <a:rPr lang="en-US" sz="2400" dirty="0" smtClean="0"/>
              <a:t>but also in users</a:t>
            </a:r>
          </a:p>
          <a:p>
            <a:endParaRPr lang="en-US" sz="1100" dirty="0" smtClean="0"/>
          </a:p>
          <a:p>
            <a:r>
              <a:rPr lang="en-US" sz="2400" dirty="0" smtClean="0"/>
              <a:t>Understand </a:t>
            </a:r>
            <a:r>
              <a:rPr lang="en-US" sz="2400" dirty="0"/>
              <a:t>a topic </a:t>
            </a:r>
            <a:r>
              <a:rPr lang="en-US" sz="2400" dirty="0" smtClean="0"/>
              <a:t> as the </a:t>
            </a:r>
            <a:r>
              <a:rPr lang="en-US" sz="2400" dirty="0"/>
              <a:t>ultimate goal of user’s seeking </a:t>
            </a:r>
            <a:r>
              <a:rPr lang="en-US" sz="2400" dirty="0" smtClean="0"/>
              <a:t>instead of get </a:t>
            </a:r>
            <a:r>
              <a:rPr lang="en-US" sz="2400" dirty="0"/>
              <a:t>an object </a:t>
            </a:r>
            <a:endParaRPr lang="en-US" sz="2400" dirty="0" smtClean="0"/>
          </a:p>
          <a:p>
            <a:endParaRPr lang="en-US" sz="1100" dirty="0" smtClean="0"/>
          </a:p>
          <a:p>
            <a:r>
              <a:rPr lang="en-US" sz="2400" dirty="0" smtClean="0"/>
              <a:t>The necessity of determining </a:t>
            </a:r>
            <a:r>
              <a:rPr lang="en-US" sz="2400" dirty="0"/>
              <a:t>relation with other resources in the world </a:t>
            </a:r>
            <a:r>
              <a:rPr lang="en-US" sz="2400" dirty="0" smtClean="0"/>
              <a:t>while describing </a:t>
            </a:r>
            <a:r>
              <a:rPr lang="en-US" sz="2400" dirty="0"/>
              <a:t>a resource </a:t>
            </a:r>
            <a:endParaRPr lang="en-US" sz="2400" dirty="0" smtClean="0"/>
          </a:p>
          <a:p>
            <a:endParaRPr lang="en-US" sz="1100" dirty="0" smtClean="0"/>
          </a:p>
          <a:p>
            <a:r>
              <a:rPr lang="en-US" sz="2400" dirty="0" smtClean="0"/>
              <a:t>Linear </a:t>
            </a:r>
            <a:r>
              <a:rPr lang="en-US" sz="2400" dirty="0"/>
              <a:t>display </a:t>
            </a:r>
            <a:r>
              <a:rPr lang="en-US" sz="2400" dirty="0" smtClean="0"/>
              <a:t>is </a:t>
            </a:r>
            <a:r>
              <a:rPr lang="en-US" sz="2400" dirty="0"/>
              <a:t>not </a:t>
            </a:r>
            <a:r>
              <a:rPr lang="en-US" sz="2400" dirty="0"/>
              <a:t>still the </a:t>
            </a:r>
            <a:r>
              <a:rPr lang="en-US" sz="2400" dirty="0"/>
              <a:t>one that supports users with semantic information representation  </a:t>
            </a:r>
          </a:p>
          <a:p>
            <a:endParaRPr lang="en-US" sz="2400" dirty="0"/>
          </a:p>
          <a:p>
            <a:endParaRPr lang="en-US" sz="2400" dirty="0"/>
          </a:p>
        </p:txBody>
      </p:sp>
    </p:spTree>
    <p:extLst>
      <p:ext uri="{BB962C8B-B14F-4D97-AF65-F5344CB8AC3E}">
        <p14:creationId xmlns:p14="http://schemas.microsoft.com/office/powerpoint/2010/main" val="11530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52736"/>
            <a:ext cx="8229600" cy="5073427"/>
          </a:xfrm>
        </p:spPr>
        <p:txBody>
          <a:bodyPr>
            <a:normAutofit fontScale="85000" lnSpcReduction="20000"/>
          </a:bodyPr>
          <a:lstStyle/>
          <a:p>
            <a:pPr marL="0" indent="0">
              <a:buNone/>
            </a:pPr>
            <a:r>
              <a:rPr lang="en-US" b="1" dirty="0" smtClean="0"/>
              <a:t>Graph</a:t>
            </a:r>
            <a:r>
              <a:rPr lang="en-US" dirty="0" smtClean="0"/>
              <a:t> </a:t>
            </a:r>
            <a:r>
              <a:rPr lang="en-US" dirty="0"/>
              <a:t>data structure </a:t>
            </a:r>
            <a:r>
              <a:rPr lang="en-US" dirty="0" smtClean="0"/>
              <a:t>as a </a:t>
            </a:r>
            <a:r>
              <a:rPr lang="en-US" dirty="0"/>
              <a:t>more accepted representational </a:t>
            </a:r>
            <a:r>
              <a:rPr lang="en-US" dirty="0" smtClean="0"/>
              <a:t>medium</a:t>
            </a:r>
            <a:endParaRPr lang="en-US" dirty="0"/>
          </a:p>
          <a:p>
            <a:pPr marL="0" indent="0">
              <a:buNone/>
            </a:pPr>
            <a:r>
              <a:rPr lang="en-US" dirty="0"/>
              <a:t> </a:t>
            </a:r>
          </a:p>
          <a:p>
            <a:r>
              <a:rPr lang="en-US" dirty="0" smtClean="0"/>
              <a:t>provides </a:t>
            </a:r>
            <a:r>
              <a:rPr lang="en-US" dirty="0"/>
              <a:t>actual information about the subject of one's query rather than just a list of </a:t>
            </a:r>
            <a:r>
              <a:rPr lang="en-US" dirty="0" smtClean="0"/>
              <a:t>links</a:t>
            </a:r>
            <a:endParaRPr lang="en-US" dirty="0"/>
          </a:p>
          <a:p>
            <a:endParaRPr lang="en-US" dirty="0"/>
          </a:p>
          <a:p>
            <a:r>
              <a:rPr lang="en-US" dirty="0"/>
              <a:t>Not just the answer to what user </a:t>
            </a:r>
            <a:r>
              <a:rPr lang="en-US" dirty="0" smtClean="0"/>
              <a:t>asked , </a:t>
            </a:r>
            <a:r>
              <a:rPr lang="en-US" dirty="0"/>
              <a:t>but also the answers to the questions he probably should have asked </a:t>
            </a:r>
          </a:p>
          <a:p>
            <a:pPr marL="0" indent="0">
              <a:buNone/>
            </a:pPr>
            <a:r>
              <a:rPr lang="en-US" dirty="0"/>
              <a:t> </a:t>
            </a:r>
          </a:p>
          <a:p>
            <a:r>
              <a:rPr lang="en-US" dirty="0"/>
              <a:t>In cases </a:t>
            </a:r>
            <a:r>
              <a:rPr lang="en-US" dirty="0" smtClean="0"/>
              <a:t>of existing </a:t>
            </a:r>
            <a:r>
              <a:rPr lang="en-US" dirty="0"/>
              <a:t>inherent relationships among </a:t>
            </a:r>
            <a:r>
              <a:rPr lang="en-US" dirty="0" smtClean="0"/>
              <a:t>data elements, </a:t>
            </a:r>
            <a:r>
              <a:rPr lang="en-US" dirty="0"/>
              <a:t>graph visualization methods </a:t>
            </a:r>
            <a:r>
              <a:rPr lang="en-US" dirty="0" smtClean="0"/>
              <a:t>applies </a:t>
            </a:r>
            <a:r>
              <a:rPr lang="en-US" dirty="0"/>
              <a:t>to support the better </a:t>
            </a:r>
            <a:r>
              <a:rPr lang="en-US" dirty="0" smtClean="0"/>
              <a:t>understanding</a:t>
            </a:r>
            <a:endParaRPr lang="en-US" dirty="0"/>
          </a:p>
          <a:p>
            <a:endParaRPr lang="en-US" dirty="0"/>
          </a:p>
        </p:txBody>
      </p:sp>
    </p:spTree>
    <p:extLst>
      <p:ext uri="{BB962C8B-B14F-4D97-AF65-F5344CB8AC3E}">
        <p14:creationId xmlns:p14="http://schemas.microsoft.com/office/powerpoint/2010/main" val="89840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Limitation:</a:t>
            </a:r>
          </a:p>
          <a:p>
            <a:pPr marL="0" indent="0">
              <a:buNone/>
            </a:pPr>
            <a:r>
              <a:rPr lang="en-US" b="1" dirty="0" smtClean="0"/>
              <a:t>“size</a:t>
            </a:r>
            <a:r>
              <a:rPr lang="en-US" b="1" dirty="0"/>
              <a:t>”</a:t>
            </a:r>
            <a:r>
              <a:rPr lang="en-US" b="1" i="1" dirty="0"/>
              <a:t> </a:t>
            </a:r>
            <a:r>
              <a:rPr lang="en-US" dirty="0"/>
              <a:t>of the </a:t>
            </a:r>
            <a:r>
              <a:rPr lang="en-US" dirty="0" smtClean="0"/>
              <a:t>graph in systems</a:t>
            </a:r>
          </a:p>
          <a:p>
            <a:pPr marL="0" indent="0">
              <a:buNone/>
            </a:pPr>
            <a:r>
              <a:rPr lang="en-US" dirty="0" smtClean="0"/>
              <a:t> with </a:t>
            </a:r>
            <a:r>
              <a:rPr lang="en-US" dirty="0"/>
              <a:t>huge amount of </a:t>
            </a:r>
            <a:r>
              <a:rPr lang="en-US" dirty="0" smtClean="0"/>
              <a:t>information</a:t>
            </a:r>
          </a:p>
          <a:p>
            <a:pPr marL="0" indent="0">
              <a:buNone/>
            </a:pPr>
            <a:endParaRPr lang="en-US" dirty="0" smtClean="0"/>
          </a:p>
          <a:p>
            <a:pPr marL="0" indent="0">
              <a:buNone/>
            </a:pPr>
            <a:r>
              <a:rPr lang="nb-NO" b="1" dirty="0" smtClean="0"/>
              <a:t>Solution</a:t>
            </a:r>
            <a:r>
              <a:rPr lang="nb-NO" dirty="0" smtClean="0"/>
              <a:t>: </a:t>
            </a:r>
          </a:p>
          <a:p>
            <a:pPr marL="0" indent="0">
              <a:buNone/>
            </a:pPr>
            <a:r>
              <a:rPr lang="en-US" dirty="0" smtClean="0"/>
              <a:t>reducing </a:t>
            </a:r>
            <a:r>
              <a:rPr lang="en-US" dirty="0"/>
              <a:t>the size of the graph to display in order to overcome the issue of </a:t>
            </a:r>
            <a:r>
              <a:rPr lang="en-US" dirty="0" err="1"/>
              <a:t>viewability</a:t>
            </a:r>
            <a:r>
              <a:rPr lang="en-US" dirty="0"/>
              <a:t> or usability</a:t>
            </a:r>
          </a:p>
          <a:p>
            <a:pPr marL="0" indent="0">
              <a:buNone/>
            </a:pPr>
            <a:r>
              <a:rPr lang="en-US" dirty="0" smtClean="0"/>
              <a:t>For </a:t>
            </a:r>
            <a:r>
              <a:rPr lang="en-US" dirty="0"/>
              <a:t>example by discovering clusters </a:t>
            </a:r>
            <a:r>
              <a:rPr lang="en-US" dirty="0" smtClean="0"/>
              <a:t>within </a:t>
            </a:r>
            <a:r>
              <a:rPr lang="en-US" dirty="0"/>
              <a:t>the </a:t>
            </a:r>
            <a:r>
              <a:rPr lang="en-US" dirty="0" smtClean="0"/>
              <a:t>data</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3672" y="161153"/>
            <a:ext cx="1780456" cy="211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71400"/>
            <a:ext cx="3419872" cy="424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34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2844</TotalTime>
  <Words>898</Words>
  <Application>Microsoft Office PowerPoint</Application>
  <PresentationFormat>On-screen Show (4:3)</PresentationFormat>
  <Paragraphs>115</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2_Office Theme</vt:lpstr>
      <vt:lpstr>PowerPoint Presentation</vt:lpstr>
      <vt:lpstr>PowerPoint Presentation</vt:lpstr>
      <vt:lpstr>PowerPoint Presentation</vt:lpstr>
      <vt:lpstr>The museums of the Astan Quds Razavi</vt:lpstr>
      <vt:lpstr>Central library  of Astan Quds Razavi</vt:lpstr>
      <vt:lpstr>Documents Center of Astan Quds Razavi</vt:lpstr>
      <vt:lpstr>Introduction </vt:lpstr>
      <vt:lpstr>PowerPoint Presentation</vt:lpstr>
      <vt:lpstr>PowerPoint Presentation</vt:lpstr>
      <vt:lpstr>MyM</vt:lpstr>
      <vt:lpstr>PowerPoint Presentation</vt:lpstr>
      <vt:lpstr>PowerPoint Presentation</vt:lpstr>
      <vt:lpstr>PowerPoint Presentation</vt:lpstr>
      <vt:lpstr>PowerPoint Presentation</vt:lpstr>
      <vt:lpstr>PowerPoint Presentation</vt:lpstr>
      <vt:lpstr>Refrences </vt:lpstr>
      <vt:lpstr>PowerPoint Presentation</vt:lpstr>
    </vt:vector>
  </TitlesOfParts>
  <Company>Høgksolen i Oslo og Akershus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Maliheh Farrokhnia</dc:creator>
  <cp:lastModifiedBy>Maliheh Farrokhnia</cp:lastModifiedBy>
  <cp:revision>160</cp:revision>
  <cp:lastPrinted>2014-01-06T16:57:51Z</cp:lastPrinted>
  <dcterms:created xsi:type="dcterms:W3CDTF">2013-12-27T13:01:01Z</dcterms:created>
  <dcterms:modified xsi:type="dcterms:W3CDTF">2014-04-01T10:51:31Z</dcterms:modified>
</cp:coreProperties>
</file>