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0" d="100"/>
          <a:sy n="130" d="100"/>
        </p:scale>
        <p:origin x="-99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2172409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Shape 2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3" name="Shape 2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4" name="Shape 2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8" name="Shape 3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7" name="Shape 33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7" name="Shape 3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599" cy="27368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599" cy="1056899"/>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599" cy="2618099"/>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599"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599" cy="1122299"/>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599" cy="4555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899" cy="4555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899" cy="4555199"/>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599"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7999"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7999"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299"/>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33"/>
            <a:ext cx="4572000" cy="68580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199"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199"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600"/>
            <a:ext cx="3837000" cy="49269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699" cy="524699"/>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599" cy="7635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6217622"/>
            <a:ext cx="548699" cy="524699"/>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lt2"/>
                </a:solidFill>
              </a:rPr>
              <a:t>‹#›</a:t>
            </a:fld>
            <a:endParaRPr lang="en-GB"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992766"/>
            <a:ext cx="8520599" cy="2736899"/>
          </a:xfrm>
          <a:prstGeom prst="rect">
            <a:avLst/>
          </a:prstGeom>
        </p:spPr>
        <p:txBody>
          <a:bodyPr lIns="91425" tIns="91425" rIns="91425" bIns="91425" anchor="b" anchorCtr="0">
            <a:noAutofit/>
          </a:bodyPr>
          <a:lstStyle/>
          <a:p>
            <a:pPr lvl="0">
              <a:spcBef>
                <a:spcPts val="0"/>
              </a:spcBef>
              <a:buNone/>
            </a:pPr>
            <a:endParaRPr/>
          </a:p>
        </p:txBody>
      </p:sp>
      <p:sp>
        <p:nvSpPr>
          <p:cNvPr id="55" name="Shape 55"/>
          <p:cNvSpPr txBox="1">
            <a:spLocks noGrp="1"/>
          </p:cNvSpPr>
          <p:nvPr>
            <p:ph type="subTitle" idx="1"/>
          </p:nvPr>
        </p:nvSpPr>
        <p:spPr>
          <a:xfrm>
            <a:off x="311700" y="3778833"/>
            <a:ext cx="8520599" cy="1056899"/>
          </a:xfrm>
          <a:prstGeom prst="rect">
            <a:avLst/>
          </a:prstGeom>
        </p:spPr>
        <p:txBody>
          <a:bodyPr lIns="91425" tIns="91425" rIns="91425" bIns="91425" anchor="t" anchorCtr="0">
            <a:noAutofit/>
          </a:bodyPr>
          <a:lstStyle/>
          <a:p>
            <a:pPr lvl="0">
              <a:spcBef>
                <a:spcPts val="0"/>
              </a:spcBef>
              <a:buNone/>
            </a:pPr>
            <a:endParaRPr/>
          </a:p>
        </p:txBody>
      </p:sp>
      <p:pic>
        <p:nvPicPr>
          <p:cNvPr id="56" name="Shape 56"/>
          <p:cNvPicPr preferRelativeResize="0"/>
          <p:nvPr/>
        </p:nvPicPr>
        <p:blipFill rotWithShape="1">
          <a:blip r:embed="rId3">
            <a:alphaModFix/>
          </a:blip>
          <a:srcRect l="3213"/>
          <a:stretch/>
        </p:blipFill>
        <p:spPr>
          <a:xfrm rot="5400000">
            <a:off x="1439462" y="-1418762"/>
            <a:ext cx="6247050" cy="9128325"/>
          </a:xfrm>
          <a:prstGeom prst="rect">
            <a:avLst/>
          </a:prstGeom>
          <a:noFill/>
          <a:ln>
            <a:noFill/>
          </a:ln>
        </p:spPr>
      </p:pic>
      <p:sp>
        <p:nvSpPr>
          <p:cNvPr id="57" name="Shape 57"/>
          <p:cNvSpPr txBox="1">
            <a:spLocks noGrp="1"/>
          </p:cNvSpPr>
          <p:nvPr>
            <p:ph type="title" idx="4294967295"/>
          </p:nvPr>
        </p:nvSpPr>
        <p:spPr>
          <a:xfrm>
            <a:off x="311700" y="6094500"/>
            <a:ext cx="8520599" cy="763500"/>
          </a:xfrm>
          <a:prstGeom prst="rect">
            <a:avLst/>
          </a:prstGeom>
        </p:spPr>
        <p:txBody>
          <a:bodyPr lIns="91425" tIns="91425" rIns="91425" bIns="91425" anchor="t" anchorCtr="0">
            <a:noAutofit/>
          </a:bodyPr>
          <a:lstStyle/>
          <a:p>
            <a:pPr lvl="0" algn="ctr" rtl="0">
              <a:spcBef>
                <a:spcPts val="0"/>
              </a:spcBef>
              <a:buNone/>
            </a:pPr>
            <a:r>
              <a:rPr lang="en-GB"/>
              <a:t>CIDOC CRM Game / CRM SIG / 02-2016</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lvl="0">
              <a:spcBef>
                <a:spcPts val="0"/>
              </a:spcBef>
              <a:buNone/>
            </a:pPr>
            <a:endParaRPr/>
          </a:p>
        </p:txBody>
      </p:sp>
      <p:pic>
        <p:nvPicPr>
          <p:cNvPr id="151" name="Shape 151"/>
          <p:cNvPicPr preferRelativeResize="0"/>
          <p:nvPr/>
        </p:nvPicPr>
        <p:blipFill>
          <a:blip r:embed="rId3">
            <a:alphaModFix/>
          </a:blip>
          <a:stretch>
            <a:fillRect/>
          </a:stretch>
        </p:blipFill>
        <p:spPr>
          <a:xfrm>
            <a:off x="0" y="3"/>
            <a:ext cx="9143995" cy="6076140"/>
          </a:xfrm>
          <a:prstGeom prst="rect">
            <a:avLst/>
          </a:prstGeom>
          <a:noFill/>
          <a:ln>
            <a:noFill/>
          </a:ln>
        </p:spPr>
      </p:pic>
      <p:sp>
        <p:nvSpPr>
          <p:cNvPr id="152" name="Shape 152"/>
          <p:cNvSpPr txBox="1">
            <a:spLocks noGrp="1"/>
          </p:cNvSpPr>
          <p:nvPr>
            <p:ph type="body" idx="1"/>
          </p:nvPr>
        </p:nvSpPr>
        <p:spPr>
          <a:xfrm>
            <a:off x="107525" y="6280775"/>
            <a:ext cx="8960399" cy="428400"/>
          </a:xfrm>
          <a:prstGeom prst="rect">
            <a:avLst/>
          </a:prstGeom>
        </p:spPr>
        <p:txBody>
          <a:bodyPr lIns="91425" tIns="91425" rIns="91425" bIns="91425" anchor="t" anchorCtr="0">
            <a:noAutofit/>
          </a:bodyPr>
          <a:lstStyle/>
          <a:p>
            <a:pPr lvl="0" rtl="0">
              <a:spcBef>
                <a:spcPts val="0"/>
              </a:spcBef>
              <a:buNone/>
            </a:pPr>
            <a:r>
              <a:rPr lang="en-GB"/>
              <a:t>The Game Activity: CRM manual (A5 format) to check the Scope Notes</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endParaRPr/>
          </a:p>
        </p:txBody>
      </p:sp>
      <p:sp>
        <p:nvSpPr>
          <p:cNvPr id="158" name="Shape 158"/>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lvl="0">
              <a:spcBef>
                <a:spcPts val="0"/>
              </a:spcBef>
              <a:buNone/>
            </a:pPr>
            <a:endParaRPr/>
          </a:p>
        </p:txBody>
      </p:sp>
      <p:pic>
        <p:nvPicPr>
          <p:cNvPr id="159" name="Shape 159"/>
          <p:cNvPicPr preferRelativeResize="0"/>
          <p:nvPr/>
        </p:nvPicPr>
        <p:blipFill>
          <a:blip r:embed="rId3">
            <a:alphaModFix/>
          </a:blip>
          <a:stretch>
            <a:fillRect/>
          </a:stretch>
        </p:blipFill>
        <p:spPr>
          <a:xfrm>
            <a:off x="0" y="3"/>
            <a:ext cx="9143995" cy="6076140"/>
          </a:xfrm>
          <a:prstGeom prst="rect">
            <a:avLst/>
          </a:prstGeom>
          <a:noFill/>
          <a:ln>
            <a:noFill/>
          </a:ln>
        </p:spPr>
      </p:pic>
      <p:sp>
        <p:nvSpPr>
          <p:cNvPr id="160" name="Shape 160"/>
          <p:cNvSpPr txBox="1">
            <a:spLocks noGrp="1"/>
          </p:cNvSpPr>
          <p:nvPr>
            <p:ph type="body" idx="1"/>
          </p:nvPr>
        </p:nvSpPr>
        <p:spPr>
          <a:xfrm>
            <a:off x="107525" y="6280775"/>
            <a:ext cx="8960399" cy="428400"/>
          </a:xfrm>
          <a:prstGeom prst="rect">
            <a:avLst/>
          </a:prstGeom>
        </p:spPr>
        <p:txBody>
          <a:bodyPr lIns="91425" tIns="91425" rIns="91425" bIns="91425" anchor="t" anchorCtr="0">
            <a:noAutofit/>
          </a:bodyPr>
          <a:lstStyle/>
          <a:p>
            <a:pPr lvl="0" rtl="0">
              <a:spcBef>
                <a:spcPts val="0"/>
              </a:spcBef>
              <a:buNone/>
            </a:pPr>
            <a:r>
              <a:rPr lang="en-GB"/>
              <a:t>The Game Activity: discussion about the Entity that could fit with an Instance Card</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endParaRPr/>
          </a:p>
        </p:txBody>
      </p:sp>
      <p:sp>
        <p:nvSpPr>
          <p:cNvPr id="166" name="Shape 166"/>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lvl="0">
              <a:spcBef>
                <a:spcPts val="0"/>
              </a:spcBef>
              <a:buNone/>
            </a:pPr>
            <a:endParaRPr/>
          </a:p>
        </p:txBody>
      </p:sp>
      <p:pic>
        <p:nvPicPr>
          <p:cNvPr id="167" name="Shape 167"/>
          <p:cNvPicPr preferRelativeResize="0"/>
          <p:nvPr/>
        </p:nvPicPr>
        <p:blipFill>
          <a:blip r:embed="rId3">
            <a:alphaModFix/>
          </a:blip>
          <a:stretch>
            <a:fillRect/>
          </a:stretch>
        </p:blipFill>
        <p:spPr>
          <a:xfrm>
            <a:off x="0" y="3"/>
            <a:ext cx="9143995" cy="6076140"/>
          </a:xfrm>
          <a:prstGeom prst="rect">
            <a:avLst/>
          </a:prstGeom>
          <a:noFill/>
          <a:ln>
            <a:noFill/>
          </a:ln>
        </p:spPr>
      </p:pic>
      <p:sp>
        <p:nvSpPr>
          <p:cNvPr id="168" name="Shape 168"/>
          <p:cNvSpPr txBox="1">
            <a:spLocks noGrp="1"/>
          </p:cNvSpPr>
          <p:nvPr>
            <p:ph type="body" idx="1"/>
          </p:nvPr>
        </p:nvSpPr>
        <p:spPr>
          <a:xfrm>
            <a:off x="107525" y="6280775"/>
            <a:ext cx="8960399" cy="428400"/>
          </a:xfrm>
          <a:prstGeom prst="rect">
            <a:avLst/>
          </a:prstGeom>
        </p:spPr>
        <p:txBody>
          <a:bodyPr lIns="91425" tIns="91425" rIns="91425" bIns="91425" anchor="t" anchorCtr="0">
            <a:noAutofit/>
          </a:bodyPr>
          <a:lstStyle/>
          <a:p>
            <a:pPr lvl="0" rtl="0">
              <a:spcBef>
                <a:spcPts val="0"/>
              </a:spcBef>
              <a:buNone/>
            </a:pPr>
            <a:r>
              <a:rPr lang="en-GB"/>
              <a:t>The Game Activity: Example of Matching Results at the end of the activity</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endParaRPr/>
          </a:p>
        </p:txBody>
      </p:sp>
      <p:sp>
        <p:nvSpPr>
          <p:cNvPr id="174" name="Shape 174"/>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lvl="0">
              <a:spcBef>
                <a:spcPts val="0"/>
              </a:spcBef>
              <a:buNone/>
            </a:pPr>
            <a:endParaRPr/>
          </a:p>
        </p:txBody>
      </p:sp>
      <p:pic>
        <p:nvPicPr>
          <p:cNvPr id="175" name="Shape 175"/>
          <p:cNvPicPr preferRelativeResize="0"/>
          <p:nvPr/>
        </p:nvPicPr>
        <p:blipFill>
          <a:blip r:embed="rId3">
            <a:alphaModFix/>
          </a:blip>
          <a:stretch>
            <a:fillRect/>
          </a:stretch>
        </p:blipFill>
        <p:spPr>
          <a:xfrm>
            <a:off x="0" y="3"/>
            <a:ext cx="9143995" cy="6076140"/>
          </a:xfrm>
          <a:prstGeom prst="rect">
            <a:avLst/>
          </a:prstGeom>
          <a:noFill/>
          <a:ln>
            <a:noFill/>
          </a:ln>
        </p:spPr>
      </p:pic>
      <p:sp>
        <p:nvSpPr>
          <p:cNvPr id="176" name="Shape 176"/>
          <p:cNvSpPr txBox="1">
            <a:spLocks noGrp="1"/>
          </p:cNvSpPr>
          <p:nvPr>
            <p:ph type="body" idx="1"/>
          </p:nvPr>
        </p:nvSpPr>
        <p:spPr>
          <a:xfrm>
            <a:off x="107525" y="6280775"/>
            <a:ext cx="8960399" cy="428400"/>
          </a:xfrm>
          <a:prstGeom prst="rect">
            <a:avLst/>
          </a:prstGeom>
        </p:spPr>
        <p:txBody>
          <a:bodyPr lIns="91425" tIns="91425" rIns="91425" bIns="91425" anchor="t" anchorCtr="0">
            <a:noAutofit/>
          </a:bodyPr>
          <a:lstStyle/>
          <a:p>
            <a:pPr lvl="0" rtl="0">
              <a:spcBef>
                <a:spcPts val="0"/>
              </a:spcBef>
              <a:buNone/>
            </a:pPr>
            <a:r>
              <a:rPr lang="en-GB"/>
              <a:t>The Game Activity: Example of Matching Results at the end of the activity</a:t>
            </a: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GB"/>
              <a:t>Feedback &amp; Questionnaire: </a:t>
            </a:r>
            <a:r>
              <a:rPr lang="en-GB" sz="1800">
                <a:solidFill>
                  <a:srgbClr val="FFFFFF"/>
                </a:solidFill>
              </a:rPr>
              <a:t>Questions (Google QUestionnaire):</a:t>
            </a:r>
          </a:p>
        </p:txBody>
      </p:sp>
      <p:sp>
        <p:nvSpPr>
          <p:cNvPr id="182" name="Shape 182"/>
          <p:cNvSpPr txBox="1">
            <a:spLocks noGrp="1"/>
          </p:cNvSpPr>
          <p:nvPr>
            <p:ph type="body" idx="1"/>
          </p:nvPr>
        </p:nvSpPr>
        <p:spPr>
          <a:xfrm>
            <a:off x="311700" y="1536625"/>
            <a:ext cx="4077299" cy="4555199"/>
          </a:xfrm>
          <a:prstGeom prst="rect">
            <a:avLst/>
          </a:prstGeom>
        </p:spPr>
        <p:txBody>
          <a:bodyPr lIns="91425" tIns="91425" rIns="91425" bIns="91425" anchor="t" anchorCtr="0">
            <a:noAutofit/>
          </a:bodyPr>
          <a:lstStyle/>
          <a:p>
            <a:pPr lvl="0" rtl="0">
              <a:spcBef>
                <a:spcPts val="0"/>
              </a:spcBef>
              <a:buNone/>
            </a:pPr>
            <a:r>
              <a:rPr lang="en-GB" sz="1400">
                <a:solidFill>
                  <a:schemeClr val="dk1"/>
                </a:solidFill>
              </a:rPr>
              <a:t>-</a:t>
            </a:r>
            <a:r>
              <a:rPr lang="en-GB">
                <a:solidFill>
                  <a:schemeClr val="dk1"/>
                </a:solidFill>
              </a:rPr>
              <a:t>Background questions:</a:t>
            </a:r>
          </a:p>
          <a:p>
            <a:pPr lvl="0" rtl="0">
              <a:spcBef>
                <a:spcPts val="0"/>
              </a:spcBef>
              <a:buNone/>
            </a:pPr>
            <a:r>
              <a:rPr lang="en-GB" sz="1400"/>
              <a:t>Had you heard about CIDOC-CRM before the workshop? How did you hear about CIDOC CRM?Which affirmation best represents you? Do you think that CIDOC-CRM is interesting and/or relevant to your work? In what way do you think that CRM is interesting and/or relevant your work?</a:t>
            </a:r>
          </a:p>
          <a:p>
            <a:pPr lvl="0" rtl="0">
              <a:spcBef>
                <a:spcPts val="0"/>
              </a:spcBef>
              <a:buNone/>
            </a:pPr>
            <a:endParaRPr sz="600"/>
          </a:p>
          <a:p>
            <a:pPr lvl="0" rtl="0">
              <a:spcBef>
                <a:spcPts val="0"/>
              </a:spcBef>
              <a:buNone/>
            </a:pPr>
            <a:r>
              <a:rPr lang="en-GB">
                <a:solidFill>
                  <a:srgbClr val="FFFFFF"/>
                </a:solidFill>
              </a:rPr>
              <a:t>-Formal Ontology / CRM Presentation Feedback:</a:t>
            </a:r>
          </a:p>
          <a:p>
            <a:pPr lvl="0" rtl="0">
              <a:spcBef>
                <a:spcPts val="0"/>
              </a:spcBef>
              <a:buNone/>
            </a:pPr>
            <a:r>
              <a:rPr lang="en-GB" sz="1400"/>
              <a:t>Did you attend the presentation about CIDOC-CRM and formal ontology given before the game activity? Did the presentation before the workshop help you to understand and to play the CRM game? In what way did the presentation help you to understand and play the CRM game?</a:t>
            </a:r>
          </a:p>
          <a:p>
            <a:pPr lvl="0">
              <a:spcBef>
                <a:spcPts val="0"/>
              </a:spcBef>
              <a:buNone/>
            </a:pPr>
            <a:endParaRPr sz="1400"/>
          </a:p>
        </p:txBody>
      </p:sp>
      <p:sp>
        <p:nvSpPr>
          <p:cNvPr id="183" name="Shape 183"/>
          <p:cNvSpPr txBox="1">
            <a:spLocks noGrp="1"/>
          </p:cNvSpPr>
          <p:nvPr>
            <p:ph type="body" idx="1"/>
          </p:nvPr>
        </p:nvSpPr>
        <p:spPr>
          <a:xfrm>
            <a:off x="4755000" y="1536625"/>
            <a:ext cx="4077299" cy="4555199"/>
          </a:xfrm>
          <a:prstGeom prst="rect">
            <a:avLst/>
          </a:prstGeom>
        </p:spPr>
        <p:txBody>
          <a:bodyPr lIns="91425" tIns="91425" rIns="91425" bIns="91425" anchor="t" anchorCtr="0">
            <a:noAutofit/>
          </a:bodyPr>
          <a:lstStyle/>
          <a:p>
            <a:pPr lvl="0" rtl="0">
              <a:spcBef>
                <a:spcPts val="0"/>
              </a:spcBef>
              <a:buNone/>
            </a:pPr>
            <a:r>
              <a:rPr lang="en-GB">
                <a:solidFill>
                  <a:srgbClr val="FFFFFF"/>
                </a:solidFill>
              </a:rPr>
              <a:t>-CRM Game Feedback:</a:t>
            </a:r>
          </a:p>
          <a:p>
            <a:pPr lvl="0" rtl="0">
              <a:spcBef>
                <a:spcPts val="0"/>
              </a:spcBef>
              <a:buNone/>
            </a:pPr>
            <a:r>
              <a:rPr lang="en-GB" sz="1400"/>
              <a:t>Did you participate in the CRM game activity? Did you enjoy the CRM game activity? What aspects did you like or dislike about the CRM game? Do you believe the CRM game helped you understand CIDOC-CRM? After the CRM game would you say you understand CIDOC-CRM? </a:t>
            </a:r>
          </a:p>
          <a:p>
            <a:pPr lvl="0" rtl="0">
              <a:spcBef>
                <a:spcPts val="0"/>
              </a:spcBef>
              <a:buNone/>
            </a:pPr>
            <a:endParaRPr sz="600"/>
          </a:p>
          <a:p>
            <a:pPr lvl="0" rtl="0">
              <a:spcBef>
                <a:spcPts val="0"/>
              </a:spcBef>
              <a:buNone/>
            </a:pPr>
            <a:r>
              <a:rPr lang="en-GB">
                <a:solidFill>
                  <a:schemeClr val="dk1"/>
                </a:solidFill>
              </a:rPr>
              <a:t>-Next Steps Feedback: </a:t>
            </a:r>
          </a:p>
          <a:p>
            <a:pPr lvl="0" rtl="0">
              <a:spcBef>
                <a:spcPts val="0"/>
              </a:spcBef>
              <a:buNone/>
            </a:pPr>
            <a:endParaRPr sz="600"/>
          </a:p>
          <a:p>
            <a:pPr lvl="0" rtl="0">
              <a:spcBef>
                <a:spcPts val="0"/>
              </a:spcBef>
              <a:buNone/>
            </a:pPr>
            <a:r>
              <a:rPr lang="en-GB" sz="1400"/>
              <a:t>Would you be interested in further training in CIDOC-CRM? What kind of additional CIDOC-CRM training would be of interest to you? Do you have any comments or feedback to improve the training activity you participated in?</a:t>
            </a:r>
          </a:p>
          <a:p>
            <a:pPr lvl="0" rtl="0">
              <a:spcBef>
                <a:spcPts val="0"/>
              </a:spcBef>
              <a:buNone/>
            </a:pPr>
            <a:endParaRPr sz="1400"/>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rtl="0">
              <a:spcBef>
                <a:spcPts val="0"/>
              </a:spcBef>
              <a:buNone/>
            </a:pPr>
            <a:r>
              <a:rPr lang="en-GB"/>
              <a:t>Feedback &amp; Questionnaire: </a:t>
            </a:r>
            <a:r>
              <a:rPr lang="en-GB" sz="1800">
                <a:solidFill>
                  <a:srgbClr val="FFFFFF"/>
                </a:solidFill>
              </a:rPr>
              <a:t>Answers:</a:t>
            </a:r>
          </a:p>
          <a:p>
            <a:pPr lvl="0">
              <a:spcBef>
                <a:spcPts val="0"/>
              </a:spcBef>
              <a:buNone/>
            </a:pPr>
            <a:endParaRPr/>
          </a:p>
        </p:txBody>
      </p:sp>
      <p:sp>
        <p:nvSpPr>
          <p:cNvPr id="189" name="Shape 189"/>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lvl="0" rtl="0">
              <a:spcBef>
                <a:spcPts val="0"/>
              </a:spcBef>
              <a:buNone/>
            </a:pPr>
            <a:r>
              <a:rPr lang="en-GB"/>
              <a:t>-Participants to the activity: 		-around 15 people,</a:t>
            </a:r>
          </a:p>
          <a:p>
            <a:pPr lvl="0" rtl="0">
              <a:spcBef>
                <a:spcPts val="0"/>
              </a:spcBef>
              <a:buNone/>
            </a:pPr>
            <a:r>
              <a:rPr lang="en-GB"/>
              <a:t>								during ITN-DCH workshop in Nicosia, </a:t>
            </a:r>
          </a:p>
          <a:p>
            <a:pPr marL="3200400" lvl="0" indent="457200" rtl="0">
              <a:spcBef>
                <a:spcPts val="0"/>
              </a:spcBef>
              <a:buNone/>
            </a:pPr>
            <a:r>
              <a:rPr lang="en-GB"/>
              <a:t>Dec. 2015</a:t>
            </a:r>
          </a:p>
          <a:p>
            <a:pPr lvl="0" rtl="0">
              <a:spcBef>
                <a:spcPts val="0"/>
              </a:spcBef>
              <a:buNone/>
            </a:pPr>
            <a:r>
              <a:rPr lang="en-GB"/>
              <a:t>-Answers to the questionnaire: 		-9 answers</a:t>
            </a:r>
          </a:p>
          <a:p>
            <a:pPr lvl="0" rtl="0">
              <a:spcBef>
                <a:spcPts val="0"/>
              </a:spcBef>
              <a:buNone/>
            </a:pPr>
            <a:r>
              <a:rPr lang="en-GB"/>
              <a:t>-Participant demographic: 			-PhD students, Professionals, Professors</a:t>
            </a:r>
          </a:p>
          <a:p>
            <a:pPr lvl="0" rtl="0">
              <a:spcBef>
                <a:spcPts val="0"/>
              </a:spcBef>
              <a:buNone/>
            </a:pPr>
            <a:r>
              <a:rPr lang="en-GB"/>
              <a:t>-Fields:							-CH researchers with various backgrounds</a:t>
            </a:r>
          </a:p>
          <a:p>
            <a:pPr lvl="0" rtl="0">
              <a:spcBef>
                <a:spcPts val="0"/>
              </a:spcBef>
              <a:buNone/>
            </a:pPr>
            <a:r>
              <a:rPr lang="en-GB"/>
              <a:t>-Familiarity with CIDOC-CRM:		-low</a:t>
            </a:r>
          </a:p>
          <a:p>
            <a:pPr lvl="0" rtl="0">
              <a:spcBef>
                <a:spcPts val="0"/>
              </a:spcBef>
              <a:buNone/>
            </a:pPr>
            <a:endParaRPr/>
          </a:p>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GB"/>
              <a:t>Feedback &amp; Questionnaire: </a:t>
            </a:r>
            <a:r>
              <a:rPr lang="en-GB" sz="1800"/>
              <a:t>Background questions (1/3)</a:t>
            </a:r>
          </a:p>
        </p:txBody>
      </p:sp>
      <p:sp>
        <p:nvSpPr>
          <p:cNvPr id="195" name="Shape 195"/>
          <p:cNvSpPr txBox="1">
            <a:spLocks noGrp="1"/>
          </p:cNvSpPr>
          <p:nvPr>
            <p:ph type="body" idx="1"/>
          </p:nvPr>
        </p:nvSpPr>
        <p:spPr>
          <a:xfrm>
            <a:off x="311700" y="1536625"/>
            <a:ext cx="2394900" cy="1132499"/>
          </a:xfrm>
          <a:prstGeom prst="rect">
            <a:avLst/>
          </a:prstGeom>
        </p:spPr>
        <p:txBody>
          <a:bodyPr lIns="91425" tIns="91425" rIns="91425" bIns="91425" anchor="t" anchorCtr="0">
            <a:noAutofit/>
          </a:bodyPr>
          <a:lstStyle/>
          <a:p>
            <a:pPr lvl="0">
              <a:spcBef>
                <a:spcPts val="0"/>
              </a:spcBef>
              <a:buNone/>
            </a:pPr>
            <a:r>
              <a:rPr lang="en-GB" sz="1400"/>
              <a:t>Had you heard about CIDOC-CRM before the workshop? </a:t>
            </a:r>
          </a:p>
        </p:txBody>
      </p:sp>
      <p:pic>
        <p:nvPicPr>
          <p:cNvPr id="196" name="Shape 196"/>
          <p:cNvPicPr preferRelativeResize="0"/>
          <p:nvPr/>
        </p:nvPicPr>
        <p:blipFill>
          <a:blip r:embed="rId3">
            <a:alphaModFix/>
          </a:blip>
          <a:stretch>
            <a:fillRect/>
          </a:stretch>
        </p:blipFill>
        <p:spPr>
          <a:xfrm>
            <a:off x="0" y="2669175"/>
            <a:ext cx="2487175" cy="2088374"/>
          </a:xfrm>
          <a:prstGeom prst="rect">
            <a:avLst/>
          </a:prstGeom>
          <a:noFill/>
          <a:ln>
            <a:noFill/>
          </a:ln>
        </p:spPr>
      </p:pic>
      <p:sp>
        <p:nvSpPr>
          <p:cNvPr id="197" name="Shape 197"/>
          <p:cNvSpPr/>
          <p:nvPr/>
        </p:nvSpPr>
        <p:spPr>
          <a:xfrm>
            <a:off x="311700" y="4913950"/>
            <a:ext cx="623099" cy="454800"/>
          </a:xfrm>
          <a:prstGeom prst="rect">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8" name="Shape 198"/>
          <p:cNvSpPr/>
          <p:nvPr/>
        </p:nvSpPr>
        <p:spPr>
          <a:xfrm>
            <a:off x="311700" y="6146050"/>
            <a:ext cx="623099" cy="454800"/>
          </a:xfrm>
          <a:prstGeom prst="rect">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9" name="Shape 199"/>
          <p:cNvSpPr txBox="1">
            <a:spLocks noGrp="1"/>
          </p:cNvSpPr>
          <p:nvPr>
            <p:ph type="body" idx="1"/>
          </p:nvPr>
        </p:nvSpPr>
        <p:spPr>
          <a:xfrm>
            <a:off x="3260650" y="1536625"/>
            <a:ext cx="2394900" cy="1132499"/>
          </a:xfrm>
          <a:prstGeom prst="rect">
            <a:avLst/>
          </a:prstGeom>
        </p:spPr>
        <p:txBody>
          <a:bodyPr lIns="91425" tIns="91425" rIns="91425" bIns="91425" anchor="t" anchorCtr="0">
            <a:noAutofit/>
          </a:bodyPr>
          <a:lstStyle/>
          <a:p>
            <a:pPr lvl="0" rtl="0">
              <a:spcBef>
                <a:spcPts val="0"/>
              </a:spcBef>
              <a:buNone/>
            </a:pPr>
            <a:r>
              <a:rPr lang="en-GB" sz="1400"/>
              <a:t>How did you hear about CIDOC CRM?</a:t>
            </a:r>
          </a:p>
          <a:p>
            <a:pPr lvl="0" rtl="0">
              <a:spcBef>
                <a:spcPts val="0"/>
              </a:spcBef>
              <a:buNone/>
            </a:pPr>
            <a:endParaRPr sz="1400"/>
          </a:p>
        </p:txBody>
      </p:sp>
      <p:sp>
        <p:nvSpPr>
          <p:cNvPr id="200" name="Shape 200"/>
          <p:cNvSpPr txBox="1">
            <a:spLocks noGrp="1"/>
          </p:cNvSpPr>
          <p:nvPr>
            <p:ph type="body" idx="1"/>
          </p:nvPr>
        </p:nvSpPr>
        <p:spPr>
          <a:xfrm>
            <a:off x="6209600" y="1536625"/>
            <a:ext cx="2394900" cy="1132499"/>
          </a:xfrm>
          <a:prstGeom prst="rect">
            <a:avLst/>
          </a:prstGeom>
        </p:spPr>
        <p:txBody>
          <a:bodyPr lIns="91425" tIns="91425" rIns="91425" bIns="91425" anchor="t" anchorCtr="0">
            <a:noAutofit/>
          </a:bodyPr>
          <a:lstStyle/>
          <a:p>
            <a:pPr lvl="0" rtl="0">
              <a:spcBef>
                <a:spcPts val="0"/>
              </a:spcBef>
              <a:buNone/>
            </a:pPr>
            <a:r>
              <a:rPr lang="en-GB" sz="1400"/>
              <a:t>Which affirmation best represents you?</a:t>
            </a:r>
          </a:p>
          <a:p>
            <a:pPr lvl="0" rtl="0">
              <a:spcBef>
                <a:spcPts val="0"/>
              </a:spcBef>
              <a:buNone/>
            </a:pPr>
            <a:endParaRPr sz="1400"/>
          </a:p>
        </p:txBody>
      </p:sp>
      <p:pic>
        <p:nvPicPr>
          <p:cNvPr id="201" name="Shape 201"/>
          <p:cNvPicPr preferRelativeResize="0"/>
          <p:nvPr/>
        </p:nvPicPr>
        <p:blipFill>
          <a:blip r:embed="rId4">
            <a:alphaModFix/>
          </a:blip>
          <a:stretch>
            <a:fillRect/>
          </a:stretch>
        </p:blipFill>
        <p:spPr>
          <a:xfrm>
            <a:off x="3048450" y="2669174"/>
            <a:ext cx="2645199" cy="2244724"/>
          </a:xfrm>
          <a:prstGeom prst="rect">
            <a:avLst/>
          </a:prstGeom>
          <a:noFill/>
          <a:ln>
            <a:noFill/>
          </a:ln>
        </p:spPr>
      </p:pic>
      <p:sp>
        <p:nvSpPr>
          <p:cNvPr id="202" name="Shape 202"/>
          <p:cNvSpPr/>
          <p:nvPr/>
        </p:nvSpPr>
        <p:spPr>
          <a:xfrm>
            <a:off x="5828600" y="6146050"/>
            <a:ext cx="623099" cy="454800"/>
          </a:xfrm>
          <a:prstGeom prst="rect">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203" name="Shape 203"/>
          <p:cNvPicPr preferRelativeResize="0"/>
          <p:nvPr/>
        </p:nvPicPr>
        <p:blipFill>
          <a:blip r:embed="rId5">
            <a:alphaModFix/>
          </a:blip>
          <a:stretch>
            <a:fillRect/>
          </a:stretch>
        </p:blipFill>
        <p:spPr>
          <a:xfrm>
            <a:off x="6044675" y="2669175"/>
            <a:ext cx="2724749" cy="2352699"/>
          </a:xfrm>
          <a:prstGeom prst="rect">
            <a:avLst/>
          </a:prstGeom>
          <a:noFill/>
          <a:ln>
            <a:noFill/>
          </a:ln>
        </p:spPr>
      </p:pic>
      <p:sp>
        <p:nvSpPr>
          <p:cNvPr id="204" name="Shape 204"/>
          <p:cNvSpPr/>
          <p:nvPr/>
        </p:nvSpPr>
        <p:spPr>
          <a:xfrm>
            <a:off x="5828600" y="4869475"/>
            <a:ext cx="623099" cy="454800"/>
          </a:xfrm>
          <a:prstGeom prst="rect">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5" name="Shape 205"/>
          <p:cNvSpPr/>
          <p:nvPr/>
        </p:nvSpPr>
        <p:spPr>
          <a:xfrm>
            <a:off x="5828600" y="5507762"/>
            <a:ext cx="623099" cy="454800"/>
          </a:xfrm>
          <a:prstGeom prst="rect">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6" name="Shape 206"/>
          <p:cNvSpPr/>
          <p:nvPr/>
        </p:nvSpPr>
        <p:spPr>
          <a:xfrm>
            <a:off x="2866150" y="4869475"/>
            <a:ext cx="623099" cy="454800"/>
          </a:xfrm>
          <a:prstGeom prst="rect">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07" name="Shape 207"/>
          <p:cNvSpPr txBox="1">
            <a:spLocks noGrp="1"/>
          </p:cNvSpPr>
          <p:nvPr>
            <p:ph type="body" idx="1"/>
          </p:nvPr>
        </p:nvSpPr>
        <p:spPr>
          <a:xfrm>
            <a:off x="3456425" y="4869475"/>
            <a:ext cx="2304300" cy="1132499"/>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Presentation</a:t>
            </a:r>
          </a:p>
          <a:p>
            <a:pPr lvl="0" rtl="0">
              <a:spcBef>
                <a:spcPts val="0"/>
              </a:spcBef>
              <a:buNone/>
            </a:pPr>
            <a:endParaRPr sz="1400">
              <a:solidFill>
                <a:srgbClr val="FFFFFF"/>
              </a:solidFill>
            </a:endParaRPr>
          </a:p>
          <a:p>
            <a:pPr lvl="0" rtl="0">
              <a:spcBef>
                <a:spcPts val="0"/>
              </a:spcBef>
              <a:buNone/>
            </a:pPr>
            <a:r>
              <a:rPr lang="en-GB" sz="1400">
                <a:solidFill>
                  <a:srgbClr val="FFFFFF"/>
                </a:solidFill>
              </a:rPr>
              <a:t>Other answers possible: Training, Personal Research, Other	</a:t>
            </a:r>
          </a:p>
          <a:p>
            <a:pPr lvl="0" rtl="0">
              <a:spcBef>
                <a:spcPts val="0"/>
              </a:spcBef>
              <a:buNone/>
            </a:pPr>
            <a:endParaRPr sz="1400"/>
          </a:p>
        </p:txBody>
      </p:sp>
      <p:sp>
        <p:nvSpPr>
          <p:cNvPr id="208" name="Shape 208"/>
          <p:cNvSpPr txBox="1">
            <a:spLocks noGrp="1"/>
          </p:cNvSpPr>
          <p:nvPr>
            <p:ph type="body" idx="1"/>
          </p:nvPr>
        </p:nvSpPr>
        <p:spPr>
          <a:xfrm>
            <a:off x="6462400" y="4913950"/>
            <a:ext cx="2645099" cy="1132499"/>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I am beginner in CIDOC-CRM</a:t>
            </a:r>
          </a:p>
          <a:p>
            <a:pPr lvl="0" rtl="0">
              <a:spcBef>
                <a:spcPts val="0"/>
              </a:spcBef>
              <a:buNone/>
            </a:pPr>
            <a:r>
              <a:rPr lang="en-GB" sz="1400">
                <a:solidFill>
                  <a:srgbClr val="FFFFFF"/>
                </a:solidFill>
              </a:rPr>
              <a:t>I don't know anything about CIDOC-CRM</a:t>
            </a:r>
          </a:p>
          <a:p>
            <a:pPr lvl="0" rtl="0">
              <a:spcBef>
                <a:spcPts val="0"/>
              </a:spcBef>
              <a:buNone/>
            </a:pPr>
            <a:r>
              <a:rPr lang="en-GB" sz="1400">
                <a:solidFill>
                  <a:srgbClr val="FFFFFF"/>
                </a:solidFill>
              </a:rPr>
              <a:t>I am expert of CIDOC-CRM</a:t>
            </a:r>
          </a:p>
        </p:txBody>
      </p:sp>
      <p:sp>
        <p:nvSpPr>
          <p:cNvPr id="209" name="Shape 209"/>
          <p:cNvSpPr txBox="1">
            <a:spLocks noGrp="1"/>
          </p:cNvSpPr>
          <p:nvPr>
            <p:ph type="body" idx="1"/>
          </p:nvPr>
        </p:nvSpPr>
        <p:spPr>
          <a:xfrm>
            <a:off x="1078925" y="4913950"/>
            <a:ext cx="1719299" cy="1132499"/>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Yes</a:t>
            </a:r>
          </a:p>
          <a:p>
            <a:pPr lvl="0" rtl="0">
              <a:spcBef>
                <a:spcPts val="0"/>
              </a:spcBef>
              <a:buNone/>
            </a:pPr>
            <a:endParaRPr sz="1400">
              <a:solidFill>
                <a:srgbClr val="FFFFFF"/>
              </a:solidFill>
            </a:endParaRPr>
          </a:p>
          <a:p>
            <a:pPr lvl="0" rtl="0">
              <a:spcBef>
                <a:spcPts val="0"/>
              </a:spcBef>
              <a:buNone/>
            </a:pPr>
            <a:endParaRPr sz="1400">
              <a:solidFill>
                <a:srgbClr val="FFFFFF"/>
              </a:solidFill>
            </a:endParaRPr>
          </a:p>
          <a:p>
            <a:pPr lvl="0" rtl="0">
              <a:spcBef>
                <a:spcPts val="0"/>
              </a:spcBef>
              <a:buNone/>
            </a:pPr>
            <a:r>
              <a:rPr lang="en-GB" sz="1400">
                <a:solidFill>
                  <a:srgbClr val="FFFFFF"/>
                </a:solidFill>
              </a:rPr>
              <a:t>No</a:t>
            </a:r>
          </a:p>
          <a:p>
            <a:pPr lvl="0" rtl="0">
              <a:spcBef>
                <a:spcPts val="0"/>
              </a:spcBef>
              <a:buNone/>
            </a:pPr>
            <a:endParaRPr sz="1400"/>
          </a:p>
        </p:txBody>
      </p:sp>
      <p:sp>
        <p:nvSpPr>
          <p:cNvPr id="210" name="Shape 210"/>
          <p:cNvSpPr/>
          <p:nvPr/>
        </p:nvSpPr>
        <p:spPr>
          <a:xfrm>
            <a:off x="2866150" y="6146050"/>
            <a:ext cx="623099" cy="454800"/>
          </a:xfrm>
          <a:prstGeom prst="rect">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Shape 215"/>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GB"/>
              <a:t>Feedback &amp; Questionnaire: </a:t>
            </a:r>
            <a:r>
              <a:rPr lang="en-GB" sz="1800">
                <a:solidFill>
                  <a:srgbClr val="FFFFFF"/>
                </a:solidFill>
              </a:rPr>
              <a:t>Background questions (2/3) </a:t>
            </a:r>
          </a:p>
        </p:txBody>
      </p:sp>
      <p:sp>
        <p:nvSpPr>
          <p:cNvPr id="216" name="Shape 216"/>
          <p:cNvSpPr txBox="1">
            <a:spLocks noGrp="1"/>
          </p:cNvSpPr>
          <p:nvPr>
            <p:ph type="body" idx="1"/>
          </p:nvPr>
        </p:nvSpPr>
        <p:spPr>
          <a:xfrm>
            <a:off x="930150" y="1516450"/>
            <a:ext cx="7283700" cy="1132499"/>
          </a:xfrm>
          <a:prstGeom prst="rect">
            <a:avLst/>
          </a:prstGeom>
        </p:spPr>
        <p:txBody>
          <a:bodyPr lIns="91425" tIns="91425" rIns="91425" bIns="91425" anchor="t" anchorCtr="0">
            <a:noAutofit/>
          </a:bodyPr>
          <a:lstStyle/>
          <a:p>
            <a:pPr lvl="0" rtl="0">
              <a:spcBef>
                <a:spcPts val="0"/>
              </a:spcBef>
              <a:buNone/>
            </a:pPr>
            <a:r>
              <a:rPr lang="en-GB" sz="1400"/>
              <a:t>Do you think that CIDOC-CRM is interesting and/or relevant to your work?</a:t>
            </a:r>
          </a:p>
        </p:txBody>
      </p:sp>
      <p:pic>
        <p:nvPicPr>
          <p:cNvPr id="217" name="Shape 217"/>
          <p:cNvPicPr preferRelativeResize="0"/>
          <p:nvPr/>
        </p:nvPicPr>
        <p:blipFill>
          <a:blip r:embed="rId3">
            <a:alphaModFix/>
          </a:blip>
          <a:stretch>
            <a:fillRect/>
          </a:stretch>
        </p:blipFill>
        <p:spPr>
          <a:xfrm>
            <a:off x="3154775" y="2681725"/>
            <a:ext cx="2277600" cy="2266399"/>
          </a:xfrm>
          <a:prstGeom prst="rect">
            <a:avLst/>
          </a:prstGeom>
          <a:noFill/>
          <a:ln>
            <a:noFill/>
          </a:ln>
        </p:spPr>
      </p:pic>
      <p:sp>
        <p:nvSpPr>
          <p:cNvPr id="218" name="Shape 218"/>
          <p:cNvSpPr/>
          <p:nvPr/>
        </p:nvSpPr>
        <p:spPr>
          <a:xfrm>
            <a:off x="1809150" y="5663375"/>
            <a:ext cx="314700" cy="454800"/>
          </a:xfrm>
          <a:prstGeom prst="rect">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19" name="Shape 219"/>
          <p:cNvSpPr/>
          <p:nvPr/>
        </p:nvSpPr>
        <p:spPr>
          <a:xfrm>
            <a:off x="1500700" y="5663375"/>
            <a:ext cx="314700" cy="454800"/>
          </a:xfrm>
          <a:prstGeom prst="rect">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20" name="Shape 220"/>
          <p:cNvSpPr/>
          <p:nvPr/>
        </p:nvSpPr>
        <p:spPr>
          <a:xfrm>
            <a:off x="1500700" y="4817912"/>
            <a:ext cx="623099" cy="454800"/>
          </a:xfrm>
          <a:prstGeom prst="rect">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21" name="Shape 221"/>
          <p:cNvSpPr/>
          <p:nvPr/>
        </p:nvSpPr>
        <p:spPr>
          <a:xfrm>
            <a:off x="5624300" y="5663375"/>
            <a:ext cx="623099" cy="454800"/>
          </a:xfrm>
          <a:prstGeom prst="rect">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22" name="Shape 222"/>
          <p:cNvSpPr/>
          <p:nvPr/>
        </p:nvSpPr>
        <p:spPr>
          <a:xfrm>
            <a:off x="5624300" y="4817925"/>
            <a:ext cx="623099" cy="454800"/>
          </a:xfrm>
          <a:prstGeom prst="rect">
            <a:avLst/>
          </a:prstGeom>
          <a:solidFill>
            <a:srgbClr val="A500A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23" name="Shape 223"/>
          <p:cNvSpPr txBox="1">
            <a:spLocks noGrp="1"/>
          </p:cNvSpPr>
          <p:nvPr>
            <p:ph type="body" idx="1"/>
          </p:nvPr>
        </p:nvSpPr>
        <p:spPr>
          <a:xfrm>
            <a:off x="2164175" y="4851250"/>
            <a:ext cx="1140599" cy="1132499"/>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Somewhat</a:t>
            </a:r>
          </a:p>
          <a:p>
            <a:pPr lvl="0" rtl="0">
              <a:spcBef>
                <a:spcPts val="0"/>
              </a:spcBef>
              <a:buNone/>
            </a:pPr>
            <a:endParaRPr sz="1400">
              <a:solidFill>
                <a:srgbClr val="FFFFFF"/>
              </a:solidFill>
            </a:endParaRPr>
          </a:p>
          <a:p>
            <a:pPr lvl="0" rtl="0">
              <a:spcBef>
                <a:spcPts val="0"/>
              </a:spcBef>
              <a:buNone/>
            </a:pPr>
            <a:r>
              <a:rPr lang="en-GB" sz="1400">
                <a:solidFill>
                  <a:srgbClr val="FFFFFF"/>
                </a:solidFill>
              </a:rPr>
              <a:t>Yes/Maybe</a:t>
            </a:r>
          </a:p>
          <a:p>
            <a:pPr lvl="0" rtl="0">
              <a:spcBef>
                <a:spcPts val="0"/>
              </a:spcBef>
              <a:buNone/>
            </a:pPr>
            <a:endParaRPr sz="1400">
              <a:solidFill>
                <a:srgbClr val="FFFFFF"/>
              </a:solidFill>
            </a:endParaRPr>
          </a:p>
        </p:txBody>
      </p:sp>
      <p:sp>
        <p:nvSpPr>
          <p:cNvPr id="224" name="Shape 224"/>
          <p:cNvSpPr txBox="1">
            <a:spLocks noGrp="1"/>
          </p:cNvSpPr>
          <p:nvPr>
            <p:ph type="body" idx="1"/>
          </p:nvPr>
        </p:nvSpPr>
        <p:spPr>
          <a:xfrm>
            <a:off x="6350300" y="4851250"/>
            <a:ext cx="1140599" cy="1132499"/>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I don’t know</a:t>
            </a:r>
          </a:p>
          <a:p>
            <a:pPr lvl="0" rtl="0">
              <a:spcBef>
                <a:spcPts val="0"/>
              </a:spcBef>
              <a:buNone/>
            </a:pPr>
            <a:endParaRPr sz="1400">
              <a:solidFill>
                <a:srgbClr val="FFFFFF"/>
              </a:solidFill>
            </a:endParaRPr>
          </a:p>
          <a:p>
            <a:pPr lvl="0" rtl="0">
              <a:spcBef>
                <a:spcPts val="0"/>
              </a:spcBef>
              <a:buNone/>
            </a:pPr>
            <a:r>
              <a:rPr lang="en-GB" sz="1400">
                <a:solidFill>
                  <a:srgbClr val="FFFFFF"/>
                </a:solidFill>
              </a:rPr>
              <a:t>No</a:t>
            </a:r>
          </a:p>
          <a:p>
            <a:pPr lvl="0" rtl="0">
              <a:spcBef>
                <a:spcPts val="0"/>
              </a:spcBef>
              <a:buNone/>
            </a:pPr>
            <a:endParaRPr sz="1400">
              <a:solidFill>
                <a:srgbClr val="FFFFFF"/>
              </a:solidFill>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rtl="0">
              <a:spcBef>
                <a:spcPts val="0"/>
              </a:spcBef>
              <a:buNone/>
            </a:pPr>
            <a:r>
              <a:rPr lang="en-GB"/>
              <a:t>Feedback &amp; Questionnaire: </a:t>
            </a:r>
            <a:r>
              <a:rPr lang="en-GB" sz="1800">
                <a:solidFill>
                  <a:srgbClr val="FFFFFF"/>
                </a:solidFill>
              </a:rPr>
              <a:t>Background questions (3/3) </a:t>
            </a:r>
          </a:p>
        </p:txBody>
      </p:sp>
      <p:sp>
        <p:nvSpPr>
          <p:cNvPr id="230" name="Shape 230"/>
          <p:cNvSpPr txBox="1">
            <a:spLocks noGrp="1"/>
          </p:cNvSpPr>
          <p:nvPr>
            <p:ph type="body" idx="1"/>
          </p:nvPr>
        </p:nvSpPr>
        <p:spPr>
          <a:xfrm>
            <a:off x="1277400" y="1536625"/>
            <a:ext cx="7053600" cy="1132499"/>
          </a:xfrm>
          <a:prstGeom prst="rect">
            <a:avLst/>
          </a:prstGeom>
        </p:spPr>
        <p:txBody>
          <a:bodyPr lIns="91425" tIns="91425" rIns="91425" bIns="91425" anchor="t" anchorCtr="0">
            <a:noAutofit/>
          </a:bodyPr>
          <a:lstStyle/>
          <a:p>
            <a:pPr lvl="0" rtl="0">
              <a:spcBef>
                <a:spcPts val="0"/>
              </a:spcBef>
              <a:buNone/>
            </a:pPr>
            <a:r>
              <a:rPr lang="en-GB" sz="1400"/>
              <a:t>In what way do you think that CRM is interesting and/or relevant your work?</a:t>
            </a:r>
          </a:p>
          <a:p>
            <a:pPr lvl="0" rtl="0">
              <a:spcBef>
                <a:spcPts val="0"/>
              </a:spcBef>
              <a:buNone/>
            </a:pPr>
            <a:endParaRPr sz="1400"/>
          </a:p>
        </p:txBody>
      </p:sp>
      <p:sp>
        <p:nvSpPr>
          <p:cNvPr id="231" name="Shape 231"/>
          <p:cNvSpPr txBox="1">
            <a:spLocks noGrp="1"/>
          </p:cNvSpPr>
          <p:nvPr>
            <p:ph type="body" idx="1"/>
          </p:nvPr>
        </p:nvSpPr>
        <p:spPr>
          <a:xfrm>
            <a:off x="311700" y="2288175"/>
            <a:ext cx="8984999" cy="3944400"/>
          </a:xfrm>
          <a:prstGeom prst="rect">
            <a:avLst/>
          </a:prstGeom>
        </p:spPr>
        <p:txBody>
          <a:bodyPr lIns="91425" tIns="91425" rIns="91425" bIns="91425" anchor="t" anchorCtr="0">
            <a:noAutofit/>
          </a:bodyPr>
          <a:lstStyle/>
          <a:p>
            <a:pPr marR="190500" lvl="0" rtl="0">
              <a:lnSpc>
                <a:spcPct val="150681"/>
              </a:lnSpc>
              <a:spcBef>
                <a:spcPts val="100"/>
              </a:spcBef>
              <a:spcAft>
                <a:spcPts val="0"/>
              </a:spcAft>
              <a:buNone/>
            </a:pPr>
            <a:r>
              <a:rPr lang="en-GB" sz="1400">
                <a:solidFill>
                  <a:srgbClr val="FFFFFF"/>
                </a:solidFill>
              </a:rPr>
              <a:t>-</a:t>
            </a:r>
            <a:r>
              <a:rPr lang="en-GB" sz="1400">
                <a:solidFill>
                  <a:srgbClr val="FF9900"/>
                </a:solidFill>
              </a:rPr>
              <a:t>Better organization of data</a:t>
            </a:r>
            <a:r>
              <a:rPr lang="en-GB" sz="1400">
                <a:solidFill>
                  <a:srgbClr val="FFFFFF"/>
                </a:solidFill>
              </a:rPr>
              <a:t> and especially easier interpretation of outputs among different stakeholders.</a:t>
            </a:r>
          </a:p>
          <a:p>
            <a:pPr marR="190500" lvl="0" rtl="0">
              <a:lnSpc>
                <a:spcPct val="150681"/>
              </a:lnSpc>
              <a:spcBef>
                <a:spcPts val="100"/>
              </a:spcBef>
              <a:spcAft>
                <a:spcPts val="0"/>
              </a:spcAft>
              <a:buNone/>
            </a:pPr>
            <a:r>
              <a:rPr lang="en-GB" sz="1400">
                <a:solidFill>
                  <a:srgbClr val="FFFFFF"/>
                </a:solidFill>
              </a:rPr>
              <a:t>-It will make my drawing pretty pictures seem more like science! No, seriously, being able to prove what you know and how you know it is very helpful for reconstructions...</a:t>
            </a:r>
          </a:p>
          <a:p>
            <a:pPr marR="190500" lvl="0" rtl="0">
              <a:lnSpc>
                <a:spcPct val="150681"/>
              </a:lnSpc>
              <a:spcBef>
                <a:spcPts val="100"/>
              </a:spcBef>
              <a:spcAft>
                <a:spcPts val="0"/>
              </a:spcAft>
              <a:buNone/>
            </a:pPr>
            <a:r>
              <a:rPr lang="en-GB" sz="1400">
                <a:solidFill>
                  <a:srgbClr val="FFFFFF"/>
                </a:solidFill>
              </a:rPr>
              <a:t>-it's awesome.</a:t>
            </a:r>
          </a:p>
          <a:p>
            <a:pPr marR="190500" lvl="0" rtl="0">
              <a:lnSpc>
                <a:spcPct val="150681"/>
              </a:lnSpc>
              <a:spcBef>
                <a:spcPts val="100"/>
              </a:spcBef>
              <a:spcAft>
                <a:spcPts val="0"/>
              </a:spcAft>
              <a:buNone/>
            </a:pPr>
            <a:r>
              <a:rPr lang="en-GB" sz="1400">
                <a:solidFill>
                  <a:srgbClr val="FFFFFF"/>
                </a:solidFill>
              </a:rPr>
              <a:t>-Maybe it is helpful to make me</a:t>
            </a:r>
            <a:r>
              <a:rPr lang="en-GB" sz="1400">
                <a:solidFill>
                  <a:srgbClr val="FF9900"/>
                </a:solidFill>
              </a:rPr>
              <a:t> understand how the data I collect are linked</a:t>
            </a:r>
            <a:r>
              <a:rPr lang="en-GB" sz="1400">
                <a:solidFill>
                  <a:srgbClr val="FFFFFF"/>
                </a:solidFill>
              </a:rPr>
              <a:t> among them or with other kind of data.</a:t>
            </a:r>
          </a:p>
          <a:p>
            <a:pPr marR="190500" lvl="0" rtl="0">
              <a:lnSpc>
                <a:spcPct val="150681"/>
              </a:lnSpc>
              <a:spcBef>
                <a:spcPts val="100"/>
              </a:spcBef>
              <a:spcAft>
                <a:spcPts val="0"/>
              </a:spcAft>
              <a:buNone/>
            </a:pPr>
            <a:r>
              <a:rPr lang="en-GB" sz="1400">
                <a:solidFill>
                  <a:srgbClr val="FFFFFF"/>
                </a:solidFill>
              </a:rPr>
              <a:t>-Overall, i think is interesting at the work </a:t>
            </a:r>
            <a:r>
              <a:rPr lang="en-GB" sz="1400">
                <a:solidFill>
                  <a:srgbClr val="FF9900"/>
                </a:solidFill>
              </a:rPr>
              <a:t>planning step</a:t>
            </a:r>
            <a:r>
              <a:rPr lang="en-GB" sz="1400">
                <a:solidFill>
                  <a:srgbClr val="FFFFFF"/>
                </a:solidFill>
              </a:rPr>
              <a:t>, in order to implement a CIDOC CRM schema we have to have very clear what we have to do, the actors involved, the requirements, the equipment and its characteristics... and most important, the relations between them. And of course, a </a:t>
            </a:r>
            <a:r>
              <a:rPr lang="en-GB" sz="1400">
                <a:solidFill>
                  <a:srgbClr val="FF9900"/>
                </a:solidFill>
              </a:rPr>
              <a:t>well planned work is normally a well done work</a:t>
            </a:r>
            <a:r>
              <a:rPr lang="en-GB" sz="1400">
                <a:solidFill>
                  <a:srgbClr val="FFFFFF"/>
                </a:solidFill>
              </a:rPr>
              <a:t>. Also, at the processing step, i find very useful to record all the processing metadata in order to be able to distribute the results obtained.</a:t>
            </a:r>
          </a:p>
          <a:p>
            <a:pPr marR="190500" lvl="0" rtl="0">
              <a:lnSpc>
                <a:spcPct val="150681"/>
              </a:lnSpc>
              <a:spcBef>
                <a:spcPts val="100"/>
              </a:spcBef>
              <a:spcAft>
                <a:spcPts val="0"/>
              </a:spcAft>
              <a:buNone/>
            </a:pPr>
            <a:r>
              <a:rPr lang="en-GB" sz="1400">
                <a:solidFill>
                  <a:srgbClr val="FFFFFF"/>
                </a:solidFill>
              </a:rPr>
              <a:t>-</a:t>
            </a:r>
            <a:r>
              <a:rPr lang="en-GB" sz="1400">
                <a:solidFill>
                  <a:srgbClr val="FF9900"/>
                </a:solidFill>
              </a:rPr>
              <a:t>Data organisation, classification archiving</a:t>
            </a:r>
            <a:r>
              <a:rPr lang="en-GB" sz="1400">
                <a:solidFill>
                  <a:srgbClr val="FFFFFF"/>
                </a:solidFill>
              </a:rPr>
              <a:t>.</a:t>
            </a:r>
          </a:p>
          <a:p>
            <a:pPr marR="190500" lvl="0" rtl="0">
              <a:lnSpc>
                <a:spcPct val="150681"/>
              </a:lnSpc>
              <a:spcBef>
                <a:spcPts val="100"/>
              </a:spcBef>
              <a:spcAft>
                <a:spcPts val="0"/>
              </a:spcAft>
              <a:buNone/>
            </a:pPr>
            <a:r>
              <a:rPr lang="en-GB" sz="1400">
                <a:solidFill>
                  <a:srgbClr val="FFFFFF"/>
                </a:solidFill>
              </a:rPr>
              <a:t>-In order to </a:t>
            </a:r>
            <a:r>
              <a:rPr lang="en-GB" sz="1400">
                <a:solidFill>
                  <a:srgbClr val="FF9900"/>
                </a:solidFill>
              </a:rPr>
              <a:t>organize and management all the information</a:t>
            </a:r>
            <a:r>
              <a:rPr lang="en-GB" sz="1400">
                <a:solidFill>
                  <a:srgbClr val="FFFFFF"/>
                </a:solidFill>
              </a:rPr>
              <a:t> which is relevant in a CH project.</a:t>
            </a:r>
          </a:p>
          <a:p>
            <a:pPr marR="190500" lvl="0" rtl="0">
              <a:lnSpc>
                <a:spcPct val="150681"/>
              </a:lnSpc>
              <a:spcBef>
                <a:spcPts val="100"/>
              </a:spcBef>
              <a:spcAft>
                <a:spcPts val="0"/>
              </a:spcAft>
              <a:buNone/>
            </a:pPr>
            <a:endParaRPr sz="1400">
              <a:solidFill>
                <a:srgbClr val="FFFFFF"/>
              </a:solidFill>
            </a:endParaRPr>
          </a:p>
          <a:p>
            <a:pPr marR="190500" lvl="0" rtl="0">
              <a:lnSpc>
                <a:spcPct val="150681"/>
              </a:lnSpc>
              <a:spcBef>
                <a:spcPts val="100"/>
              </a:spcBef>
              <a:spcAft>
                <a:spcPts val="0"/>
              </a:spcAft>
              <a:buNone/>
            </a:pPr>
            <a:endParaRPr sz="1400">
              <a:solidFill>
                <a:srgbClr val="FFFFFF"/>
              </a:solidFill>
            </a:endParaRPr>
          </a:p>
          <a:p>
            <a:pPr lvl="0" rtl="0">
              <a:spcBef>
                <a:spcPts val="0"/>
              </a:spcBef>
              <a:buNone/>
            </a:pPr>
            <a:endParaRPr sz="1400">
              <a:solidFill>
                <a:srgbClr val="FFFFFF"/>
              </a:solidFill>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marL="0" lvl="0" indent="0">
              <a:spcBef>
                <a:spcPts val="0"/>
              </a:spcBef>
              <a:buNone/>
            </a:pPr>
            <a:r>
              <a:rPr lang="en-GB"/>
              <a:t>Feedback &amp; Questionnaire: </a:t>
            </a:r>
            <a:r>
              <a:rPr lang="en-GB" sz="1800">
                <a:solidFill>
                  <a:srgbClr val="FFFFFF"/>
                </a:solidFill>
              </a:rPr>
              <a:t>Formal Ontology / CRM Presentation Feedback (1/2)</a:t>
            </a:r>
          </a:p>
        </p:txBody>
      </p:sp>
      <p:sp>
        <p:nvSpPr>
          <p:cNvPr id="237" name="Shape 237"/>
          <p:cNvSpPr txBox="1">
            <a:spLocks noGrp="1"/>
          </p:cNvSpPr>
          <p:nvPr>
            <p:ph type="body" idx="1"/>
          </p:nvPr>
        </p:nvSpPr>
        <p:spPr>
          <a:xfrm>
            <a:off x="159300" y="1536625"/>
            <a:ext cx="3521399" cy="1132499"/>
          </a:xfrm>
          <a:prstGeom prst="rect">
            <a:avLst/>
          </a:prstGeom>
        </p:spPr>
        <p:txBody>
          <a:bodyPr lIns="91425" tIns="91425" rIns="91425" bIns="91425" anchor="t" anchorCtr="0">
            <a:noAutofit/>
          </a:bodyPr>
          <a:lstStyle/>
          <a:p>
            <a:pPr lvl="0" rtl="0">
              <a:spcBef>
                <a:spcPts val="0"/>
              </a:spcBef>
              <a:buNone/>
            </a:pPr>
            <a:r>
              <a:rPr lang="en-GB" sz="1400"/>
              <a:t>Did you attend the presentation about CIDOC-CRM and formal ontology given before the game activity?</a:t>
            </a:r>
          </a:p>
        </p:txBody>
      </p:sp>
      <p:sp>
        <p:nvSpPr>
          <p:cNvPr id="238" name="Shape 238"/>
          <p:cNvSpPr txBox="1">
            <a:spLocks noGrp="1"/>
          </p:cNvSpPr>
          <p:nvPr>
            <p:ph type="body" idx="1"/>
          </p:nvPr>
        </p:nvSpPr>
        <p:spPr>
          <a:xfrm>
            <a:off x="4500250" y="1536625"/>
            <a:ext cx="3521399" cy="1132499"/>
          </a:xfrm>
          <a:prstGeom prst="rect">
            <a:avLst/>
          </a:prstGeom>
        </p:spPr>
        <p:txBody>
          <a:bodyPr lIns="91425" tIns="91425" rIns="91425" bIns="91425" anchor="t" anchorCtr="0">
            <a:noAutofit/>
          </a:bodyPr>
          <a:lstStyle/>
          <a:p>
            <a:pPr lvl="0" rtl="0">
              <a:spcBef>
                <a:spcPts val="0"/>
              </a:spcBef>
              <a:buNone/>
            </a:pPr>
            <a:r>
              <a:rPr lang="en-GB" sz="1400"/>
              <a:t>Did the presentation before the workshop help you to understand and to play the CRM game?</a:t>
            </a:r>
          </a:p>
        </p:txBody>
      </p:sp>
      <p:pic>
        <p:nvPicPr>
          <p:cNvPr id="239" name="Shape 239"/>
          <p:cNvPicPr preferRelativeResize="0"/>
          <p:nvPr/>
        </p:nvPicPr>
        <p:blipFill>
          <a:blip r:embed="rId3">
            <a:alphaModFix/>
          </a:blip>
          <a:stretch>
            <a:fillRect/>
          </a:stretch>
        </p:blipFill>
        <p:spPr>
          <a:xfrm>
            <a:off x="597400" y="2395574"/>
            <a:ext cx="2645199" cy="2244724"/>
          </a:xfrm>
          <a:prstGeom prst="rect">
            <a:avLst/>
          </a:prstGeom>
          <a:noFill/>
          <a:ln>
            <a:noFill/>
          </a:ln>
        </p:spPr>
      </p:pic>
      <p:pic>
        <p:nvPicPr>
          <p:cNvPr id="240" name="Shape 240"/>
          <p:cNvPicPr preferRelativeResize="0"/>
          <p:nvPr/>
        </p:nvPicPr>
        <p:blipFill>
          <a:blip r:embed="rId4">
            <a:alphaModFix/>
          </a:blip>
          <a:stretch>
            <a:fillRect/>
          </a:stretch>
        </p:blipFill>
        <p:spPr>
          <a:xfrm>
            <a:off x="5055952" y="2395575"/>
            <a:ext cx="2179023" cy="2244725"/>
          </a:xfrm>
          <a:prstGeom prst="rect">
            <a:avLst/>
          </a:prstGeom>
          <a:noFill/>
          <a:ln>
            <a:noFill/>
          </a:ln>
        </p:spPr>
      </p:pic>
      <p:sp>
        <p:nvSpPr>
          <p:cNvPr id="241" name="Shape 241"/>
          <p:cNvSpPr/>
          <p:nvPr/>
        </p:nvSpPr>
        <p:spPr>
          <a:xfrm>
            <a:off x="311700" y="4913950"/>
            <a:ext cx="623099" cy="454800"/>
          </a:xfrm>
          <a:prstGeom prst="rect">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42" name="Shape 242"/>
          <p:cNvSpPr/>
          <p:nvPr/>
        </p:nvSpPr>
        <p:spPr>
          <a:xfrm>
            <a:off x="311700" y="6146050"/>
            <a:ext cx="623099" cy="454800"/>
          </a:xfrm>
          <a:prstGeom prst="rect">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43" name="Shape 243"/>
          <p:cNvSpPr txBox="1">
            <a:spLocks noGrp="1"/>
          </p:cNvSpPr>
          <p:nvPr>
            <p:ph type="body" idx="1"/>
          </p:nvPr>
        </p:nvSpPr>
        <p:spPr>
          <a:xfrm>
            <a:off x="926525" y="4913950"/>
            <a:ext cx="1719299" cy="1132499"/>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Yes</a:t>
            </a:r>
          </a:p>
          <a:p>
            <a:pPr lvl="0" rtl="0">
              <a:spcBef>
                <a:spcPts val="0"/>
              </a:spcBef>
              <a:buNone/>
            </a:pPr>
            <a:endParaRPr sz="1400">
              <a:solidFill>
                <a:srgbClr val="FFFFFF"/>
              </a:solidFill>
            </a:endParaRPr>
          </a:p>
          <a:p>
            <a:pPr lvl="0" rtl="0">
              <a:spcBef>
                <a:spcPts val="0"/>
              </a:spcBef>
              <a:buNone/>
            </a:pPr>
            <a:endParaRPr sz="1400">
              <a:solidFill>
                <a:srgbClr val="FFFFFF"/>
              </a:solidFill>
            </a:endParaRPr>
          </a:p>
          <a:p>
            <a:pPr lvl="0" rtl="0">
              <a:spcBef>
                <a:spcPts val="0"/>
              </a:spcBef>
              <a:buNone/>
            </a:pPr>
            <a:r>
              <a:rPr lang="en-GB" sz="1400">
                <a:solidFill>
                  <a:srgbClr val="FFFFFF"/>
                </a:solidFill>
              </a:rPr>
              <a:t>No</a:t>
            </a:r>
          </a:p>
          <a:p>
            <a:pPr lvl="0" rtl="0">
              <a:spcBef>
                <a:spcPts val="0"/>
              </a:spcBef>
              <a:buNone/>
            </a:pPr>
            <a:endParaRPr sz="1400"/>
          </a:p>
        </p:txBody>
      </p:sp>
      <p:sp>
        <p:nvSpPr>
          <p:cNvPr id="244" name="Shape 244"/>
          <p:cNvSpPr txBox="1">
            <a:spLocks noGrp="1"/>
          </p:cNvSpPr>
          <p:nvPr>
            <p:ph type="body" idx="1"/>
          </p:nvPr>
        </p:nvSpPr>
        <p:spPr>
          <a:xfrm>
            <a:off x="5440125" y="4913950"/>
            <a:ext cx="767400" cy="1132499"/>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Yes</a:t>
            </a:r>
          </a:p>
          <a:p>
            <a:pPr lvl="0" rtl="0">
              <a:spcBef>
                <a:spcPts val="0"/>
              </a:spcBef>
              <a:buNone/>
            </a:pPr>
            <a:endParaRPr sz="1400">
              <a:solidFill>
                <a:srgbClr val="FFFFFF"/>
              </a:solidFill>
            </a:endParaRPr>
          </a:p>
          <a:p>
            <a:pPr lvl="0" rtl="0">
              <a:spcBef>
                <a:spcPts val="0"/>
              </a:spcBef>
              <a:buNone/>
            </a:pPr>
            <a:endParaRPr sz="1400">
              <a:solidFill>
                <a:srgbClr val="FFFFFF"/>
              </a:solidFill>
            </a:endParaRPr>
          </a:p>
          <a:p>
            <a:pPr lvl="0" rtl="0">
              <a:spcBef>
                <a:spcPts val="0"/>
              </a:spcBef>
              <a:buNone/>
            </a:pPr>
            <a:r>
              <a:rPr lang="en-GB" sz="1400">
                <a:solidFill>
                  <a:srgbClr val="FFFFFF"/>
                </a:solidFill>
              </a:rPr>
              <a:t>No</a:t>
            </a:r>
          </a:p>
          <a:p>
            <a:pPr lvl="0" rtl="0">
              <a:spcBef>
                <a:spcPts val="0"/>
              </a:spcBef>
              <a:buNone/>
            </a:pPr>
            <a:endParaRPr sz="1400"/>
          </a:p>
        </p:txBody>
      </p:sp>
      <p:sp>
        <p:nvSpPr>
          <p:cNvPr id="245" name="Shape 245"/>
          <p:cNvSpPr/>
          <p:nvPr/>
        </p:nvSpPr>
        <p:spPr>
          <a:xfrm>
            <a:off x="4817025" y="4913950"/>
            <a:ext cx="623099" cy="454800"/>
          </a:xfrm>
          <a:prstGeom prst="rect">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46" name="Shape 246"/>
          <p:cNvSpPr/>
          <p:nvPr/>
        </p:nvSpPr>
        <p:spPr>
          <a:xfrm>
            <a:off x="4817025" y="6146050"/>
            <a:ext cx="623099" cy="454800"/>
          </a:xfrm>
          <a:prstGeom prst="rect">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47" name="Shape 247"/>
          <p:cNvSpPr/>
          <p:nvPr/>
        </p:nvSpPr>
        <p:spPr>
          <a:xfrm>
            <a:off x="6409625" y="4913937"/>
            <a:ext cx="623099" cy="454800"/>
          </a:xfrm>
          <a:prstGeom prst="rect">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48" name="Shape 248"/>
          <p:cNvSpPr txBox="1">
            <a:spLocks noGrp="1"/>
          </p:cNvSpPr>
          <p:nvPr>
            <p:ph type="body" idx="1"/>
          </p:nvPr>
        </p:nvSpPr>
        <p:spPr>
          <a:xfrm>
            <a:off x="7234975" y="4913950"/>
            <a:ext cx="1719299" cy="616500"/>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Somewhat</a:t>
            </a:r>
          </a:p>
          <a:p>
            <a:pPr lvl="0" rtl="0">
              <a:spcBef>
                <a:spcPts val="0"/>
              </a:spcBef>
              <a:buNone/>
            </a:pPr>
            <a:endParaRPr sz="1400"/>
          </a:p>
        </p:txBody>
      </p:sp>
      <p:sp>
        <p:nvSpPr>
          <p:cNvPr id="249" name="Shape 249"/>
          <p:cNvSpPr/>
          <p:nvPr/>
        </p:nvSpPr>
        <p:spPr>
          <a:xfrm>
            <a:off x="6718050" y="6146050"/>
            <a:ext cx="314700" cy="454800"/>
          </a:xfrm>
          <a:prstGeom prst="rect">
            <a:avLst/>
          </a:prstGeom>
          <a:solidFill>
            <a:srgbClr val="A500A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50" name="Shape 250"/>
          <p:cNvSpPr/>
          <p:nvPr/>
        </p:nvSpPr>
        <p:spPr>
          <a:xfrm>
            <a:off x="6409600" y="6146050"/>
            <a:ext cx="314700" cy="454800"/>
          </a:xfrm>
          <a:prstGeom prst="rect">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51" name="Shape 251"/>
          <p:cNvSpPr txBox="1">
            <a:spLocks noGrp="1"/>
          </p:cNvSpPr>
          <p:nvPr>
            <p:ph type="body" idx="1"/>
          </p:nvPr>
        </p:nvSpPr>
        <p:spPr>
          <a:xfrm>
            <a:off x="7234975" y="6065200"/>
            <a:ext cx="1719299" cy="616500"/>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I don’t know/ Maybe</a:t>
            </a:r>
          </a:p>
          <a:p>
            <a:pPr lvl="0" rtl="0">
              <a:spcBef>
                <a:spcPts val="0"/>
              </a:spcBef>
              <a:buNone/>
            </a:pPr>
            <a:endParaRPr sz="140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rtl="0">
              <a:spcBef>
                <a:spcPts val="0"/>
              </a:spcBef>
              <a:buNone/>
            </a:pPr>
            <a:r>
              <a:rPr lang="en-GB"/>
              <a:t>Initial Training Network - Digital Cultural Heritage</a:t>
            </a:r>
          </a:p>
        </p:txBody>
      </p:sp>
      <p:pic>
        <p:nvPicPr>
          <p:cNvPr id="63" name="Shape 63"/>
          <p:cNvPicPr preferRelativeResize="0"/>
          <p:nvPr/>
        </p:nvPicPr>
        <p:blipFill>
          <a:blip r:embed="rId3">
            <a:alphaModFix/>
          </a:blip>
          <a:stretch>
            <a:fillRect/>
          </a:stretch>
        </p:blipFill>
        <p:spPr>
          <a:xfrm>
            <a:off x="5506000" y="1529712"/>
            <a:ext cx="1147125" cy="1721128"/>
          </a:xfrm>
          <a:prstGeom prst="rect">
            <a:avLst/>
          </a:prstGeom>
          <a:noFill/>
          <a:ln>
            <a:noFill/>
          </a:ln>
        </p:spPr>
      </p:pic>
      <p:pic>
        <p:nvPicPr>
          <p:cNvPr id="64" name="Shape 64"/>
          <p:cNvPicPr preferRelativeResize="0"/>
          <p:nvPr/>
        </p:nvPicPr>
        <p:blipFill>
          <a:blip r:embed="rId4">
            <a:alphaModFix/>
          </a:blip>
          <a:stretch>
            <a:fillRect/>
          </a:stretch>
        </p:blipFill>
        <p:spPr>
          <a:xfrm>
            <a:off x="2755862" y="1530362"/>
            <a:ext cx="1147122" cy="1719823"/>
          </a:xfrm>
          <a:prstGeom prst="rect">
            <a:avLst/>
          </a:prstGeom>
          <a:noFill/>
          <a:ln>
            <a:noFill/>
          </a:ln>
        </p:spPr>
      </p:pic>
      <p:sp>
        <p:nvSpPr>
          <p:cNvPr id="65" name="Shape 65"/>
          <p:cNvSpPr txBox="1"/>
          <p:nvPr/>
        </p:nvSpPr>
        <p:spPr>
          <a:xfrm>
            <a:off x="1968625" y="3286387"/>
            <a:ext cx="2721599" cy="1143000"/>
          </a:xfrm>
          <a:prstGeom prst="rect">
            <a:avLst/>
          </a:prstGeom>
          <a:noFill/>
          <a:ln>
            <a:noFill/>
          </a:ln>
        </p:spPr>
        <p:txBody>
          <a:bodyPr lIns="91425" tIns="91425" rIns="91425" bIns="91425" anchor="t" anchorCtr="0">
            <a:noAutofit/>
          </a:bodyPr>
          <a:lstStyle/>
          <a:p>
            <a:pPr lvl="0" algn="ctr" rtl="0">
              <a:spcBef>
                <a:spcPts val="0"/>
              </a:spcBef>
              <a:buNone/>
            </a:pPr>
            <a:r>
              <a:rPr lang="en-GB" sz="2400" b="1">
                <a:solidFill>
                  <a:srgbClr val="FFFFFF"/>
                </a:solidFill>
              </a:rPr>
              <a:t>George Bruseker</a:t>
            </a:r>
          </a:p>
          <a:p>
            <a:pPr lvl="0" algn="ctr" rtl="0">
              <a:spcBef>
                <a:spcPts val="0"/>
              </a:spcBef>
              <a:buNone/>
            </a:pPr>
            <a:r>
              <a:rPr lang="en-GB" sz="2400" i="1">
                <a:solidFill>
                  <a:srgbClr val="FFFFFF"/>
                </a:solidFill>
              </a:rPr>
              <a:t>ICS-FORTH</a:t>
            </a:r>
          </a:p>
          <a:p>
            <a:pPr lvl="0" rtl="0">
              <a:spcBef>
                <a:spcPts val="0"/>
              </a:spcBef>
              <a:buNone/>
            </a:pPr>
            <a:endParaRPr sz="2400">
              <a:solidFill>
                <a:srgbClr val="FFFFFF"/>
              </a:solidFill>
            </a:endParaRPr>
          </a:p>
        </p:txBody>
      </p:sp>
      <p:sp>
        <p:nvSpPr>
          <p:cNvPr id="66" name="Shape 66"/>
          <p:cNvSpPr txBox="1"/>
          <p:nvPr/>
        </p:nvSpPr>
        <p:spPr>
          <a:xfrm>
            <a:off x="4759262" y="3286387"/>
            <a:ext cx="2640600" cy="1143000"/>
          </a:xfrm>
          <a:prstGeom prst="rect">
            <a:avLst/>
          </a:prstGeom>
          <a:noFill/>
          <a:ln>
            <a:noFill/>
          </a:ln>
        </p:spPr>
        <p:txBody>
          <a:bodyPr lIns="91425" tIns="91425" rIns="91425" bIns="91425" anchor="t" anchorCtr="0">
            <a:noAutofit/>
          </a:bodyPr>
          <a:lstStyle/>
          <a:p>
            <a:pPr lvl="0" algn="ctr" rtl="0">
              <a:spcBef>
                <a:spcPts val="0"/>
              </a:spcBef>
              <a:buNone/>
            </a:pPr>
            <a:r>
              <a:rPr lang="en-GB" sz="2400" b="1">
                <a:solidFill>
                  <a:srgbClr val="FFFFFF"/>
                </a:solidFill>
              </a:rPr>
              <a:t>Anaïs Guillem</a:t>
            </a:r>
          </a:p>
          <a:p>
            <a:pPr lvl="0" algn="ctr" rtl="0">
              <a:spcBef>
                <a:spcPts val="0"/>
              </a:spcBef>
              <a:buNone/>
            </a:pPr>
            <a:r>
              <a:rPr lang="en-GB" sz="2400" i="1">
                <a:solidFill>
                  <a:srgbClr val="FFFFFF"/>
                </a:solidFill>
              </a:rPr>
              <a:t>UL-FGG</a:t>
            </a:r>
          </a:p>
        </p:txBody>
      </p:sp>
      <p:pic>
        <p:nvPicPr>
          <p:cNvPr id="67" name="Shape 67"/>
          <p:cNvPicPr preferRelativeResize="0"/>
          <p:nvPr/>
        </p:nvPicPr>
        <p:blipFill>
          <a:blip r:embed="rId5">
            <a:alphaModFix/>
          </a:blip>
          <a:stretch>
            <a:fillRect/>
          </a:stretch>
        </p:blipFill>
        <p:spPr>
          <a:xfrm>
            <a:off x="228600" y="2095614"/>
            <a:ext cx="1740025" cy="553634"/>
          </a:xfrm>
          <a:prstGeom prst="rect">
            <a:avLst/>
          </a:prstGeom>
          <a:noFill/>
          <a:ln>
            <a:noFill/>
          </a:ln>
        </p:spPr>
      </p:pic>
      <p:pic>
        <p:nvPicPr>
          <p:cNvPr id="68" name="Shape 68"/>
          <p:cNvPicPr preferRelativeResize="0"/>
          <p:nvPr/>
        </p:nvPicPr>
        <p:blipFill>
          <a:blip r:embed="rId6">
            <a:alphaModFix/>
          </a:blip>
          <a:stretch>
            <a:fillRect/>
          </a:stretch>
        </p:blipFill>
        <p:spPr>
          <a:xfrm>
            <a:off x="7546225" y="1919662"/>
            <a:ext cx="941228" cy="941249"/>
          </a:xfrm>
          <a:prstGeom prst="rect">
            <a:avLst/>
          </a:prstGeom>
          <a:noFill/>
          <a:ln>
            <a:noFill/>
          </a:ln>
        </p:spPr>
      </p:pic>
      <p:pic>
        <p:nvPicPr>
          <p:cNvPr id="69" name="Shape 69"/>
          <p:cNvPicPr preferRelativeResize="0"/>
          <p:nvPr/>
        </p:nvPicPr>
        <p:blipFill>
          <a:blip r:embed="rId7">
            <a:alphaModFix/>
          </a:blip>
          <a:stretch>
            <a:fillRect/>
          </a:stretch>
        </p:blipFill>
        <p:spPr>
          <a:xfrm>
            <a:off x="7180200" y="5416674"/>
            <a:ext cx="1673270" cy="941225"/>
          </a:xfrm>
          <a:prstGeom prst="rect">
            <a:avLst/>
          </a:prstGeom>
          <a:noFill/>
          <a:ln>
            <a:noFill/>
          </a:ln>
        </p:spPr>
      </p:pic>
      <p:sp>
        <p:nvSpPr>
          <p:cNvPr id="70" name="Shape 70"/>
          <p:cNvSpPr txBox="1">
            <a:spLocks noGrp="1"/>
          </p:cNvSpPr>
          <p:nvPr>
            <p:ph type="body" idx="1"/>
          </p:nvPr>
        </p:nvSpPr>
        <p:spPr>
          <a:xfrm>
            <a:off x="1457125" y="5566375"/>
            <a:ext cx="5805599" cy="1055999"/>
          </a:xfrm>
          <a:prstGeom prst="rect">
            <a:avLst/>
          </a:prstGeom>
        </p:spPr>
        <p:txBody>
          <a:bodyPr lIns="91425" tIns="91425" rIns="91425" bIns="91425" anchor="t" anchorCtr="0">
            <a:noAutofit/>
          </a:bodyPr>
          <a:lstStyle/>
          <a:p>
            <a:pPr lvl="0" algn="ctr" rtl="0">
              <a:spcBef>
                <a:spcPts val="0"/>
              </a:spcBef>
              <a:buNone/>
            </a:pPr>
            <a:r>
              <a:rPr lang="en-GB" b="1"/>
              <a:t>Research Activity undertaken in context of ITN-DCH Marie Curie Secondment Exchange</a:t>
            </a:r>
            <a:r>
              <a:rPr lang="en-GB"/>
              <a:t> </a:t>
            </a:r>
          </a:p>
          <a:p>
            <a:pPr lvl="0" algn="ctr"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marL="0" lvl="0" indent="0" rtl="0">
              <a:spcBef>
                <a:spcPts val="0"/>
              </a:spcBef>
              <a:buNone/>
            </a:pPr>
            <a:r>
              <a:rPr lang="en-GB"/>
              <a:t>Feedback &amp; Questionnaire: </a:t>
            </a:r>
            <a:r>
              <a:rPr lang="en-GB" sz="1800">
                <a:solidFill>
                  <a:srgbClr val="FFFFFF"/>
                </a:solidFill>
              </a:rPr>
              <a:t>Formal Ontology / CRM Presentation Feedback (2/2)</a:t>
            </a:r>
          </a:p>
        </p:txBody>
      </p:sp>
      <p:sp>
        <p:nvSpPr>
          <p:cNvPr id="257" name="Shape 257"/>
          <p:cNvSpPr txBox="1">
            <a:spLocks noGrp="1"/>
          </p:cNvSpPr>
          <p:nvPr>
            <p:ph type="body" idx="1"/>
          </p:nvPr>
        </p:nvSpPr>
        <p:spPr>
          <a:xfrm>
            <a:off x="505825" y="1536625"/>
            <a:ext cx="7340399" cy="1132499"/>
          </a:xfrm>
          <a:prstGeom prst="rect">
            <a:avLst/>
          </a:prstGeom>
        </p:spPr>
        <p:txBody>
          <a:bodyPr lIns="91425" tIns="91425" rIns="91425" bIns="91425" anchor="t" anchorCtr="0">
            <a:noAutofit/>
          </a:bodyPr>
          <a:lstStyle/>
          <a:p>
            <a:pPr lvl="0" rtl="0">
              <a:spcBef>
                <a:spcPts val="0"/>
              </a:spcBef>
              <a:buNone/>
            </a:pPr>
            <a:r>
              <a:rPr lang="en-GB" sz="1400"/>
              <a:t>In what way did the presentation help you to understand and play the CRM game?</a:t>
            </a:r>
          </a:p>
        </p:txBody>
      </p:sp>
      <p:sp>
        <p:nvSpPr>
          <p:cNvPr id="258" name="Shape 258"/>
          <p:cNvSpPr txBox="1">
            <a:spLocks noGrp="1"/>
          </p:cNvSpPr>
          <p:nvPr>
            <p:ph type="body" idx="1"/>
          </p:nvPr>
        </p:nvSpPr>
        <p:spPr>
          <a:xfrm>
            <a:off x="159300" y="2726450"/>
            <a:ext cx="8224200" cy="4180199"/>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-Understanding the</a:t>
            </a:r>
            <a:r>
              <a:rPr lang="en-GB" sz="1400">
                <a:solidFill>
                  <a:srgbClr val="FF9900"/>
                </a:solidFill>
              </a:rPr>
              <a:t> CRM concept </a:t>
            </a:r>
            <a:r>
              <a:rPr lang="en-GB" sz="1400">
                <a:solidFill>
                  <a:srgbClr val="FFFFFF"/>
                </a:solidFill>
              </a:rPr>
              <a:t>is crucial for CRM game. Since I am a beginner in CRM, the presentation gave me an important </a:t>
            </a:r>
            <a:r>
              <a:rPr lang="en-GB" sz="1400">
                <a:solidFill>
                  <a:srgbClr val="FF9900"/>
                </a:solidFill>
              </a:rPr>
              <a:t>overview</a:t>
            </a:r>
            <a:r>
              <a:rPr lang="en-GB" sz="1400">
                <a:solidFill>
                  <a:srgbClr val="FFFFFF"/>
                </a:solidFill>
              </a:rPr>
              <a:t> and understending of this concept.</a:t>
            </a:r>
          </a:p>
          <a:p>
            <a:pPr lvl="0" rtl="0">
              <a:spcBef>
                <a:spcPts val="0"/>
              </a:spcBef>
              <a:buNone/>
            </a:pPr>
            <a:r>
              <a:rPr lang="en-GB" sz="1400">
                <a:solidFill>
                  <a:srgbClr val="FFFFFF"/>
                </a:solidFill>
              </a:rPr>
              <a:t>-It helped me understand.</a:t>
            </a:r>
          </a:p>
          <a:p>
            <a:pPr lvl="0" rtl="0">
              <a:spcBef>
                <a:spcPts val="0"/>
              </a:spcBef>
              <a:buNone/>
            </a:pPr>
            <a:r>
              <a:rPr lang="en-GB" sz="1400">
                <a:solidFill>
                  <a:srgbClr val="FFFFFF"/>
                </a:solidFill>
              </a:rPr>
              <a:t>-It explained the</a:t>
            </a:r>
            <a:r>
              <a:rPr lang="en-GB" sz="1400">
                <a:solidFill>
                  <a:srgbClr val="FF9900"/>
                </a:solidFill>
              </a:rPr>
              <a:t> theory</a:t>
            </a:r>
            <a:r>
              <a:rPr lang="en-GB" sz="1400">
                <a:solidFill>
                  <a:srgbClr val="FFFFFF"/>
                </a:solidFill>
              </a:rPr>
              <a:t>.</a:t>
            </a:r>
          </a:p>
          <a:p>
            <a:pPr lvl="0" rtl="0">
              <a:spcBef>
                <a:spcPts val="0"/>
              </a:spcBef>
              <a:buNone/>
            </a:pPr>
            <a:r>
              <a:rPr lang="en-GB" sz="1400">
                <a:solidFill>
                  <a:srgbClr val="FFFFFF"/>
                </a:solidFill>
              </a:rPr>
              <a:t>-</a:t>
            </a:r>
            <a:r>
              <a:rPr lang="en-GB" sz="1400">
                <a:solidFill>
                  <a:srgbClr val="FF9900"/>
                </a:solidFill>
              </a:rPr>
              <a:t>Overview</a:t>
            </a:r>
            <a:r>
              <a:rPr lang="en-GB" sz="1400">
                <a:solidFill>
                  <a:srgbClr val="FFFFFF"/>
                </a:solidFill>
              </a:rPr>
              <a:t> of what the </a:t>
            </a:r>
            <a:r>
              <a:rPr lang="en-GB" sz="1400">
                <a:solidFill>
                  <a:srgbClr val="FF9900"/>
                </a:solidFill>
              </a:rPr>
              <a:t>different categories/connections </a:t>
            </a:r>
            <a:r>
              <a:rPr lang="en-GB" sz="1400">
                <a:solidFill>
                  <a:srgbClr val="FFFFFF"/>
                </a:solidFill>
              </a:rPr>
              <a:t>are.</a:t>
            </a:r>
          </a:p>
          <a:p>
            <a:pPr lvl="0" rtl="0">
              <a:spcBef>
                <a:spcPts val="0"/>
              </a:spcBef>
              <a:buNone/>
            </a:pPr>
            <a:r>
              <a:rPr lang="en-GB" sz="1400">
                <a:solidFill>
                  <a:srgbClr val="FFFFFF"/>
                </a:solidFill>
              </a:rPr>
              <a:t>-In the way that it was </a:t>
            </a:r>
            <a:r>
              <a:rPr lang="en-GB" sz="1400">
                <a:solidFill>
                  <a:srgbClr val="FF9900"/>
                </a:solidFill>
              </a:rPr>
              <a:t>simple, concrete, without verbiage</a:t>
            </a:r>
            <a:r>
              <a:rPr lang="en-GB" sz="1400">
                <a:solidFill>
                  <a:srgbClr val="FFFFFF"/>
                </a:solidFill>
              </a:rPr>
              <a:t> that i normally don't understand as it's not my field.</a:t>
            </a:r>
          </a:p>
          <a:p>
            <a:pPr lvl="0" rtl="0">
              <a:spcBef>
                <a:spcPts val="0"/>
              </a:spcBef>
              <a:buNone/>
            </a:pPr>
            <a:r>
              <a:rPr lang="en-GB" sz="1400">
                <a:solidFill>
                  <a:srgbClr val="FFFFFF"/>
                </a:solidFill>
              </a:rPr>
              <a:t>-To understand the </a:t>
            </a:r>
            <a:r>
              <a:rPr lang="en-GB" sz="1400">
                <a:solidFill>
                  <a:srgbClr val="FF9900"/>
                </a:solidFill>
              </a:rPr>
              <a:t>connection among data</a:t>
            </a:r>
            <a:r>
              <a:rPr lang="en-GB" sz="1400">
                <a:solidFill>
                  <a:srgbClr val="FFFFFF"/>
                </a:solidFill>
              </a:rPr>
              <a:t>.</a:t>
            </a:r>
          </a:p>
          <a:p>
            <a:pPr lvl="0" rtl="0">
              <a:spcBef>
                <a:spcPts val="0"/>
              </a:spcBef>
              <a:buNone/>
            </a:pPr>
            <a:r>
              <a:rPr lang="en-GB" sz="1400">
                <a:solidFill>
                  <a:srgbClr val="FFFFFF"/>
                </a:solidFill>
              </a:rPr>
              <a:t>-In </a:t>
            </a:r>
            <a:r>
              <a:rPr lang="en-GB" sz="1400">
                <a:solidFill>
                  <a:srgbClr val="FF9900"/>
                </a:solidFill>
              </a:rPr>
              <a:t>understand how</a:t>
            </a:r>
            <a:r>
              <a:rPr lang="en-GB" sz="1400">
                <a:solidFill>
                  <a:srgbClr val="FF0000"/>
                </a:solidFill>
              </a:rPr>
              <a:t> </a:t>
            </a:r>
            <a:r>
              <a:rPr lang="en-GB" sz="1400">
                <a:solidFill>
                  <a:srgbClr val="FFFFFF"/>
                </a:solidFill>
              </a:rPr>
              <a:t>the different elements can be connected.</a:t>
            </a:r>
          </a:p>
          <a:p>
            <a:pPr lvl="0" rtl="0">
              <a:spcBef>
                <a:spcPts val="0"/>
              </a:spcBef>
              <a:buNone/>
            </a:pPr>
            <a:endParaRPr sz="1400">
              <a:solidFill>
                <a:srgbClr val="FFFFFF"/>
              </a:solidFill>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marL="0" lvl="0" indent="0" rtl="0">
              <a:spcBef>
                <a:spcPts val="0"/>
              </a:spcBef>
              <a:buNone/>
            </a:pPr>
            <a:r>
              <a:rPr lang="en-GB"/>
              <a:t>Feedback &amp; Questionnaire: </a:t>
            </a:r>
            <a:r>
              <a:rPr lang="en-GB" sz="1800">
                <a:solidFill>
                  <a:srgbClr val="FFFFFF"/>
                </a:solidFill>
              </a:rPr>
              <a:t>CRM Game Feedback (1/3)</a:t>
            </a:r>
          </a:p>
        </p:txBody>
      </p:sp>
      <p:sp>
        <p:nvSpPr>
          <p:cNvPr id="264" name="Shape 264"/>
          <p:cNvSpPr txBox="1">
            <a:spLocks noGrp="1"/>
          </p:cNvSpPr>
          <p:nvPr>
            <p:ph type="body" idx="1"/>
          </p:nvPr>
        </p:nvSpPr>
        <p:spPr>
          <a:xfrm>
            <a:off x="505825" y="1536625"/>
            <a:ext cx="3521399" cy="1132499"/>
          </a:xfrm>
          <a:prstGeom prst="rect">
            <a:avLst/>
          </a:prstGeom>
        </p:spPr>
        <p:txBody>
          <a:bodyPr lIns="91425" tIns="91425" rIns="91425" bIns="91425" anchor="t" anchorCtr="0">
            <a:noAutofit/>
          </a:bodyPr>
          <a:lstStyle/>
          <a:p>
            <a:pPr lvl="0" rtl="0">
              <a:spcBef>
                <a:spcPts val="0"/>
              </a:spcBef>
              <a:buNone/>
            </a:pPr>
            <a:r>
              <a:rPr lang="en-GB" sz="1400"/>
              <a:t>Did you participate in the CRM game activity?</a:t>
            </a:r>
          </a:p>
        </p:txBody>
      </p:sp>
      <p:pic>
        <p:nvPicPr>
          <p:cNvPr id="265" name="Shape 265"/>
          <p:cNvPicPr preferRelativeResize="0"/>
          <p:nvPr/>
        </p:nvPicPr>
        <p:blipFill>
          <a:blip r:embed="rId3">
            <a:alphaModFix/>
          </a:blip>
          <a:stretch>
            <a:fillRect/>
          </a:stretch>
        </p:blipFill>
        <p:spPr>
          <a:xfrm>
            <a:off x="597400" y="2395574"/>
            <a:ext cx="2645199" cy="2244724"/>
          </a:xfrm>
          <a:prstGeom prst="rect">
            <a:avLst/>
          </a:prstGeom>
          <a:noFill/>
          <a:ln>
            <a:noFill/>
          </a:ln>
        </p:spPr>
      </p:pic>
      <p:sp>
        <p:nvSpPr>
          <p:cNvPr id="266" name="Shape 266"/>
          <p:cNvSpPr/>
          <p:nvPr/>
        </p:nvSpPr>
        <p:spPr>
          <a:xfrm>
            <a:off x="311700" y="4913950"/>
            <a:ext cx="623099" cy="454800"/>
          </a:xfrm>
          <a:prstGeom prst="rect">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67" name="Shape 267"/>
          <p:cNvSpPr/>
          <p:nvPr/>
        </p:nvSpPr>
        <p:spPr>
          <a:xfrm>
            <a:off x="311700" y="6146050"/>
            <a:ext cx="623099" cy="454800"/>
          </a:xfrm>
          <a:prstGeom prst="rect">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68" name="Shape 268"/>
          <p:cNvSpPr txBox="1">
            <a:spLocks noGrp="1"/>
          </p:cNvSpPr>
          <p:nvPr>
            <p:ph type="body" idx="1"/>
          </p:nvPr>
        </p:nvSpPr>
        <p:spPr>
          <a:xfrm>
            <a:off x="926525" y="4913950"/>
            <a:ext cx="1719299" cy="1132499"/>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Yes</a:t>
            </a:r>
          </a:p>
          <a:p>
            <a:pPr lvl="0" rtl="0">
              <a:spcBef>
                <a:spcPts val="0"/>
              </a:spcBef>
              <a:buNone/>
            </a:pPr>
            <a:endParaRPr sz="1400">
              <a:solidFill>
                <a:srgbClr val="FFFFFF"/>
              </a:solidFill>
            </a:endParaRPr>
          </a:p>
          <a:p>
            <a:pPr lvl="0" rtl="0">
              <a:spcBef>
                <a:spcPts val="0"/>
              </a:spcBef>
              <a:buNone/>
            </a:pPr>
            <a:endParaRPr sz="1400">
              <a:solidFill>
                <a:srgbClr val="FFFFFF"/>
              </a:solidFill>
            </a:endParaRPr>
          </a:p>
          <a:p>
            <a:pPr lvl="0" rtl="0">
              <a:spcBef>
                <a:spcPts val="0"/>
              </a:spcBef>
              <a:buNone/>
            </a:pPr>
            <a:r>
              <a:rPr lang="en-GB" sz="1400">
                <a:solidFill>
                  <a:srgbClr val="FFFFFF"/>
                </a:solidFill>
              </a:rPr>
              <a:t>No</a:t>
            </a:r>
          </a:p>
          <a:p>
            <a:pPr lvl="0" rtl="0">
              <a:spcBef>
                <a:spcPts val="0"/>
              </a:spcBef>
              <a:buNone/>
            </a:pPr>
            <a:endParaRPr sz="1400"/>
          </a:p>
        </p:txBody>
      </p:sp>
      <p:sp>
        <p:nvSpPr>
          <p:cNvPr id="269" name="Shape 269"/>
          <p:cNvSpPr txBox="1">
            <a:spLocks noGrp="1"/>
          </p:cNvSpPr>
          <p:nvPr>
            <p:ph type="body" idx="1"/>
          </p:nvPr>
        </p:nvSpPr>
        <p:spPr>
          <a:xfrm>
            <a:off x="4602350" y="1536625"/>
            <a:ext cx="3521399" cy="1132499"/>
          </a:xfrm>
          <a:prstGeom prst="rect">
            <a:avLst/>
          </a:prstGeom>
        </p:spPr>
        <p:txBody>
          <a:bodyPr lIns="91425" tIns="91425" rIns="91425" bIns="91425" anchor="t" anchorCtr="0">
            <a:noAutofit/>
          </a:bodyPr>
          <a:lstStyle/>
          <a:p>
            <a:pPr lvl="0" rtl="0">
              <a:spcBef>
                <a:spcPts val="0"/>
              </a:spcBef>
              <a:buNone/>
            </a:pPr>
            <a:r>
              <a:rPr lang="en-GB" sz="1400"/>
              <a:t>Did you enjoy the CRM game activity?</a:t>
            </a:r>
          </a:p>
        </p:txBody>
      </p:sp>
      <p:pic>
        <p:nvPicPr>
          <p:cNvPr id="270" name="Shape 270"/>
          <p:cNvPicPr preferRelativeResize="0"/>
          <p:nvPr/>
        </p:nvPicPr>
        <p:blipFill>
          <a:blip r:embed="rId4">
            <a:alphaModFix/>
          </a:blip>
          <a:stretch>
            <a:fillRect/>
          </a:stretch>
        </p:blipFill>
        <p:spPr>
          <a:xfrm>
            <a:off x="5218899" y="2395575"/>
            <a:ext cx="2288299" cy="2244725"/>
          </a:xfrm>
          <a:prstGeom prst="rect">
            <a:avLst/>
          </a:prstGeom>
          <a:noFill/>
          <a:ln>
            <a:noFill/>
          </a:ln>
        </p:spPr>
      </p:pic>
      <p:sp>
        <p:nvSpPr>
          <p:cNvPr id="271" name="Shape 271"/>
          <p:cNvSpPr/>
          <p:nvPr/>
        </p:nvSpPr>
        <p:spPr>
          <a:xfrm>
            <a:off x="4983350" y="4913950"/>
            <a:ext cx="623099" cy="454800"/>
          </a:xfrm>
          <a:prstGeom prst="rect">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72" name="Shape 272"/>
          <p:cNvSpPr/>
          <p:nvPr/>
        </p:nvSpPr>
        <p:spPr>
          <a:xfrm>
            <a:off x="4983350" y="6146050"/>
            <a:ext cx="623099" cy="454800"/>
          </a:xfrm>
          <a:prstGeom prst="rect">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73" name="Shape 273"/>
          <p:cNvSpPr txBox="1">
            <a:spLocks noGrp="1"/>
          </p:cNvSpPr>
          <p:nvPr>
            <p:ph type="body" idx="1"/>
          </p:nvPr>
        </p:nvSpPr>
        <p:spPr>
          <a:xfrm>
            <a:off x="5598175" y="4913950"/>
            <a:ext cx="762899" cy="1132499"/>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Yes</a:t>
            </a:r>
          </a:p>
          <a:p>
            <a:pPr lvl="0" rtl="0">
              <a:spcBef>
                <a:spcPts val="0"/>
              </a:spcBef>
              <a:buNone/>
            </a:pPr>
            <a:endParaRPr sz="1400">
              <a:solidFill>
                <a:srgbClr val="FFFFFF"/>
              </a:solidFill>
            </a:endParaRPr>
          </a:p>
          <a:p>
            <a:pPr lvl="0" rtl="0">
              <a:spcBef>
                <a:spcPts val="0"/>
              </a:spcBef>
              <a:buNone/>
            </a:pPr>
            <a:endParaRPr sz="1400">
              <a:solidFill>
                <a:srgbClr val="FFFFFF"/>
              </a:solidFill>
            </a:endParaRPr>
          </a:p>
          <a:p>
            <a:pPr lvl="0" rtl="0">
              <a:spcBef>
                <a:spcPts val="0"/>
              </a:spcBef>
              <a:buNone/>
            </a:pPr>
            <a:r>
              <a:rPr lang="en-GB" sz="1400">
                <a:solidFill>
                  <a:srgbClr val="FFFFFF"/>
                </a:solidFill>
              </a:rPr>
              <a:t>No</a:t>
            </a:r>
          </a:p>
          <a:p>
            <a:pPr lvl="0" rtl="0">
              <a:spcBef>
                <a:spcPts val="0"/>
              </a:spcBef>
              <a:buNone/>
            </a:pPr>
            <a:endParaRPr sz="1400"/>
          </a:p>
        </p:txBody>
      </p:sp>
      <p:sp>
        <p:nvSpPr>
          <p:cNvPr id="274" name="Shape 274"/>
          <p:cNvSpPr/>
          <p:nvPr/>
        </p:nvSpPr>
        <p:spPr>
          <a:xfrm>
            <a:off x="6590600" y="4869475"/>
            <a:ext cx="623099" cy="454800"/>
          </a:xfrm>
          <a:prstGeom prst="rect">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75" name="Shape 275"/>
          <p:cNvSpPr txBox="1">
            <a:spLocks noGrp="1"/>
          </p:cNvSpPr>
          <p:nvPr>
            <p:ph type="body" idx="1"/>
          </p:nvPr>
        </p:nvSpPr>
        <p:spPr>
          <a:xfrm>
            <a:off x="7317475" y="4913950"/>
            <a:ext cx="1719299" cy="1132499"/>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Somewhat</a:t>
            </a:r>
          </a:p>
          <a:p>
            <a:pPr lvl="0" rtl="0">
              <a:spcBef>
                <a:spcPts val="0"/>
              </a:spcBef>
              <a:buNone/>
            </a:pPr>
            <a:endParaRPr sz="1400"/>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marL="0" lvl="0" indent="0" rtl="0">
              <a:spcBef>
                <a:spcPts val="0"/>
              </a:spcBef>
              <a:buNone/>
            </a:pPr>
            <a:r>
              <a:rPr lang="en-GB"/>
              <a:t>Feedback &amp; Questionnaire: </a:t>
            </a:r>
            <a:r>
              <a:rPr lang="en-GB" sz="1800">
                <a:solidFill>
                  <a:srgbClr val="FFFFFF"/>
                </a:solidFill>
              </a:rPr>
              <a:t>CRM Game Feedback (2/3)</a:t>
            </a:r>
          </a:p>
        </p:txBody>
      </p:sp>
      <p:sp>
        <p:nvSpPr>
          <p:cNvPr id="281" name="Shape 281"/>
          <p:cNvSpPr txBox="1">
            <a:spLocks noGrp="1"/>
          </p:cNvSpPr>
          <p:nvPr>
            <p:ph type="body" idx="1"/>
          </p:nvPr>
        </p:nvSpPr>
        <p:spPr>
          <a:xfrm>
            <a:off x="505825" y="1536625"/>
            <a:ext cx="7245899" cy="448199"/>
          </a:xfrm>
          <a:prstGeom prst="rect">
            <a:avLst/>
          </a:prstGeom>
        </p:spPr>
        <p:txBody>
          <a:bodyPr lIns="91425" tIns="91425" rIns="91425" bIns="91425" anchor="t" anchorCtr="0">
            <a:noAutofit/>
          </a:bodyPr>
          <a:lstStyle/>
          <a:p>
            <a:pPr lvl="0" rtl="0">
              <a:spcBef>
                <a:spcPts val="0"/>
              </a:spcBef>
              <a:buNone/>
            </a:pPr>
            <a:r>
              <a:rPr lang="en-GB" sz="1400"/>
              <a:t>What aspects did you </a:t>
            </a:r>
            <a:r>
              <a:rPr lang="en-GB" sz="1400">
                <a:solidFill>
                  <a:srgbClr val="FF9900"/>
                </a:solidFill>
              </a:rPr>
              <a:t>like</a:t>
            </a:r>
            <a:r>
              <a:rPr lang="en-GB" sz="1400"/>
              <a:t> or </a:t>
            </a:r>
            <a:r>
              <a:rPr lang="en-GB" sz="1400">
                <a:solidFill>
                  <a:srgbClr val="FF0000"/>
                </a:solidFill>
              </a:rPr>
              <a:t>dislike </a:t>
            </a:r>
            <a:r>
              <a:rPr lang="en-GB" sz="1400"/>
              <a:t>about the CRM game?</a:t>
            </a:r>
          </a:p>
        </p:txBody>
      </p:sp>
      <p:sp>
        <p:nvSpPr>
          <p:cNvPr id="282" name="Shape 282"/>
          <p:cNvSpPr txBox="1">
            <a:spLocks noGrp="1"/>
          </p:cNvSpPr>
          <p:nvPr>
            <p:ph type="body" idx="1"/>
          </p:nvPr>
        </p:nvSpPr>
        <p:spPr>
          <a:xfrm>
            <a:off x="83100" y="2045125"/>
            <a:ext cx="4680599" cy="5006099"/>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-I liked the </a:t>
            </a:r>
            <a:r>
              <a:rPr lang="en-GB" sz="1400">
                <a:solidFill>
                  <a:srgbClr val="FF9900"/>
                </a:solidFill>
              </a:rPr>
              <a:t>cards</a:t>
            </a:r>
          </a:p>
          <a:p>
            <a:pPr lvl="0" rtl="0">
              <a:spcBef>
                <a:spcPts val="0"/>
              </a:spcBef>
              <a:buNone/>
            </a:pPr>
            <a:r>
              <a:rPr lang="en-GB" sz="1400">
                <a:solidFill>
                  <a:srgbClr val="FFFFFF"/>
                </a:solidFill>
              </a:rPr>
              <a:t>-I liked the fact that</a:t>
            </a:r>
            <a:r>
              <a:rPr lang="en-GB" sz="1400">
                <a:solidFill>
                  <a:srgbClr val="FF9900"/>
                </a:solidFill>
              </a:rPr>
              <a:t> the game forces you to use the documentation and standards </a:t>
            </a:r>
            <a:r>
              <a:rPr lang="en-GB" sz="1400">
                <a:solidFill>
                  <a:srgbClr val="FFFFFF"/>
                </a:solidFill>
              </a:rPr>
              <a:t>of interchange of cultural heritage information. In this way you can </a:t>
            </a:r>
            <a:r>
              <a:rPr lang="en-GB" sz="1400">
                <a:solidFill>
                  <a:srgbClr val="FF9900"/>
                </a:solidFill>
              </a:rPr>
              <a:t>comprehend </a:t>
            </a:r>
            <a:r>
              <a:rPr lang="en-GB" sz="1400">
                <a:solidFill>
                  <a:srgbClr val="FFFFFF"/>
                </a:solidFill>
              </a:rPr>
              <a:t>the concept.</a:t>
            </a:r>
          </a:p>
          <a:p>
            <a:pPr lvl="0" rtl="0">
              <a:spcBef>
                <a:spcPts val="0"/>
              </a:spcBef>
              <a:buNone/>
            </a:pPr>
            <a:r>
              <a:rPr lang="en-GB" sz="1400">
                <a:solidFill>
                  <a:srgbClr val="FFFFFF"/>
                </a:solidFill>
              </a:rPr>
              <a:t>-</a:t>
            </a:r>
            <a:r>
              <a:rPr lang="en-GB" sz="1400">
                <a:solidFill>
                  <a:srgbClr val="FF0000"/>
                </a:solidFill>
              </a:rPr>
              <a:t>Cons: Very complex, a lot of categories, needs time</a:t>
            </a:r>
            <a:r>
              <a:rPr lang="en-GB" sz="1400">
                <a:solidFill>
                  <a:srgbClr val="FFFFFF"/>
                </a:solidFill>
              </a:rPr>
              <a:t> </a:t>
            </a:r>
            <a:r>
              <a:rPr lang="en-GB" sz="1400">
                <a:solidFill>
                  <a:srgbClr val="FF9900"/>
                </a:solidFill>
              </a:rPr>
              <a:t>Pro: challenge, interactive activity, open discussion, lots of thinking and abstraction capability</a:t>
            </a:r>
            <a:r>
              <a:rPr lang="en-GB" sz="1400">
                <a:solidFill>
                  <a:srgbClr val="FFFFFF"/>
                </a:solidFill>
              </a:rPr>
              <a:t> needed.</a:t>
            </a:r>
          </a:p>
          <a:p>
            <a:pPr lvl="0" rtl="0">
              <a:spcBef>
                <a:spcPts val="0"/>
              </a:spcBef>
              <a:buNone/>
            </a:pPr>
            <a:r>
              <a:rPr lang="en-GB" sz="1400">
                <a:solidFill>
                  <a:srgbClr val="FFFFFF"/>
                </a:solidFill>
              </a:rPr>
              <a:t>-I liked the </a:t>
            </a:r>
            <a:r>
              <a:rPr lang="en-GB" sz="1400">
                <a:solidFill>
                  <a:srgbClr val="FF9900"/>
                </a:solidFill>
              </a:rPr>
              <a:t>discussion and collaboration</a:t>
            </a:r>
            <a:r>
              <a:rPr lang="en-GB" sz="1400">
                <a:solidFill>
                  <a:srgbClr val="FFFFFF"/>
                </a:solidFill>
              </a:rPr>
              <a:t> with other fellows in order to understand and connect data.</a:t>
            </a:r>
          </a:p>
          <a:p>
            <a:pPr lvl="0" rtl="0">
              <a:spcBef>
                <a:spcPts val="0"/>
              </a:spcBef>
              <a:buNone/>
            </a:pPr>
            <a:r>
              <a:rPr lang="en-GB" sz="1400">
                <a:solidFill>
                  <a:srgbClr val="FFFFFF"/>
                </a:solidFill>
              </a:rPr>
              <a:t>-</a:t>
            </a:r>
            <a:r>
              <a:rPr lang="en-GB" sz="1400">
                <a:solidFill>
                  <a:srgbClr val="FF0000"/>
                </a:solidFill>
              </a:rPr>
              <a:t>I didn't really understand the categories/classes, </a:t>
            </a:r>
            <a:r>
              <a:rPr lang="en-GB" sz="1400">
                <a:solidFill>
                  <a:srgbClr val="FFFFFF"/>
                </a:solidFill>
              </a:rPr>
              <a:t>e.g. "object". I got somehow familiar with them during the game, but I would like to have some more information. Otherwise I found it really nice to make us </a:t>
            </a:r>
            <a:r>
              <a:rPr lang="en-GB" sz="1400">
                <a:solidFill>
                  <a:srgbClr val="FF9900"/>
                </a:solidFill>
              </a:rPr>
              <a:t>get involved</a:t>
            </a:r>
            <a:r>
              <a:rPr lang="en-GB" sz="1400">
                <a:solidFill>
                  <a:srgbClr val="FFFFFF"/>
                </a:solidFill>
              </a:rPr>
              <a:t> with the concept in a </a:t>
            </a:r>
            <a:r>
              <a:rPr lang="en-GB" sz="1400">
                <a:solidFill>
                  <a:srgbClr val="FF9900"/>
                </a:solidFill>
              </a:rPr>
              <a:t>practical way</a:t>
            </a:r>
            <a:r>
              <a:rPr lang="en-GB" sz="1400">
                <a:solidFill>
                  <a:srgbClr val="FFFFFF"/>
                </a:solidFill>
              </a:rPr>
              <a:t>, because the </a:t>
            </a:r>
            <a:r>
              <a:rPr lang="en-GB" sz="1400">
                <a:solidFill>
                  <a:srgbClr val="FF0000"/>
                </a:solidFill>
              </a:rPr>
              <a:t>presentations do not really help </a:t>
            </a:r>
            <a:r>
              <a:rPr lang="en-GB" sz="1400">
                <a:solidFill>
                  <a:srgbClr val="FFFFFF"/>
                </a:solidFill>
              </a:rPr>
              <a:t>(at least me).</a:t>
            </a:r>
          </a:p>
        </p:txBody>
      </p:sp>
      <p:sp>
        <p:nvSpPr>
          <p:cNvPr id="283" name="Shape 283"/>
          <p:cNvSpPr txBox="1">
            <a:spLocks noGrp="1"/>
          </p:cNvSpPr>
          <p:nvPr>
            <p:ph type="body" idx="1"/>
          </p:nvPr>
        </p:nvSpPr>
        <p:spPr>
          <a:xfrm>
            <a:off x="4839925" y="2197525"/>
            <a:ext cx="4246200" cy="4660500"/>
          </a:xfrm>
          <a:prstGeom prst="rect">
            <a:avLst/>
          </a:prstGeom>
          <a:ln>
            <a:noFill/>
          </a:ln>
        </p:spPr>
        <p:txBody>
          <a:bodyPr lIns="91425" tIns="91425" rIns="91425" bIns="91425" anchor="t" anchorCtr="0">
            <a:noAutofit/>
          </a:bodyPr>
          <a:lstStyle/>
          <a:p>
            <a:pPr lvl="0" rtl="0">
              <a:spcBef>
                <a:spcPts val="0"/>
              </a:spcBef>
              <a:buNone/>
            </a:pPr>
            <a:r>
              <a:rPr lang="en-GB" sz="1400">
                <a:solidFill>
                  <a:srgbClr val="FFFFFF"/>
                </a:solidFill>
              </a:rPr>
              <a:t>-It is </a:t>
            </a:r>
            <a:r>
              <a:rPr lang="en-GB" sz="1400">
                <a:solidFill>
                  <a:srgbClr val="FF0000"/>
                </a:solidFill>
              </a:rPr>
              <a:t>not easy to understand</a:t>
            </a:r>
            <a:r>
              <a:rPr lang="en-GB" sz="1400">
                <a:solidFill>
                  <a:srgbClr val="FFFFFF"/>
                </a:solidFill>
              </a:rPr>
              <a:t> because CIDOC-CRM is a complex concept, but the </a:t>
            </a:r>
            <a:r>
              <a:rPr lang="en-GB" sz="1400">
                <a:solidFill>
                  <a:srgbClr val="FF9900"/>
                </a:solidFill>
              </a:rPr>
              <a:t>game </a:t>
            </a:r>
            <a:r>
              <a:rPr lang="en-GB" sz="1400">
                <a:solidFill>
                  <a:srgbClr val="FFFFFF"/>
                </a:solidFill>
              </a:rPr>
              <a:t>is really a </a:t>
            </a:r>
            <a:r>
              <a:rPr lang="en-GB" sz="1400">
                <a:solidFill>
                  <a:srgbClr val="FF9900"/>
                </a:solidFill>
              </a:rPr>
              <a:t>good option in order to improve the knowledge</a:t>
            </a:r>
            <a:r>
              <a:rPr lang="en-GB" sz="1400">
                <a:solidFill>
                  <a:srgbClr val="FFFFFF"/>
                </a:solidFill>
              </a:rPr>
              <a:t> of the whole sytem.</a:t>
            </a:r>
          </a:p>
          <a:p>
            <a:pPr lvl="0" rtl="0">
              <a:spcBef>
                <a:spcPts val="0"/>
              </a:spcBef>
              <a:buNone/>
            </a:pPr>
            <a:r>
              <a:rPr lang="en-GB" sz="1400">
                <a:solidFill>
                  <a:srgbClr val="FFFFFF"/>
                </a:solidFill>
              </a:rPr>
              <a:t>-Gamification FTW - but it was a bit frustrating to have so many </a:t>
            </a:r>
            <a:r>
              <a:rPr lang="en-GB" sz="1400">
                <a:solidFill>
                  <a:srgbClr val="FF0000"/>
                </a:solidFill>
              </a:rPr>
              <a:t>"useless" cards </a:t>
            </a:r>
            <a:r>
              <a:rPr lang="en-GB" sz="1400">
                <a:solidFill>
                  <a:srgbClr val="FFFFFF"/>
                </a:solidFill>
              </a:rPr>
              <a:t>and have the ones that fit everywhere be gone very quickly. Needs more balance as an actual game - like Scrabble doesn't have an equal number of Qs and Es...</a:t>
            </a:r>
          </a:p>
          <a:p>
            <a:pPr lvl="0" rtl="0">
              <a:spcBef>
                <a:spcPts val="0"/>
              </a:spcBef>
              <a:buNone/>
            </a:pPr>
            <a:r>
              <a:rPr lang="en-GB" sz="1400">
                <a:solidFill>
                  <a:srgbClr val="FFFFFF"/>
                </a:solidFill>
              </a:rPr>
              <a:t>-I like the fact of </a:t>
            </a:r>
            <a:r>
              <a:rPr lang="en-GB" sz="1400">
                <a:solidFill>
                  <a:srgbClr val="FF9900"/>
                </a:solidFill>
              </a:rPr>
              <a:t>practising with the CRM game</a:t>
            </a:r>
            <a:r>
              <a:rPr lang="en-GB" sz="1400">
                <a:solidFill>
                  <a:srgbClr val="FFFFFF"/>
                </a:solidFill>
              </a:rPr>
              <a:t>, </a:t>
            </a:r>
            <a:r>
              <a:rPr lang="en-GB" sz="1400">
                <a:solidFill>
                  <a:srgbClr val="FF9900"/>
                </a:solidFill>
              </a:rPr>
              <a:t>asking myself what is required in each field, being aware of the list of possibilites you have in CIDOC CRM, and trying to fit my needs</a:t>
            </a:r>
            <a:r>
              <a:rPr lang="en-GB" sz="1400">
                <a:solidFill>
                  <a:srgbClr val="FFFFFF"/>
                </a:solidFill>
              </a:rPr>
              <a:t> to them I </a:t>
            </a:r>
            <a:r>
              <a:rPr lang="en-GB" sz="1400">
                <a:solidFill>
                  <a:srgbClr val="FF0000"/>
                </a:solidFill>
              </a:rPr>
              <a:t>dislike the time period that was given for the activity</a:t>
            </a:r>
            <a:r>
              <a:rPr lang="en-GB" sz="1400">
                <a:solidFill>
                  <a:srgbClr val="FFFFFF"/>
                </a:solidFill>
              </a:rPr>
              <a:t>, it would have been useful to perform and complete a full process.</a:t>
            </a:r>
          </a:p>
          <a:p>
            <a:pPr lvl="0" rtl="0">
              <a:spcBef>
                <a:spcPts val="0"/>
              </a:spcBef>
              <a:buNone/>
            </a:pPr>
            <a:endParaRPr sz="1400">
              <a:solidFill>
                <a:srgbClr val="FFFFFF"/>
              </a:solidFill>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marL="0" lvl="0" indent="0" rtl="0">
              <a:spcBef>
                <a:spcPts val="0"/>
              </a:spcBef>
              <a:buNone/>
            </a:pPr>
            <a:r>
              <a:rPr lang="en-GB"/>
              <a:t>Feedback &amp; Questionnaire: </a:t>
            </a:r>
            <a:r>
              <a:rPr lang="en-GB" sz="1800">
                <a:solidFill>
                  <a:srgbClr val="FFFFFF"/>
                </a:solidFill>
              </a:rPr>
              <a:t>CRM Game Feedback (3/3)</a:t>
            </a:r>
          </a:p>
        </p:txBody>
      </p:sp>
      <p:sp>
        <p:nvSpPr>
          <p:cNvPr id="289" name="Shape 289"/>
          <p:cNvSpPr txBox="1">
            <a:spLocks noGrp="1"/>
          </p:cNvSpPr>
          <p:nvPr>
            <p:ph type="body" idx="1"/>
          </p:nvPr>
        </p:nvSpPr>
        <p:spPr>
          <a:xfrm>
            <a:off x="505825" y="1536625"/>
            <a:ext cx="3521399" cy="1132499"/>
          </a:xfrm>
          <a:prstGeom prst="rect">
            <a:avLst/>
          </a:prstGeom>
        </p:spPr>
        <p:txBody>
          <a:bodyPr lIns="91425" tIns="91425" rIns="91425" bIns="91425" anchor="t" anchorCtr="0">
            <a:noAutofit/>
          </a:bodyPr>
          <a:lstStyle/>
          <a:p>
            <a:pPr lvl="0" rtl="0">
              <a:spcBef>
                <a:spcPts val="0"/>
              </a:spcBef>
              <a:buNone/>
            </a:pPr>
            <a:r>
              <a:rPr lang="en-GB" sz="1400"/>
              <a:t>Do you believe the CRM game helped you understand CIDOC-CRM?</a:t>
            </a:r>
          </a:p>
        </p:txBody>
      </p:sp>
      <p:pic>
        <p:nvPicPr>
          <p:cNvPr id="290" name="Shape 290"/>
          <p:cNvPicPr preferRelativeResize="0"/>
          <p:nvPr/>
        </p:nvPicPr>
        <p:blipFill>
          <a:blip r:embed="rId3">
            <a:alphaModFix/>
          </a:blip>
          <a:stretch>
            <a:fillRect/>
          </a:stretch>
        </p:blipFill>
        <p:spPr>
          <a:xfrm>
            <a:off x="5116650" y="2395574"/>
            <a:ext cx="2645199" cy="2244724"/>
          </a:xfrm>
          <a:prstGeom prst="rect">
            <a:avLst/>
          </a:prstGeom>
          <a:noFill/>
          <a:ln>
            <a:noFill/>
          </a:ln>
        </p:spPr>
      </p:pic>
      <p:sp>
        <p:nvSpPr>
          <p:cNvPr id="291" name="Shape 291"/>
          <p:cNvSpPr/>
          <p:nvPr/>
        </p:nvSpPr>
        <p:spPr>
          <a:xfrm>
            <a:off x="4722825" y="4761550"/>
            <a:ext cx="623099" cy="454800"/>
          </a:xfrm>
          <a:prstGeom prst="rect">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92" name="Shape 292"/>
          <p:cNvSpPr/>
          <p:nvPr/>
        </p:nvSpPr>
        <p:spPr>
          <a:xfrm>
            <a:off x="4722825" y="6298450"/>
            <a:ext cx="623099" cy="454800"/>
          </a:xfrm>
          <a:prstGeom prst="rect">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93" name="Shape 293"/>
          <p:cNvSpPr txBox="1">
            <a:spLocks noGrp="1"/>
          </p:cNvSpPr>
          <p:nvPr>
            <p:ph type="body" idx="1"/>
          </p:nvPr>
        </p:nvSpPr>
        <p:spPr>
          <a:xfrm>
            <a:off x="5337650" y="4861150"/>
            <a:ext cx="1719299" cy="1132499"/>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More</a:t>
            </a:r>
          </a:p>
          <a:p>
            <a:pPr lvl="0" rtl="0">
              <a:spcBef>
                <a:spcPts val="0"/>
              </a:spcBef>
              <a:buNone/>
            </a:pPr>
            <a:endParaRPr sz="1400">
              <a:solidFill>
                <a:srgbClr val="FFFFFF"/>
              </a:solidFill>
            </a:endParaRPr>
          </a:p>
          <a:p>
            <a:pPr lvl="0" rtl="0">
              <a:spcBef>
                <a:spcPts val="0"/>
              </a:spcBef>
              <a:buNone/>
            </a:pPr>
            <a:r>
              <a:rPr lang="en-GB" sz="1400">
                <a:solidFill>
                  <a:srgbClr val="FFFFFF"/>
                </a:solidFill>
              </a:rPr>
              <a:t>Same</a:t>
            </a:r>
          </a:p>
          <a:p>
            <a:pPr lvl="0" rtl="0">
              <a:spcBef>
                <a:spcPts val="0"/>
              </a:spcBef>
              <a:buNone/>
            </a:pPr>
            <a:r>
              <a:rPr lang="en-GB" sz="1400">
                <a:solidFill>
                  <a:srgbClr val="FFFFFF"/>
                </a:solidFill>
              </a:rPr>
              <a:t>Less</a:t>
            </a:r>
          </a:p>
          <a:p>
            <a:pPr lvl="0" rtl="0">
              <a:spcBef>
                <a:spcPts val="0"/>
              </a:spcBef>
              <a:buNone/>
            </a:pPr>
            <a:endParaRPr sz="1400"/>
          </a:p>
        </p:txBody>
      </p:sp>
      <p:sp>
        <p:nvSpPr>
          <p:cNvPr id="294" name="Shape 294"/>
          <p:cNvSpPr txBox="1">
            <a:spLocks noGrp="1"/>
          </p:cNvSpPr>
          <p:nvPr>
            <p:ph type="body" idx="1"/>
          </p:nvPr>
        </p:nvSpPr>
        <p:spPr>
          <a:xfrm>
            <a:off x="4602350" y="1536625"/>
            <a:ext cx="3521399" cy="1132499"/>
          </a:xfrm>
          <a:prstGeom prst="rect">
            <a:avLst/>
          </a:prstGeom>
        </p:spPr>
        <p:txBody>
          <a:bodyPr lIns="91425" tIns="91425" rIns="91425" bIns="91425" anchor="t" anchorCtr="0">
            <a:noAutofit/>
          </a:bodyPr>
          <a:lstStyle/>
          <a:p>
            <a:pPr lvl="0" rtl="0">
              <a:spcBef>
                <a:spcPts val="0"/>
              </a:spcBef>
              <a:buNone/>
            </a:pPr>
            <a:r>
              <a:rPr lang="en-GB" sz="1400"/>
              <a:t>After the CRM game would you say you understand CIDOC-CRM?</a:t>
            </a:r>
          </a:p>
        </p:txBody>
      </p:sp>
      <p:sp>
        <p:nvSpPr>
          <p:cNvPr id="295" name="Shape 295"/>
          <p:cNvSpPr/>
          <p:nvPr/>
        </p:nvSpPr>
        <p:spPr>
          <a:xfrm>
            <a:off x="4722825" y="5834800"/>
            <a:ext cx="623099" cy="454800"/>
          </a:xfrm>
          <a:prstGeom prst="rect">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pic>
        <p:nvPicPr>
          <p:cNvPr id="296" name="Shape 296"/>
          <p:cNvPicPr preferRelativeResize="0"/>
          <p:nvPr/>
        </p:nvPicPr>
        <p:blipFill>
          <a:blip r:embed="rId4">
            <a:alphaModFix/>
          </a:blip>
          <a:stretch>
            <a:fillRect/>
          </a:stretch>
        </p:blipFill>
        <p:spPr>
          <a:xfrm>
            <a:off x="582149" y="2319375"/>
            <a:ext cx="2498608" cy="2320925"/>
          </a:xfrm>
          <a:prstGeom prst="rect">
            <a:avLst/>
          </a:prstGeom>
          <a:noFill/>
          <a:ln>
            <a:noFill/>
          </a:ln>
        </p:spPr>
      </p:pic>
      <p:sp>
        <p:nvSpPr>
          <p:cNvPr id="297" name="Shape 297"/>
          <p:cNvSpPr/>
          <p:nvPr/>
        </p:nvSpPr>
        <p:spPr>
          <a:xfrm>
            <a:off x="311700" y="4761550"/>
            <a:ext cx="623099" cy="454800"/>
          </a:xfrm>
          <a:prstGeom prst="rect">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298" name="Shape 298"/>
          <p:cNvSpPr txBox="1">
            <a:spLocks noGrp="1"/>
          </p:cNvSpPr>
          <p:nvPr>
            <p:ph type="body" idx="1"/>
          </p:nvPr>
        </p:nvSpPr>
        <p:spPr>
          <a:xfrm>
            <a:off x="1124200" y="4761550"/>
            <a:ext cx="1719299" cy="454800"/>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Yes</a:t>
            </a:r>
          </a:p>
          <a:p>
            <a:pPr lvl="0" rtl="0">
              <a:spcBef>
                <a:spcPts val="0"/>
              </a:spcBef>
              <a:buNone/>
            </a:pPr>
            <a:endParaRPr sz="1400">
              <a:solidFill>
                <a:srgbClr val="FFFFFF"/>
              </a:solidFill>
            </a:endParaRPr>
          </a:p>
          <a:p>
            <a:pPr lvl="0" rtl="0">
              <a:spcBef>
                <a:spcPts val="0"/>
              </a:spcBef>
              <a:buNone/>
            </a:pPr>
            <a:endParaRPr sz="1400"/>
          </a:p>
        </p:txBody>
      </p:sp>
      <p:sp>
        <p:nvSpPr>
          <p:cNvPr id="299" name="Shape 299"/>
          <p:cNvSpPr/>
          <p:nvPr/>
        </p:nvSpPr>
        <p:spPr>
          <a:xfrm>
            <a:off x="311700" y="5337587"/>
            <a:ext cx="623099" cy="454800"/>
          </a:xfrm>
          <a:prstGeom prst="rect">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300" name="Shape 300"/>
          <p:cNvSpPr txBox="1">
            <a:spLocks noGrp="1"/>
          </p:cNvSpPr>
          <p:nvPr>
            <p:ph type="body" idx="1"/>
          </p:nvPr>
        </p:nvSpPr>
        <p:spPr>
          <a:xfrm>
            <a:off x="1137050" y="5337600"/>
            <a:ext cx="1719299" cy="616500"/>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Somewhat</a:t>
            </a:r>
          </a:p>
          <a:p>
            <a:pPr lvl="0" rtl="0">
              <a:spcBef>
                <a:spcPts val="0"/>
              </a:spcBef>
              <a:buNone/>
            </a:pPr>
            <a:endParaRPr sz="1400"/>
          </a:p>
        </p:txBody>
      </p:sp>
      <p:sp>
        <p:nvSpPr>
          <p:cNvPr id="301" name="Shape 301"/>
          <p:cNvSpPr/>
          <p:nvPr/>
        </p:nvSpPr>
        <p:spPr>
          <a:xfrm>
            <a:off x="311700" y="5913650"/>
            <a:ext cx="623099" cy="454800"/>
          </a:xfrm>
          <a:prstGeom prst="rect">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302" name="Shape 302"/>
          <p:cNvSpPr txBox="1">
            <a:spLocks noGrp="1"/>
          </p:cNvSpPr>
          <p:nvPr>
            <p:ph type="body" idx="1"/>
          </p:nvPr>
        </p:nvSpPr>
        <p:spPr>
          <a:xfrm>
            <a:off x="1137050" y="5913650"/>
            <a:ext cx="1719299" cy="616500"/>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Maybe</a:t>
            </a:r>
          </a:p>
          <a:p>
            <a:pPr lvl="0" rtl="0">
              <a:spcBef>
                <a:spcPts val="0"/>
              </a:spcBef>
              <a:buNone/>
            </a:pPr>
            <a:endParaRPr sz="1400"/>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marL="0" lvl="0" indent="0" rtl="0">
              <a:spcBef>
                <a:spcPts val="0"/>
              </a:spcBef>
              <a:buNone/>
            </a:pPr>
            <a:r>
              <a:rPr lang="en-GB"/>
              <a:t>Feedback &amp; Questionnaire: </a:t>
            </a:r>
            <a:r>
              <a:rPr lang="en-GB" sz="1800">
                <a:solidFill>
                  <a:srgbClr val="FFFFFF"/>
                </a:solidFill>
              </a:rPr>
              <a:t>Next Steps Feedback (1/1)</a:t>
            </a:r>
          </a:p>
        </p:txBody>
      </p:sp>
      <p:sp>
        <p:nvSpPr>
          <p:cNvPr id="308" name="Shape 308"/>
          <p:cNvSpPr txBox="1">
            <a:spLocks noGrp="1"/>
          </p:cNvSpPr>
          <p:nvPr>
            <p:ph type="body" idx="1"/>
          </p:nvPr>
        </p:nvSpPr>
        <p:spPr>
          <a:xfrm>
            <a:off x="505825" y="1536625"/>
            <a:ext cx="2805899" cy="1132499"/>
          </a:xfrm>
          <a:prstGeom prst="rect">
            <a:avLst/>
          </a:prstGeom>
        </p:spPr>
        <p:txBody>
          <a:bodyPr lIns="91425" tIns="91425" rIns="91425" bIns="91425" anchor="t" anchorCtr="0">
            <a:noAutofit/>
          </a:bodyPr>
          <a:lstStyle/>
          <a:p>
            <a:pPr lvl="0" rtl="0">
              <a:spcBef>
                <a:spcPts val="0"/>
              </a:spcBef>
              <a:buNone/>
            </a:pPr>
            <a:r>
              <a:rPr lang="en-GB" sz="1400"/>
              <a:t>Would you be interested in further training in CIDOC-CRM?</a:t>
            </a:r>
          </a:p>
        </p:txBody>
      </p:sp>
      <p:sp>
        <p:nvSpPr>
          <p:cNvPr id="309" name="Shape 309"/>
          <p:cNvSpPr txBox="1">
            <a:spLocks noGrp="1"/>
          </p:cNvSpPr>
          <p:nvPr>
            <p:ph type="body" idx="1"/>
          </p:nvPr>
        </p:nvSpPr>
        <p:spPr>
          <a:xfrm>
            <a:off x="4328775" y="1536625"/>
            <a:ext cx="3521399" cy="1132499"/>
          </a:xfrm>
          <a:prstGeom prst="rect">
            <a:avLst/>
          </a:prstGeom>
        </p:spPr>
        <p:txBody>
          <a:bodyPr lIns="91425" tIns="91425" rIns="91425" bIns="91425" anchor="t" anchorCtr="0">
            <a:noAutofit/>
          </a:bodyPr>
          <a:lstStyle/>
          <a:p>
            <a:pPr lvl="0" rtl="0">
              <a:spcBef>
                <a:spcPts val="0"/>
              </a:spcBef>
              <a:buNone/>
            </a:pPr>
            <a:r>
              <a:rPr lang="en-GB" sz="1400"/>
              <a:t>What kind of additional CIDOC-CRM training would be of interest to you?</a:t>
            </a:r>
          </a:p>
        </p:txBody>
      </p:sp>
      <p:sp>
        <p:nvSpPr>
          <p:cNvPr id="310" name="Shape 310"/>
          <p:cNvSpPr/>
          <p:nvPr/>
        </p:nvSpPr>
        <p:spPr>
          <a:xfrm>
            <a:off x="311700" y="4761550"/>
            <a:ext cx="623099" cy="454800"/>
          </a:xfrm>
          <a:prstGeom prst="rect">
            <a:avLst/>
          </a:prstGeom>
          <a:solidFill>
            <a:srgbClr val="3D85C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311" name="Shape 311"/>
          <p:cNvSpPr txBox="1">
            <a:spLocks noGrp="1"/>
          </p:cNvSpPr>
          <p:nvPr>
            <p:ph type="body" idx="1"/>
          </p:nvPr>
        </p:nvSpPr>
        <p:spPr>
          <a:xfrm>
            <a:off x="1124200" y="4761550"/>
            <a:ext cx="1719299" cy="454800"/>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Yes</a:t>
            </a:r>
          </a:p>
          <a:p>
            <a:pPr lvl="0" rtl="0">
              <a:spcBef>
                <a:spcPts val="0"/>
              </a:spcBef>
              <a:buNone/>
            </a:pPr>
            <a:endParaRPr sz="1400">
              <a:solidFill>
                <a:srgbClr val="FFFFFF"/>
              </a:solidFill>
            </a:endParaRPr>
          </a:p>
          <a:p>
            <a:pPr lvl="0" rtl="0">
              <a:spcBef>
                <a:spcPts val="0"/>
              </a:spcBef>
              <a:buNone/>
            </a:pPr>
            <a:endParaRPr sz="1400"/>
          </a:p>
        </p:txBody>
      </p:sp>
      <p:sp>
        <p:nvSpPr>
          <p:cNvPr id="312" name="Shape 312"/>
          <p:cNvSpPr txBox="1">
            <a:spLocks noGrp="1"/>
          </p:cNvSpPr>
          <p:nvPr>
            <p:ph type="body" idx="1"/>
          </p:nvPr>
        </p:nvSpPr>
        <p:spPr>
          <a:xfrm>
            <a:off x="1137050" y="5337600"/>
            <a:ext cx="1719299" cy="616500"/>
          </a:xfrm>
          <a:prstGeom prst="rect">
            <a:avLst/>
          </a:prstGeom>
        </p:spPr>
        <p:txBody>
          <a:bodyPr lIns="91425" tIns="91425" rIns="91425" bIns="91425" anchor="t" anchorCtr="0">
            <a:noAutofit/>
          </a:bodyPr>
          <a:lstStyle/>
          <a:p>
            <a:pPr lvl="0" rtl="0">
              <a:spcBef>
                <a:spcPts val="0"/>
              </a:spcBef>
              <a:buNone/>
            </a:pPr>
            <a:r>
              <a:rPr lang="en-GB" sz="1400">
                <a:solidFill>
                  <a:srgbClr val="FFFFFF"/>
                </a:solidFill>
              </a:rPr>
              <a:t>No</a:t>
            </a:r>
          </a:p>
          <a:p>
            <a:pPr lvl="0" rtl="0">
              <a:spcBef>
                <a:spcPts val="0"/>
              </a:spcBef>
              <a:buNone/>
            </a:pPr>
            <a:endParaRPr sz="1400"/>
          </a:p>
        </p:txBody>
      </p:sp>
      <p:pic>
        <p:nvPicPr>
          <p:cNvPr id="313" name="Shape 313"/>
          <p:cNvPicPr preferRelativeResize="0"/>
          <p:nvPr/>
        </p:nvPicPr>
        <p:blipFill>
          <a:blip r:embed="rId3">
            <a:alphaModFix/>
          </a:blip>
          <a:stretch>
            <a:fillRect/>
          </a:stretch>
        </p:blipFill>
        <p:spPr>
          <a:xfrm>
            <a:off x="540300" y="2354550"/>
            <a:ext cx="2805879" cy="2320924"/>
          </a:xfrm>
          <a:prstGeom prst="rect">
            <a:avLst/>
          </a:prstGeom>
          <a:noFill/>
          <a:ln>
            <a:noFill/>
          </a:ln>
        </p:spPr>
      </p:pic>
      <p:sp>
        <p:nvSpPr>
          <p:cNvPr id="314" name="Shape 314"/>
          <p:cNvSpPr/>
          <p:nvPr/>
        </p:nvSpPr>
        <p:spPr>
          <a:xfrm>
            <a:off x="311700" y="5337600"/>
            <a:ext cx="623099" cy="454800"/>
          </a:xfrm>
          <a:prstGeom prst="rect">
            <a:avLst/>
          </a:prstGeom>
          <a:solidFill>
            <a:srgbClr val="FF0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315" name="Shape 315"/>
          <p:cNvSpPr txBox="1">
            <a:spLocks noGrp="1"/>
          </p:cNvSpPr>
          <p:nvPr>
            <p:ph type="body" idx="1"/>
          </p:nvPr>
        </p:nvSpPr>
        <p:spPr>
          <a:xfrm>
            <a:off x="3877550" y="2343450"/>
            <a:ext cx="5052300" cy="4660500"/>
          </a:xfrm>
          <a:prstGeom prst="rect">
            <a:avLst/>
          </a:prstGeom>
          <a:ln>
            <a:noFill/>
          </a:ln>
        </p:spPr>
        <p:txBody>
          <a:bodyPr lIns="91425" tIns="91425" rIns="91425" bIns="91425" anchor="t" anchorCtr="0">
            <a:noAutofit/>
          </a:bodyPr>
          <a:lstStyle/>
          <a:p>
            <a:pPr lvl="0" rtl="0">
              <a:spcBef>
                <a:spcPts val="0"/>
              </a:spcBef>
              <a:buNone/>
            </a:pPr>
            <a:r>
              <a:rPr lang="en-GB" sz="1400">
                <a:solidFill>
                  <a:srgbClr val="FFFFFF"/>
                </a:solidFill>
              </a:rPr>
              <a:t>-</a:t>
            </a:r>
            <a:r>
              <a:rPr lang="en-GB" sz="1400">
                <a:solidFill>
                  <a:srgbClr val="FF9900"/>
                </a:solidFill>
              </a:rPr>
              <a:t>More activities </a:t>
            </a:r>
            <a:r>
              <a:rPr lang="en-GB" sz="1400">
                <a:solidFill>
                  <a:srgbClr val="FFFFFF"/>
                </a:solidFill>
              </a:rPr>
              <a:t>like that, to </a:t>
            </a:r>
            <a:r>
              <a:rPr lang="en-GB" sz="1400">
                <a:solidFill>
                  <a:srgbClr val="FF9900"/>
                </a:solidFill>
              </a:rPr>
              <a:t>learn the basic</a:t>
            </a:r>
            <a:r>
              <a:rPr lang="en-GB" sz="1400">
                <a:solidFill>
                  <a:srgbClr val="FFFFFF"/>
                </a:solidFill>
              </a:rPr>
              <a:t>. No need to get into details, it's too complicated.</a:t>
            </a:r>
          </a:p>
          <a:p>
            <a:pPr lvl="0" rtl="0">
              <a:spcBef>
                <a:spcPts val="0"/>
              </a:spcBef>
              <a:buNone/>
            </a:pPr>
            <a:r>
              <a:rPr lang="en-GB" sz="1400">
                <a:solidFill>
                  <a:srgbClr val="FFFFFF"/>
                </a:solidFill>
              </a:rPr>
              <a:t>-</a:t>
            </a:r>
            <a:r>
              <a:rPr lang="en-GB" sz="1400">
                <a:solidFill>
                  <a:srgbClr val="FF9900"/>
                </a:solidFill>
              </a:rPr>
              <a:t>How to build an actual schema</a:t>
            </a:r>
            <a:r>
              <a:rPr lang="en-GB" sz="1400">
                <a:solidFill>
                  <a:srgbClr val="FFFFFF"/>
                </a:solidFill>
              </a:rPr>
              <a:t>? How to pass f</a:t>
            </a:r>
            <a:r>
              <a:rPr lang="en-GB" sz="1400">
                <a:solidFill>
                  <a:srgbClr val="FF9900"/>
                </a:solidFill>
              </a:rPr>
              <a:t>rom the schema to implementing an actual Database</a:t>
            </a:r>
            <a:r>
              <a:rPr lang="en-GB" sz="1400">
                <a:solidFill>
                  <a:srgbClr val="FFFFFF"/>
                </a:solidFill>
              </a:rPr>
              <a:t>?</a:t>
            </a:r>
          </a:p>
          <a:p>
            <a:pPr lvl="0" rtl="0">
              <a:spcBef>
                <a:spcPts val="0"/>
              </a:spcBef>
              <a:buNone/>
            </a:pPr>
            <a:r>
              <a:rPr lang="en-GB" sz="1400">
                <a:solidFill>
                  <a:srgbClr val="FFFFFF"/>
                </a:solidFill>
              </a:rPr>
              <a:t>-I woud like apply to a r</a:t>
            </a:r>
            <a:r>
              <a:rPr lang="en-GB" sz="1400">
                <a:solidFill>
                  <a:srgbClr val="FF9900"/>
                </a:solidFill>
              </a:rPr>
              <a:t>eal case</a:t>
            </a:r>
          </a:p>
          <a:p>
            <a:pPr lvl="0" rtl="0">
              <a:spcBef>
                <a:spcPts val="0"/>
              </a:spcBef>
              <a:buNone/>
            </a:pPr>
            <a:r>
              <a:rPr lang="en-GB" sz="1400">
                <a:solidFill>
                  <a:srgbClr val="FFFFFF"/>
                </a:solidFill>
              </a:rPr>
              <a:t>-</a:t>
            </a:r>
            <a:r>
              <a:rPr lang="en-GB" sz="1400">
                <a:solidFill>
                  <a:srgbClr val="FF9900"/>
                </a:solidFill>
              </a:rPr>
              <a:t>Practical </a:t>
            </a:r>
            <a:r>
              <a:rPr lang="en-GB" sz="1400">
                <a:solidFill>
                  <a:srgbClr val="FFFFFF"/>
                </a:solidFill>
              </a:rPr>
              <a:t>one</a:t>
            </a:r>
          </a:p>
          <a:p>
            <a:pPr lvl="0" rtl="0">
              <a:spcBef>
                <a:spcPts val="0"/>
              </a:spcBef>
              <a:buNone/>
            </a:pPr>
            <a:r>
              <a:rPr lang="en-GB" sz="1400">
                <a:solidFill>
                  <a:srgbClr val="FFFFFF"/>
                </a:solidFill>
              </a:rPr>
              <a:t>-Honestly: I appreciate that someone's taken time to figure out a system for classfying connections and data relations like that so I don't have to. I'd like </a:t>
            </a:r>
            <a:r>
              <a:rPr lang="en-GB" sz="1400">
                <a:solidFill>
                  <a:srgbClr val="FF9900"/>
                </a:solidFill>
              </a:rPr>
              <a:t>to learn to use it properly </a:t>
            </a:r>
            <a:r>
              <a:rPr lang="en-GB" sz="1400">
                <a:solidFill>
                  <a:srgbClr val="FFFFFF"/>
                </a:solidFill>
              </a:rPr>
              <a:t>*if* it's relatively simple and *if* more people use it, so it's not just a niche thing, but a</a:t>
            </a:r>
            <a:r>
              <a:rPr lang="en-GB" sz="1400">
                <a:solidFill>
                  <a:srgbClr val="FF9900"/>
                </a:solidFill>
              </a:rPr>
              <a:t> relevant tool</a:t>
            </a:r>
            <a:r>
              <a:rPr lang="en-GB" sz="1400">
                <a:solidFill>
                  <a:srgbClr val="FFFFFF"/>
                </a:solidFill>
              </a:rPr>
              <a:t>. A bit like a programming language, I suppose. I learn C# to get a job done, not as an end in and of itself...</a:t>
            </a:r>
          </a:p>
          <a:p>
            <a:pPr lvl="0" rtl="0">
              <a:spcBef>
                <a:spcPts val="0"/>
              </a:spcBef>
              <a:buNone/>
            </a:pPr>
            <a:endParaRPr sz="1400">
              <a:solidFill>
                <a:srgbClr val="FFFFFF"/>
              </a:solidFill>
            </a:endParaRP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GB"/>
              <a:t>Game Mechanism Evaluation</a:t>
            </a:r>
          </a:p>
        </p:txBody>
      </p:sp>
      <p:pic>
        <p:nvPicPr>
          <p:cNvPr id="321" name="Shape 321"/>
          <p:cNvPicPr preferRelativeResize="0"/>
          <p:nvPr/>
        </p:nvPicPr>
        <p:blipFill>
          <a:blip r:embed="rId3">
            <a:alphaModFix/>
          </a:blip>
          <a:stretch>
            <a:fillRect/>
          </a:stretch>
        </p:blipFill>
        <p:spPr>
          <a:xfrm>
            <a:off x="0" y="1397175"/>
            <a:ext cx="1928374" cy="1928401"/>
          </a:xfrm>
          <a:prstGeom prst="rect">
            <a:avLst/>
          </a:prstGeom>
          <a:noFill/>
          <a:ln>
            <a:noFill/>
          </a:ln>
        </p:spPr>
      </p:pic>
      <p:sp>
        <p:nvSpPr>
          <p:cNvPr id="322" name="Shape 322"/>
          <p:cNvSpPr txBox="1">
            <a:spLocks noGrp="1"/>
          </p:cNvSpPr>
          <p:nvPr>
            <p:ph type="body" idx="1"/>
          </p:nvPr>
        </p:nvSpPr>
        <p:spPr>
          <a:xfrm>
            <a:off x="3906500" y="2173925"/>
            <a:ext cx="5150099" cy="4555199"/>
          </a:xfrm>
          <a:prstGeom prst="rect">
            <a:avLst/>
          </a:prstGeom>
        </p:spPr>
        <p:txBody>
          <a:bodyPr lIns="91425" tIns="91425" rIns="91425" bIns="91425" anchor="t" anchorCtr="0">
            <a:noAutofit/>
          </a:bodyPr>
          <a:lstStyle/>
          <a:p>
            <a:pPr lvl="0" rtl="0">
              <a:spcBef>
                <a:spcPts val="0"/>
              </a:spcBef>
              <a:buNone/>
            </a:pPr>
            <a:r>
              <a:rPr lang="en-GB"/>
              <a:t>-Haptic engagement with concepts of Classes, Relations, IsA hierarchy, harmonization to a Standard encouraged interest.</a:t>
            </a:r>
          </a:p>
          <a:p>
            <a:pPr lvl="0" rtl="0">
              <a:spcBef>
                <a:spcPts val="0"/>
              </a:spcBef>
              <a:buNone/>
            </a:pPr>
            <a:r>
              <a:rPr lang="en-GB"/>
              <a:t>-Grouping into teams created situation of positive dialogue where real ontological modelling and mapping issues were naturally raised and discussed.</a:t>
            </a:r>
          </a:p>
          <a:p>
            <a:pPr lvl="0" rtl="0">
              <a:spcBef>
                <a:spcPts val="0"/>
              </a:spcBef>
              <a:buNone/>
            </a:pPr>
            <a:r>
              <a:rPr lang="en-GB"/>
              <a:t>-Higher level categorization of Classes and Relations using colour thematic helped learners frame inquiry.</a:t>
            </a:r>
          </a:p>
          <a:p>
            <a:pPr lvl="0" rtl="0">
              <a:spcBef>
                <a:spcPts val="0"/>
              </a:spcBef>
              <a:buNone/>
            </a:pPr>
            <a:r>
              <a:rPr lang="en-GB"/>
              <a:t>-Convenient sized (A5) CRM manual, became an active tool for learners who learned the importance of consulting scope notes.</a:t>
            </a:r>
          </a:p>
          <a:p>
            <a:pPr lvl="0">
              <a:spcBef>
                <a:spcPts val="0"/>
              </a:spcBef>
              <a:buNone/>
            </a:pPr>
            <a:r>
              <a:rPr lang="en-GB"/>
              <a:t>-Case-Study set was very good for engaging learners who were deeply familiar with the data in question (humorous cards and card combinations highly encouraged participation).</a:t>
            </a:r>
          </a:p>
        </p:txBody>
      </p:sp>
      <p:sp>
        <p:nvSpPr>
          <p:cNvPr id="323" name="Shape 323"/>
          <p:cNvSpPr txBox="1"/>
          <p:nvPr/>
        </p:nvSpPr>
        <p:spPr>
          <a:xfrm>
            <a:off x="1445725" y="1473375"/>
            <a:ext cx="5150099" cy="567299"/>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GB" sz="1800" b="1">
                <a:solidFill>
                  <a:schemeClr val="lt2"/>
                </a:solidFill>
              </a:rPr>
              <a:t>What </a:t>
            </a:r>
            <a:r>
              <a:rPr lang="en-GB" sz="1800" b="1">
                <a:solidFill>
                  <a:srgbClr val="FF9900"/>
                </a:solidFill>
              </a:rPr>
              <a:t>worked</a:t>
            </a:r>
            <a:r>
              <a:rPr lang="en-GB" sz="1800" b="1">
                <a:solidFill>
                  <a:schemeClr val="lt2"/>
                </a:solidFill>
              </a:rPr>
              <a:t> in game mechanism?</a:t>
            </a:r>
          </a:p>
        </p:txBody>
      </p:sp>
      <p:pic>
        <p:nvPicPr>
          <p:cNvPr id="324" name="Shape 324"/>
          <p:cNvPicPr preferRelativeResize="0"/>
          <p:nvPr/>
        </p:nvPicPr>
        <p:blipFill>
          <a:blip r:embed="rId4">
            <a:alphaModFix/>
          </a:blip>
          <a:stretch>
            <a:fillRect/>
          </a:stretch>
        </p:blipFill>
        <p:spPr>
          <a:xfrm>
            <a:off x="7962025" y="539987"/>
            <a:ext cx="870275" cy="870275"/>
          </a:xfrm>
          <a:prstGeom prst="rect">
            <a:avLst/>
          </a:prstGeom>
          <a:noFill/>
          <a:ln>
            <a:noFill/>
          </a:ln>
        </p:spPr>
      </p:pic>
      <p:sp>
        <p:nvSpPr>
          <p:cNvPr id="325" name="Shape 325"/>
          <p:cNvSpPr txBox="1"/>
          <p:nvPr/>
        </p:nvSpPr>
        <p:spPr>
          <a:xfrm>
            <a:off x="221875" y="3555400"/>
            <a:ext cx="3691199" cy="2799000"/>
          </a:xfrm>
          <a:prstGeom prst="rect">
            <a:avLst/>
          </a:prstGeom>
          <a:noFill/>
          <a:ln>
            <a:noFill/>
          </a:ln>
        </p:spPr>
        <p:txBody>
          <a:bodyPr lIns="91425" tIns="91425" rIns="91425" bIns="91425" anchor="t" anchorCtr="0">
            <a:noAutofit/>
          </a:bodyPr>
          <a:lstStyle/>
          <a:p>
            <a:pPr marL="457200" lvl="0" indent="-381000" rtl="0">
              <a:spcBef>
                <a:spcPts val="0"/>
              </a:spcBef>
              <a:buClr>
                <a:srgbClr val="FF9900"/>
              </a:buClr>
              <a:buSzPct val="100000"/>
              <a:buChar char="●"/>
            </a:pPr>
            <a:r>
              <a:rPr lang="en-GB" sz="2400" b="1">
                <a:solidFill>
                  <a:srgbClr val="FF9900"/>
                </a:solidFill>
              </a:rPr>
              <a:t>Interactive,</a:t>
            </a:r>
          </a:p>
          <a:p>
            <a:pPr lvl="0" indent="457200" rtl="0">
              <a:spcBef>
                <a:spcPts val="0"/>
              </a:spcBef>
              <a:buNone/>
            </a:pPr>
            <a:r>
              <a:rPr lang="en-GB" sz="2400" b="1">
                <a:solidFill>
                  <a:srgbClr val="FF9900"/>
                </a:solidFill>
              </a:rPr>
              <a:t>hands-on,</a:t>
            </a:r>
          </a:p>
          <a:p>
            <a:pPr lvl="0" indent="457200" rtl="0">
              <a:spcBef>
                <a:spcPts val="0"/>
              </a:spcBef>
              <a:buNone/>
            </a:pPr>
            <a:r>
              <a:rPr lang="en-GB" sz="2400" b="1">
                <a:solidFill>
                  <a:srgbClr val="FF9900"/>
                </a:solidFill>
              </a:rPr>
              <a:t>team activity</a:t>
            </a:r>
          </a:p>
          <a:p>
            <a:pPr marL="457200" lvl="0" indent="-381000" rtl="0">
              <a:spcBef>
                <a:spcPts val="0"/>
              </a:spcBef>
              <a:buClr>
                <a:srgbClr val="FF9900"/>
              </a:buClr>
              <a:buSzPct val="100000"/>
              <a:buChar char="●"/>
            </a:pPr>
            <a:r>
              <a:rPr lang="en-GB" sz="2400" b="1">
                <a:solidFill>
                  <a:srgbClr val="FF9900"/>
                </a:solidFill>
              </a:rPr>
              <a:t>Dialogue to discover</a:t>
            </a:r>
          </a:p>
          <a:p>
            <a:pPr marL="457200" lvl="0" indent="-381000">
              <a:spcBef>
                <a:spcPts val="0"/>
              </a:spcBef>
              <a:buClr>
                <a:srgbClr val="FF9900"/>
              </a:buClr>
              <a:buSzPct val="100000"/>
              <a:buChar char="●"/>
            </a:pPr>
            <a:r>
              <a:rPr lang="en-GB" sz="2400" b="1">
                <a:solidFill>
                  <a:srgbClr val="FF9900"/>
                </a:solidFill>
              </a:rPr>
              <a:t>Interesting and entertaining case study cards</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rtl="0">
              <a:spcBef>
                <a:spcPts val="0"/>
              </a:spcBef>
              <a:buNone/>
            </a:pPr>
            <a:r>
              <a:rPr lang="en-GB"/>
              <a:t>Game Mechanism Evaluation</a:t>
            </a:r>
          </a:p>
        </p:txBody>
      </p:sp>
      <p:pic>
        <p:nvPicPr>
          <p:cNvPr id="331" name="Shape 331"/>
          <p:cNvPicPr preferRelativeResize="0"/>
          <p:nvPr/>
        </p:nvPicPr>
        <p:blipFill>
          <a:blip r:embed="rId3">
            <a:alphaModFix/>
          </a:blip>
          <a:stretch>
            <a:fillRect/>
          </a:stretch>
        </p:blipFill>
        <p:spPr>
          <a:xfrm rot="10800000">
            <a:off x="7208725" y="190500"/>
            <a:ext cx="1928374" cy="1928374"/>
          </a:xfrm>
          <a:prstGeom prst="rect">
            <a:avLst/>
          </a:prstGeom>
          <a:noFill/>
          <a:ln>
            <a:noFill/>
          </a:ln>
        </p:spPr>
      </p:pic>
      <p:sp>
        <p:nvSpPr>
          <p:cNvPr id="332" name="Shape 332"/>
          <p:cNvSpPr txBox="1">
            <a:spLocks noGrp="1"/>
          </p:cNvSpPr>
          <p:nvPr>
            <p:ph type="body" idx="2"/>
          </p:nvPr>
        </p:nvSpPr>
        <p:spPr>
          <a:xfrm>
            <a:off x="235500" y="2271275"/>
            <a:ext cx="4347600" cy="4555199"/>
          </a:xfrm>
          <a:prstGeom prst="rect">
            <a:avLst/>
          </a:prstGeom>
        </p:spPr>
        <p:txBody>
          <a:bodyPr lIns="91425" tIns="91425" rIns="91425" bIns="91425" anchor="t" anchorCtr="0">
            <a:noAutofit/>
          </a:bodyPr>
          <a:lstStyle/>
          <a:p>
            <a:pPr lvl="0" rtl="0">
              <a:spcBef>
                <a:spcPts val="0"/>
              </a:spcBef>
              <a:buNone/>
            </a:pPr>
            <a:r>
              <a:rPr lang="en-GB"/>
              <a:t>-The physical number of cards is a pragmatic issue, each team given one set of classes and relations but in fact some cards probably needed much more than others.</a:t>
            </a:r>
          </a:p>
          <a:p>
            <a:pPr lvl="0" rtl="0">
              <a:spcBef>
                <a:spcPts val="0"/>
              </a:spcBef>
              <a:buNone/>
            </a:pPr>
            <a:r>
              <a:rPr lang="en-GB"/>
              <a:t>-Difficulty level of grasping the mapping problem and especially relations building problem meant game rounds were much longer than 10 minutes (not so game like).</a:t>
            </a:r>
          </a:p>
          <a:p>
            <a:pPr lvl="0" rtl="0">
              <a:spcBef>
                <a:spcPts val="0"/>
              </a:spcBef>
              <a:buNone/>
            </a:pPr>
            <a:r>
              <a:rPr lang="en-GB"/>
              <a:t>-Colour thematic was misleading to some users, making them believe they could match Classes and Relations just based on colour.</a:t>
            </a:r>
          </a:p>
          <a:p>
            <a:pPr lvl="0" rtl="0">
              <a:spcBef>
                <a:spcPts val="0"/>
              </a:spcBef>
              <a:buNone/>
            </a:pPr>
            <a:r>
              <a:rPr lang="en-GB"/>
              <a:t>-A clear and complete presentation of class and relation hierarchies would have helped the comprehension of application of IsA much better (as important as CRM manual).</a:t>
            </a:r>
          </a:p>
        </p:txBody>
      </p:sp>
      <p:sp>
        <p:nvSpPr>
          <p:cNvPr id="333" name="Shape 333"/>
          <p:cNvSpPr txBox="1"/>
          <p:nvPr/>
        </p:nvSpPr>
        <p:spPr>
          <a:xfrm>
            <a:off x="3321425" y="1415075"/>
            <a:ext cx="4962000" cy="7635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GB" sz="1800" b="1">
                <a:solidFill>
                  <a:schemeClr val="lt2"/>
                </a:solidFill>
              </a:rPr>
              <a:t>What </a:t>
            </a:r>
            <a:r>
              <a:rPr lang="en-GB" sz="1800" b="1">
                <a:solidFill>
                  <a:srgbClr val="FF0000"/>
                </a:solidFill>
              </a:rPr>
              <a:t>didn’t work</a:t>
            </a:r>
            <a:r>
              <a:rPr lang="en-GB" sz="1800" b="1">
                <a:solidFill>
                  <a:schemeClr val="lt2"/>
                </a:solidFill>
              </a:rPr>
              <a:t> in game mechanism?</a:t>
            </a:r>
          </a:p>
        </p:txBody>
      </p:sp>
      <p:sp>
        <p:nvSpPr>
          <p:cNvPr id="334" name="Shape 334"/>
          <p:cNvSpPr txBox="1"/>
          <p:nvPr/>
        </p:nvSpPr>
        <p:spPr>
          <a:xfrm>
            <a:off x="4848975" y="3098200"/>
            <a:ext cx="3918600" cy="2420400"/>
          </a:xfrm>
          <a:prstGeom prst="rect">
            <a:avLst/>
          </a:prstGeom>
          <a:noFill/>
          <a:ln>
            <a:noFill/>
          </a:ln>
        </p:spPr>
        <p:txBody>
          <a:bodyPr lIns="91425" tIns="91425" rIns="91425" bIns="91425" anchor="t" anchorCtr="0">
            <a:noAutofit/>
          </a:bodyPr>
          <a:lstStyle/>
          <a:p>
            <a:pPr marL="457200" lvl="0" indent="-381000" rtl="0">
              <a:spcBef>
                <a:spcPts val="0"/>
              </a:spcBef>
              <a:buClr>
                <a:srgbClr val="FF0000"/>
              </a:buClr>
              <a:buSzPct val="100000"/>
              <a:buChar char="●"/>
            </a:pPr>
            <a:r>
              <a:rPr lang="en-GB" sz="2400" b="1">
                <a:solidFill>
                  <a:srgbClr val="FF0000"/>
                </a:solidFill>
              </a:rPr>
              <a:t># of cards</a:t>
            </a:r>
          </a:p>
          <a:p>
            <a:pPr marL="457200" lvl="0" indent="-381000" rtl="0">
              <a:spcBef>
                <a:spcPts val="0"/>
              </a:spcBef>
              <a:buClr>
                <a:srgbClr val="FF0000"/>
              </a:buClr>
              <a:buSzPct val="100000"/>
              <a:buChar char="●"/>
            </a:pPr>
            <a:r>
              <a:rPr lang="en-GB" sz="2400" b="1">
                <a:solidFill>
                  <a:srgbClr val="FF0000"/>
                </a:solidFill>
              </a:rPr>
              <a:t>Game scenario</a:t>
            </a:r>
          </a:p>
          <a:p>
            <a:pPr marL="457200" lvl="0" indent="-381000" rtl="0">
              <a:spcBef>
                <a:spcPts val="0"/>
              </a:spcBef>
              <a:buClr>
                <a:srgbClr val="FF0000"/>
              </a:buClr>
              <a:buSzPct val="100000"/>
              <a:buChar char="●"/>
            </a:pPr>
            <a:r>
              <a:rPr lang="en-GB" sz="2400" b="1">
                <a:solidFill>
                  <a:srgbClr val="FF0000"/>
                </a:solidFill>
              </a:rPr>
              <a:t>Risk of misinterpretations </a:t>
            </a:r>
          </a:p>
          <a:p>
            <a:pPr lvl="0" indent="457200" rtl="0">
              <a:spcBef>
                <a:spcPts val="0"/>
              </a:spcBef>
              <a:buNone/>
            </a:pPr>
            <a:r>
              <a:rPr lang="en-GB" sz="2400" b="1">
                <a:solidFill>
                  <a:srgbClr val="FF0000"/>
                </a:solidFill>
              </a:rPr>
              <a:t>of Colour Scheme</a:t>
            </a:r>
          </a:p>
          <a:p>
            <a:pPr lvl="0" rtl="0">
              <a:spcBef>
                <a:spcPts val="0"/>
              </a:spcBef>
              <a:buNone/>
            </a:pPr>
            <a:endParaRPr sz="2400" b="1">
              <a:solidFill>
                <a:srgbClr val="FF0000"/>
              </a:solidFill>
            </a:endParaRPr>
          </a:p>
          <a:p>
            <a:pPr lvl="0" rtl="0">
              <a:spcBef>
                <a:spcPts val="0"/>
              </a:spcBef>
              <a:buNone/>
            </a:pPr>
            <a:r>
              <a:rPr lang="en-GB" sz="2400" b="1">
                <a:solidFill>
                  <a:srgbClr val="FF0000"/>
                </a:solidFill>
              </a:rPr>
              <a:t>	</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GB"/>
              <a:t>Concept Learning Evaluation</a:t>
            </a:r>
          </a:p>
        </p:txBody>
      </p:sp>
      <p:sp>
        <p:nvSpPr>
          <p:cNvPr id="340" name="Shape 340"/>
          <p:cNvSpPr txBox="1">
            <a:spLocks noGrp="1"/>
          </p:cNvSpPr>
          <p:nvPr>
            <p:ph type="body" idx="1"/>
          </p:nvPr>
        </p:nvSpPr>
        <p:spPr>
          <a:xfrm>
            <a:off x="927850" y="2401575"/>
            <a:ext cx="7904399" cy="4555199"/>
          </a:xfrm>
          <a:prstGeom prst="rect">
            <a:avLst/>
          </a:prstGeom>
        </p:spPr>
        <p:txBody>
          <a:bodyPr lIns="91425" tIns="91425" rIns="91425" bIns="91425" anchor="t" anchorCtr="0">
            <a:noAutofit/>
          </a:bodyPr>
          <a:lstStyle/>
          <a:p>
            <a:pPr marL="457200" lvl="0" indent="-228600" rtl="0">
              <a:spcBef>
                <a:spcPts val="0"/>
              </a:spcBef>
            </a:pPr>
            <a:r>
              <a:rPr lang="en-GB" sz="2400"/>
              <a:t>Top level class  in CRM</a:t>
            </a:r>
            <a:r>
              <a:rPr lang="en-GB"/>
              <a:t> between Things, Concepts, Actors etc. and how they are distinct was well received.</a:t>
            </a:r>
          </a:p>
          <a:p>
            <a:pPr marL="457200" lvl="0" indent="-228600" rtl="0">
              <a:spcBef>
                <a:spcPts val="0"/>
              </a:spcBef>
            </a:pPr>
            <a:r>
              <a:rPr lang="en-GB" sz="2400"/>
              <a:t>Power of CRM to represent a wide array</a:t>
            </a:r>
            <a:r>
              <a:rPr lang="en-GB"/>
              <a:t> of CH data sets.</a:t>
            </a:r>
          </a:p>
          <a:p>
            <a:pPr marL="457200" lvl="0" indent="-228600" rtl="0">
              <a:spcBef>
                <a:spcPts val="0"/>
              </a:spcBef>
            </a:pPr>
            <a:r>
              <a:rPr lang="en-GB" sz="2400"/>
              <a:t>Join of Classes to Classes through relations</a:t>
            </a:r>
            <a:r>
              <a:rPr lang="en-GB"/>
              <a:t> that are restricted. </a:t>
            </a:r>
          </a:p>
          <a:p>
            <a:pPr marL="457200" lvl="0" indent="-228600" rtl="0">
              <a:spcBef>
                <a:spcPts val="0"/>
              </a:spcBef>
            </a:pPr>
            <a:r>
              <a:rPr lang="en-GB"/>
              <a:t>Evaluations stress that </a:t>
            </a:r>
            <a:r>
              <a:rPr lang="en-GB" sz="2400"/>
              <a:t>‘complexity’ of CRM was made less daunting by working with concepts directly</a:t>
            </a:r>
            <a:r>
              <a:rPr lang="en-GB"/>
              <a:t> rather than listening to presentations.</a:t>
            </a:r>
          </a:p>
          <a:p>
            <a:pPr lvl="0" rtl="0">
              <a:spcBef>
                <a:spcPts val="0"/>
              </a:spcBef>
              <a:buNone/>
            </a:pPr>
            <a:endParaRPr/>
          </a:p>
          <a:p>
            <a:pPr lvl="0">
              <a:spcBef>
                <a:spcPts val="0"/>
              </a:spcBef>
              <a:buNone/>
            </a:pPr>
            <a:endParaRPr/>
          </a:p>
        </p:txBody>
      </p:sp>
      <p:sp>
        <p:nvSpPr>
          <p:cNvPr id="341" name="Shape 341"/>
          <p:cNvSpPr txBox="1"/>
          <p:nvPr/>
        </p:nvSpPr>
        <p:spPr>
          <a:xfrm>
            <a:off x="1169900" y="1444225"/>
            <a:ext cx="6535200" cy="869999"/>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GB" sz="1800" b="1">
                <a:solidFill>
                  <a:schemeClr val="lt2"/>
                </a:solidFill>
              </a:rPr>
              <a:t>What </a:t>
            </a:r>
            <a:r>
              <a:rPr lang="en-GB" sz="1800" b="1">
                <a:solidFill>
                  <a:srgbClr val="FF9900"/>
                </a:solidFill>
              </a:rPr>
              <a:t>concepts</a:t>
            </a:r>
            <a:r>
              <a:rPr lang="en-GB" sz="1800" b="1">
                <a:solidFill>
                  <a:schemeClr val="lt2"/>
                </a:solidFill>
              </a:rPr>
              <a:t> seemed </a:t>
            </a:r>
            <a:r>
              <a:rPr lang="en-GB" sz="1800" b="1">
                <a:solidFill>
                  <a:srgbClr val="FF9900"/>
                </a:solidFill>
              </a:rPr>
              <a:t>best grasped</a:t>
            </a:r>
            <a:r>
              <a:rPr lang="en-GB" sz="1800" b="1">
                <a:solidFill>
                  <a:schemeClr val="lt2"/>
                </a:solidFill>
              </a:rPr>
              <a:t>?</a:t>
            </a: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rtl="0">
              <a:spcBef>
                <a:spcPts val="0"/>
              </a:spcBef>
              <a:buNone/>
            </a:pPr>
            <a:r>
              <a:rPr lang="en-GB"/>
              <a:t>Concept Learning Evaluation</a:t>
            </a:r>
          </a:p>
        </p:txBody>
      </p:sp>
      <p:sp>
        <p:nvSpPr>
          <p:cNvPr id="347" name="Shape 347"/>
          <p:cNvSpPr txBox="1">
            <a:spLocks noGrp="1"/>
          </p:cNvSpPr>
          <p:nvPr>
            <p:ph type="body" idx="2"/>
          </p:nvPr>
        </p:nvSpPr>
        <p:spPr>
          <a:xfrm>
            <a:off x="1006300" y="2374825"/>
            <a:ext cx="7140300" cy="4555199"/>
          </a:xfrm>
          <a:prstGeom prst="rect">
            <a:avLst/>
          </a:prstGeom>
        </p:spPr>
        <p:txBody>
          <a:bodyPr lIns="91425" tIns="91425" rIns="91425" bIns="91425" anchor="t" anchorCtr="0">
            <a:noAutofit/>
          </a:bodyPr>
          <a:lstStyle/>
          <a:p>
            <a:pPr marL="457200" lvl="0" indent="-228600" rtl="0">
              <a:spcBef>
                <a:spcPts val="0"/>
              </a:spcBef>
            </a:pPr>
            <a:r>
              <a:rPr lang="en-GB" sz="2400"/>
              <a:t>Full expressivity of IsA </a:t>
            </a:r>
            <a:r>
              <a:rPr lang="en-GB"/>
              <a:t>hard to communicate/grasp in practical context immediately.</a:t>
            </a:r>
          </a:p>
          <a:p>
            <a:pPr marL="457200" lvl="0" indent="-228600" rtl="0">
              <a:spcBef>
                <a:spcPts val="0"/>
              </a:spcBef>
            </a:pPr>
            <a:r>
              <a:rPr lang="en-GB" sz="2400"/>
              <a:t>Application of mapping</a:t>
            </a:r>
            <a:r>
              <a:rPr lang="en-GB"/>
              <a:t> beyond game </a:t>
            </a:r>
            <a:r>
              <a:rPr lang="en-GB" sz="2400"/>
              <a:t>in real world systems.</a:t>
            </a:r>
          </a:p>
          <a:p>
            <a:pPr marL="457200" lvl="0" indent="-228600" rtl="0">
              <a:spcBef>
                <a:spcPts val="0"/>
              </a:spcBef>
            </a:pPr>
            <a:r>
              <a:rPr lang="en-GB"/>
              <a:t>Full meaning of </a:t>
            </a:r>
            <a:r>
              <a:rPr lang="en-GB" sz="2400"/>
              <a:t>Domain-Target Restrictions of application of relations</a:t>
            </a:r>
            <a:r>
              <a:rPr lang="en-GB"/>
              <a:t>, not fully comprehended by all participants. </a:t>
            </a:r>
          </a:p>
          <a:p>
            <a:pPr marL="457200" lvl="0" indent="-228600" rtl="0">
              <a:spcBef>
                <a:spcPts val="0"/>
              </a:spcBef>
            </a:pPr>
            <a:r>
              <a:rPr lang="en-GB"/>
              <a:t>Bias against perceived </a:t>
            </a:r>
            <a:r>
              <a:rPr lang="en-GB" sz="2400"/>
              <a:t>‘complexity’ of CRM</a:t>
            </a:r>
            <a:r>
              <a:rPr lang="en-GB"/>
              <a:t> not overcome.</a:t>
            </a:r>
          </a:p>
        </p:txBody>
      </p:sp>
      <p:sp>
        <p:nvSpPr>
          <p:cNvPr id="348" name="Shape 348"/>
          <p:cNvSpPr txBox="1"/>
          <p:nvPr/>
        </p:nvSpPr>
        <p:spPr>
          <a:xfrm>
            <a:off x="1143000" y="1470175"/>
            <a:ext cx="7846499" cy="6657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GB" sz="1800" b="1">
                <a:solidFill>
                  <a:schemeClr val="lt2"/>
                </a:solidFill>
              </a:rPr>
              <a:t>What </a:t>
            </a:r>
            <a:r>
              <a:rPr lang="en-GB" sz="1800" b="1">
                <a:solidFill>
                  <a:srgbClr val="FF0000"/>
                </a:solidFill>
              </a:rPr>
              <a:t>concepts </a:t>
            </a:r>
            <a:r>
              <a:rPr lang="en-GB" sz="1800" b="1">
                <a:solidFill>
                  <a:schemeClr val="lt2"/>
                </a:solidFill>
              </a:rPr>
              <a:t>seemed to pose </a:t>
            </a:r>
            <a:r>
              <a:rPr lang="en-GB" sz="1800" b="1">
                <a:solidFill>
                  <a:srgbClr val="FF0000"/>
                </a:solidFill>
              </a:rPr>
              <a:t>greatest challenge</a:t>
            </a:r>
            <a:r>
              <a:rPr lang="en-GB" sz="1800" b="1">
                <a:solidFill>
                  <a:schemeClr val="lt2"/>
                </a:solidFill>
              </a:rPr>
              <a:t>?</a:t>
            </a: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GB"/>
              <a:t>Next Steps?</a:t>
            </a:r>
          </a:p>
        </p:txBody>
      </p:sp>
      <p:sp>
        <p:nvSpPr>
          <p:cNvPr id="354" name="Shape 354"/>
          <p:cNvSpPr txBox="1">
            <a:spLocks noGrp="1"/>
          </p:cNvSpPr>
          <p:nvPr>
            <p:ph type="body" idx="1"/>
          </p:nvPr>
        </p:nvSpPr>
        <p:spPr>
          <a:xfrm>
            <a:off x="988350" y="1536625"/>
            <a:ext cx="7844100" cy="4555199"/>
          </a:xfrm>
          <a:prstGeom prst="rect">
            <a:avLst/>
          </a:prstGeom>
        </p:spPr>
        <p:txBody>
          <a:bodyPr lIns="91425" tIns="91425" rIns="91425" bIns="91425" anchor="t" anchorCtr="0">
            <a:noAutofit/>
          </a:bodyPr>
          <a:lstStyle/>
          <a:p>
            <a:pPr marL="457200" lvl="0" indent="-228600" rtl="0">
              <a:spcBef>
                <a:spcPts val="0"/>
              </a:spcBef>
            </a:pPr>
            <a:r>
              <a:rPr lang="en-GB">
                <a:solidFill>
                  <a:srgbClr val="6AA84F"/>
                </a:solidFill>
              </a:rPr>
              <a:t>New Game Mechanism Ideas</a:t>
            </a:r>
            <a:r>
              <a:rPr lang="en-GB"/>
              <a:t>.</a:t>
            </a:r>
          </a:p>
          <a:p>
            <a:pPr marL="457200" lvl="0" indent="-228600" rtl="0">
              <a:spcBef>
                <a:spcPts val="0"/>
              </a:spcBef>
            </a:pPr>
            <a:r>
              <a:rPr lang="en-GB"/>
              <a:t>Determination of Proper </a:t>
            </a:r>
            <a:r>
              <a:rPr lang="en-GB">
                <a:solidFill>
                  <a:srgbClr val="6AA84F"/>
                </a:solidFill>
              </a:rPr>
              <a:t>Card Numbers</a:t>
            </a:r>
            <a:r>
              <a:rPr lang="en-GB"/>
              <a:t> (Scrabble analogy).</a:t>
            </a:r>
          </a:p>
          <a:p>
            <a:pPr marL="457200" lvl="0" indent="-228600" rtl="0">
              <a:spcBef>
                <a:spcPts val="0"/>
              </a:spcBef>
            </a:pPr>
            <a:r>
              <a:rPr lang="en-GB"/>
              <a:t>Building </a:t>
            </a:r>
            <a:r>
              <a:rPr lang="en-GB">
                <a:solidFill>
                  <a:srgbClr val="6AA84F"/>
                </a:solidFill>
              </a:rPr>
              <a:t>Case Study deck</a:t>
            </a:r>
            <a:r>
              <a:rPr lang="en-GB"/>
              <a:t> with general familiarity and provoking appropriate modelling/mapping problem discussions.</a:t>
            </a:r>
          </a:p>
          <a:p>
            <a:pPr marL="457200" lvl="0" indent="-228600" rtl="0">
              <a:spcBef>
                <a:spcPts val="0"/>
              </a:spcBef>
            </a:pPr>
            <a:r>
              <a:rPr lang="en-GB"/>
              <a:t>Further </a:t>
            </a:r>
            <a:r>
              <a:rPr lang="en-GB">
                <a:solidFill>
                  <a:srgbClr val="6AA84F"/>
                </a:solidFill>
              </a:rPr>
              <a:t>testing of game</a:t>
            </a:r>
            <a:r>
              <a:rPr lang="en-GB"/>
              <a:t> in workshops for ability to communicate concepts/engage learners.</a:t>
            </a:r>
          </a:p>
          <a:p>
            <a:pPr marL="457200" lvl="0" indent="-228600" rtl="0">
              <a:spcBef>
                <a:spcPts val="0"/>
              </a:spcBef>
            </a:pPr>
            <a:r>
              <a:rPr lang="en-GB"/>
              <a:t>Consider means of </a:t>
            </a:r>
            <a:r>
              <a:rPr lang="en-GB">
                <a:solidFill>
                  <a:srgbClr val="6AA84F"/>
                </a:solidFill>
              </a:rPr>
              <a:t>reusing mapping solutions </a:t>
            </a:r>
            <a:r>
              <a:rPr lang="en-GB"/>
              <a:t>(good and bad) as teaching material.</a:t>
            </a:r>
          </a:p>
          <a:p>
            <a:pPr marL="457200" lvl="0" indent="-228600" rtl="0">
              <a:spcBef>
                <a:spcPts val="0"/>
              </a:spcBef>
            </a:pPr>
            <a:r>
              <a:rPr lang="en-GB"/>
              <a:t>Explore </a:t>
            </a:r>
            <a:r>
              <a:rPr lang="en-GB">
                <a:solidFill>
                  <a:srgbClr val="6AA84F"/>
                </a:solidFill>
              </a:rPr>
              <a:t>method to connect this ‘play’ to real CRM application scenarios</a:t>
            </a:r>
            <a:r>
              <a:rPr lang="en-GB"/>
              <a:t> (strong desire to see implemented systems/implementation of systems) - could be topic of workshop on top of this one.</a:t>
            </a:r>
          </a:p>
          <a:p>
            <a:pPr lv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GB"/>
              <a:t>A Serious Game for Hands-on CRM Learning</a:t>
            </a:r>
          </a:p>
        </p:txBody>
      </p:sp>
      <p:sp>
        <p:nvSpPr>
          <p:cNvPr id="76" name="Shape 76"/>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lvl="0" rtl="0">
              <a:spcBef>
                <a:spcPts val="0"/>
              </a:spcBef>
              <a:buNone/>
            </a:pPr>
            <a:r>
              <a:rPr lang="en-GB" sz="2400" b="1"/>
              <a:t>Concept:</a:t>
            </a:r>
            <a:r>
              <a:rPr lang="en-GB"/>
              <a:t> </a:t>
            </a:r>
          </a:p>
          <a:p>
            <a:pPr marL="457200" lvl="0" indent="-228600" rtl="0">
              <a:spcBef>
                <a:spcPts val="0"/>
              </a:spcBef>
            </a:pPr>
            <a:r>
              <a:rPr lang="en-GB"/>
              <a:t>Create a </a:t>
            </a:r>
            <a:r>
              <a:rPr lang="en-GB">
                <a:solidFill>
                  <a:srgbClr val="FFFFFF"/>
                </a:solidFill>
              </a:rPr>
              <a:t>tool for introducing formal ontology/CRM concepts</a:t>
            </a:r>
            <a:r>
              <a:rPr lang="en-GB"/>
              <a:t> to workshop </a:t>
            </a:r>
            <a:r>
              <a:rPr lang="en-GB">
                <a:solidFill>
                  <a:srgbClr val="FFFFFF"/>
                </a:solidFill>
              </a:rPr>
              <a:t>participants</a:t>
            </a:r>
            <a:r>
              <a:rPr lang="en-GB"/>
              <a:t> and have them </a:t>
            </a:r>
            <a:r>
              <a:rPr lang="en-GB">
                <a:solidFill>
                  <a:srgbClr val="FFFFFF"/>
                </a:solidFill>
              </a:rPr>
              <a:t>practically interact</a:t>
            </a:r>
            <a:r>
              <a:rPr lang="en-GB"/>
              <a:t> with the method.</a:t>
            </a:r>
          </a:p>
          <a:p>
            <a:pPr lvl="0" rtl="0">
              <a:spcBef>
                <a:spcPts val="0"/>
              </a:spcBef>
              <a:buNone/>
            </a:pPr>
            <a:r>
              <a:rPr lang="en-GB" sz="2400" b="1"/>
              <a:t>Solution:</a:t>
            </a:r>
          </a:p>
          <a:p>
            <a:pPr marL="457200" lvl="0" indent="-228600" rtl="0">
              <a:spcBef>
                <a:spcPts val="0"/>
              </a:spcBef>
            </a:pPr>
            <a:r>
              <a:rPr lang="en-GB"/>
              <a:t>Deliver a </a:t>
            </a:r>
            <a:r>
              <a:rPr lang="en-GB">
                <a:solidFill>
                  <a:srgbClr val="FFFFFF"/>
                </a:solidFill>
              </a:rPr>
              <a:t>short, practical introduction</a:t>
            </a:r>
            <a:r>
              <a:rPr lang="en-GB"/>
              <a:t> to Formal Ontology, its use, its meaning and its functional properties, specifically focussing on methods of mapping as an introduction to:</a:t>
            </a:r>
          </a:p>
          <a:p>
            <a:pPr marL="457200" lvl="0" indent="-228600" rtl="0">
              <a:spcBef>
                <a:spcPts val="0"/>
              </a:spcBef>
            </a:pPr>
            <a:r>
              <a:rPr lang="en-GB">
                <a:solidFill>
                  <a:srgbClr val="FFFFFF"/>
                </a:solidFill>
              </a:rPr>
              <a:t>CRM Game</a:t>
            </a:r>
            <a:r>
              <a:rPr lang="en-GB"/>
              <a:t>, a CRM based card game, having decks of cards representing CRM Classes and Relation as well as a Case-Study Source Data card set, to allow learners to work in groups to apply concepts introduced above.</a:t>
            </a:r>
          </a:p>
          <a:p>
            <a:pPr lvl="0" rtl="0">
              <a:spcBef>
                <a:spcPts val="0"/>
              </a:spcBef>
              <a:buNone/>
            </a:pPr>
            <a:endParaRP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pic>
        <p:nvPicPr>
          <p:cNvPr id="359" name="Shape 359"/>
          <p:cNvPicPr preferRelativeResize="0"/>
          <p:nvPr/>
        </p:nvPicPr>
        <p:blipFill rotWithShape="1">
          <a:blip r:embed="rId3">
            <a:alphaModFix/>
          </a:blip>
          <a:srcRect l="3213"/>
          <a:stretch/>
        </p:blipFill>
        <p:spPr>
          <a:xfrm rot="5400000">
            <a:off x="1439462" y="-1418762"/>
            <a:ext cx="6247050" cy="9128325"/>
          </a:xfrm>
          <a:prstGeom prst="rect">
            <a:avLst/>
          </a:prstGeom>
          <a:noFill/>
          <a:ln>
            <a:noFill/>
          </a:ln>
        </p:spPr>
      </p:pic>
      <p:pic>
        <p:nvPicPr>
          <p:cNvPr id="360" name="Shape 360"/>
          <p:cNvPicPr preferRelativeResize="0"/>
          <p:nvPr/>
        </p:nvPicPr>
        <p:blipFill rotWithShape="1">
          <a:blip r:embed="rId4">
            <a:alphaModFix/>
          </a:blip>
          <a:srcRect t="17348" r="5962"/>
          <a:stretch/>
        </p:blipFill>
        <p:spPr>
          <a:xfrm>
            <a:off x="4056525" y="21875"/>
            <a:ext cx="5070624" cy="337085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311700" y="593375"/>
            <a:ext cx="7552499" cy="763500"/>
          </a:xfrm>
          <a:prstGeom prst="rect">
            <a:avLst/>
          </a:prstGeom>
        </p:spPr>
        <p:txBody>
          <a:bodyPr lIns="91425" tIns="91425" rIns="91425" bIns="91425" anchor="t" anchorCtr="0">
            <a:noAutofit/>
          </a:bodyPr>
          <a:lstStyle/>
          <a:p>
            <a:pPr lvl="0">
              <a:spcBef>
                <a:spcPts val="0"/>
              </a:spcBef>
              <a:buNone/>
            </a:pPr>
            <a:r>
              <a:rPr lang="en-GB"/>
              <a:t>CIDOC CRM Game/ Entities Cards Set</a:t>
            </a:r>
          </a:p>
        </p:txBody>
      </p:sp>
      <p:sp>
        <p:nvSpPr>
          <p:cNvPr id="82" name="Shape 82"/>
          <p:cNvSpPr txBox="1">
            <a:spLocks noGrp="1"/>
          </p:cNvSpPr>
          <p:nvPr>
            <p:ph type="body" idx="1"/>
          </p:nvPr>
        </p:nvSpPr>
        <p:spPr>
          <a:xfrm>
            <a:off x="311700" y="1536625"/>
            <a:ext cx="8630099" cy="999299"/>
          </a:xfrm>
          <a:prstGeom prst="rect">
            <a:avLst/>
          </a:prstGeom>
        </p:spPr>
        <p:txBody>
          <a:bodyPr lIns="91425" tIns="91425" rIns="91425" bIns="91425" anchor="t" anchorCtr="0">
            <a:noAutofit/>
          </a:bodyPr>
          <a:lstStyle/>
          <a:p>
            <a:pPr lvl="0" rtl="0">
              <a:spcBef>
                <a:spcPts val="0"/>
              </a:spcBef>
              <a:buNone/>
            </a:pPr>
            <a:r>
              <a:rPr lang="en-GB"/>
              <a:t>Set of Entity Cards:</a:t>
            </a:r>
          </a:p>
          <a:p>
            <a:pPr lvl="0" rtl="0">
              <a:spcBef>
                <a:spcPts val="0"/>
              </a:spcBef>
              <a:buNone/>
            </a:pPr>
            <a:r>
              <a:rPr lang="en-GB" i="1"/>
              <a:t>Front				/		Back 				/		Color Code:</a:t>
            </a:r>
          </a:p>
        </p:txBody>
      </p:sp>
      <p:pic>
        <p:nvPicPr>
          <p:cNvPr id="83" name="Shape 83"/>
          <p:cNvPicPr preferRelativeResize="0"/>
          <p:nvPr/>
        </p:nvPicPr>
        <p:blipFill>
          <a:blip r:embed="rId3">
            <a:alphaModFix/>
          </a:blip>
          <a:stretch>
            <a:fillRect/>
          </a:stretch>
        </p:blipFill>
        <p:spPr>
          <a:xfrm>
            <a:off x="194350" y="2535925"/>
            <a:ext cx="2324300" cy="3201125"/>
          </a:xfrm>
          <a:prstGeom prst="rect">
            <a:avLst/>
          </a:prstGeom>
          <a:noFill/>
          <a:ln>
            <a:noFill/>
          </a:ln>
        </p:spPr>
      </p:pic>
      <p:pic>
        <p:nvPicPr>
          <p:cNvPr id="84" name="Shape 84"/>
          <p:cNvPicPr preferRelativeResize="0"/>
          <p:nvPr/>
        </p:nvPicPr>
        <p:blipFill>
          <a:blip r:embed="rId4">
            <a:alphaModFix/>
          </a:blip>
          <a:stretch>
            <a:fillRect/>
          </a:stretch>
        </p:blipFill>
        <p:spPr>
          <a:xfrm>
            <a:off x="588996" y="3546450"/>
            <a:ext cx="2324299" cy="3158840"/>
          </a:xfrm>
          <a:prstGeom prst="rect">
            <a:avLst/>
          </a:prstGeom>
          <a:noFill/>
          <a:ln>
            <a:noFill/>
          </a:ln>
        </p:spPr>
      </p:pic>
      <p:grpSp>
        <p:nvGrpSpPr>
          <p:cNvPr id="85" name="Shape 85"/>
          <p:cNvGrpSpPr/>
          <p:nvPr/>
        </p:nvGrpSpPr>
        <p:grpSpPr>
          <a:xfrm>
            <a:off x="5927625" y="2664475"/>
            <a:ext cx="623099" cy="3677550"/>
            <a:chOff x="5927625" y="2664475"/>
            <a:chExt cx="623099" cy="3677550"/>
          </a:xfrm>
        </p:grpSpPr>
        <p:sp>
          <p:nvSpPr>
            <p:cNvPr id="86" name="Shape 86"/>
            <p:cNvSpPr/>
            <p:nvPr/>
          </p:nvSpPr>
          <p:spPr>
            <a:xfrm>
              <a:off x="5927625" y="3738725"/>
              <a:ext cx="623099" cy="454800"/>
            </a:xfrm>
            <a:prstGeom prst="rect">
              <a:avLst/>
            </a:prstGeom>
            <a:solidFill>
              <a:srgbClr val="7F6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p:nvPr/>
          </p:nvSpPr>
          <p:spPr>
            <a:xfrm>
              <a:off x="5927625" y="2664475"/>
              <a:ext cx="623099" cy="454800"/>
            </a:xfrm>
            <a:prstGeom prst="rect">
              <a:avLst/>
            </a:prstGeom>
            <a:solidFill>
              <a:srgbClr val="6FA8D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8" name="Shape 88"/>
            <p:cNvSpPr/>
            <p:nvPr/>
          </p:nvSpPr>
          <p:spPr>
            <a:xfrm>
              <a:off x="5927625" y="3201600"/>
              <a:ext cx="623099" cy="454800"/>
            </a:xfrm>
            <a:prstGeom prst="rect">
              <a:avLst/>
            </a:prstGeom>
            <a:solidFill>
              <a:srgbClr val="F5A6E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89" name="Shape 89"/>
            <p:cNvSpPr/>
            <p:nvPr/>
          </p:nvSpPr>
          <p:spPr>
            <a:xfrm>
              <a:off x="5927625" y="4275850"/>
              <a:ext cx="623099" cy="454800"/>
            </a:xfrm>
            <a:prstGeom prst="rect">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0" name="Shape 90"/>
            <p:cNvSpPr/>
            <p:nvPr/>
          </p:nvSpPr>
          <p:spPr>
            <a:xfrm>
              <a:off x="5927625" y="4812975"/>
              <a:ext cx="623099" cy="454800"/>
            </a:xfrm>
            <a:prstGeom prst="rect">
              <a:avLst/>
            </a:prstGeom>
            <a:solidFill>
              <a:srgbClr val="D9D9D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1" name="Shape 91"/>
            <p:cNvSpPr/>
            <p:nvPr/>
          </p:nvSpPr>
          <p:spPr>
            <a:xfrm>
              <a:off x="5927625" y="5350100"/>
              <a:ext cx="623099" cy="454800"/>
            </a:xfrm>
            <a:prstGeom prst="rect">
              <a:avLst/>
            </a:prstGeom>
            <a:solidFill>
              <a:srgbClr val="6666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92" name="Shape 92"/>
            <p:cNvSpPr/>
            <p:nvPr/>
          </p:nvSpPr>
          <p:spPr>
            <a:xfrm>
              <a:off x="5927625" y="5887225"/>
              <a:ext cx="623099" cy="454800"/>
            </a:xfrm>
            <a:prstGeom prst="rect">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93" name="Shape 93"/>
          <p:cNvSpPr txBox="1">
            <a:spLocks noGrp="1"/>
          </p:cNvSpPr>
          <p:nvPr>
            <p:ph type="body" idx="1"/>
          </p:nvPr>
        </p:nvSpPr>
        <p:spPr>
          <a:xfrm>
            <a:off x="6634875" y="2748675"/>
            <a:ext cx="2155500" cy="3704399"/>
          </a:xfrm>
          <a:prstGeom prst="rect">
            <a:avLst/>
          </a:prstGeom>
        </p:spPr>
        <p:txBody>
          <a:bodyPr lIns="91425" tIns="91425" rIns="91425" bIns="91425" anchor="t" anchorCtr="0">
            <a:noAutofit/>
          </a:bodyPr>
          <a:lstStyle/>
          <a:p>
            <a:pPr lvl="0" rtl="0">
              <a:spcBef>
                <a:spcPts val="0"/>
              </a:spcBef>
              <a:buNone/>
            </a:pPr>
            <a:r>
              <a:rPr lang="en-GB"/>
              <a:t>Temporal Entities</a:t>
            </a:r>
          </a:p>
          <a:p>
            <a:pPr lvl="0" rtl="0">
              <a:spcBef>
                <a:spcPts val="0"/>
              </a:spcBef>
              <a:buNone/>
            </a:pPr>
            <a:r>
              <a:rPr lang="en-GB"/>
              <a:t>Actors</a:t>
            </a:r>
          </a:p>
          <a:p>
            <a:pPr lvl="0" rtl="0">
              <a:spcBef>
                <a:spcPts val="0"/>
              </a:spcBef>
              <a:buNone/>
            </a:pPr>
            <a:r>
              <a:rPr lang="en-GB"/>
              <a:t>Physical things</a:t>
            </a:r>
          </a:p>
          <a:p>
            <a:pPr lvl="0" rtl="0">
              <a:spcBef>
                <a:spcPts val="0"/>
              </a:spcBef>
              <a:buNone/>
            </a:pPr>
            <a:r>
              <a:rPr lang="en-GB"/>
              <a:t>Conceptual things</a:t>
            </a:r>
          </a:p>
          <a:p>
            <a:pPr lvl="0" rtl="0">
              <a:spcBef>
                <a:spcPts val="0"/>
              </a:spcBef>
              <a:buNone/>
            </a:pPr>
            <a:r>
              <a:rPr lang="en-GB"/>
              <a:t>Appellation</a:t>
            </a:r>
          </a:p>
          <a:p>
            <a:pPr lvl="0" rtl="0">
              <a:spcBef>
                <a:spcPts val="0"/>
              </a:spcBef>
              <a:buNone/>
            </a:pPr>
            <a:r>
              <a:rPr lang="en-GB"/>
              <a:t>Types</a:t>
            </a:r>
          </a:p>
          <a:p>
            <a:pPr lvl="0" rtl="0">
              <a:spcBef>
                <a:spcPts val="0"/>
              </a:spcBef>
              <a:buNone/>
            </a:pPr>
            <a:r>
              <a:rPr lang="en-GB"/>
              <a:t>Places</a:t>
            </a:r>
          </a:p>
          <a:p>
            <a:pPr lvl="0" rtl="0">
              <a:spcBef>
                <a:spcPts val="0"/>
              </a:spcBef>
              <a:buNone/>
            </a:pPr>
            <a:endParaRPr/>
          </a:p>
        </p:txBody>
      </p:sp>
      <p:pic>
        <p:nvPicPr>
          <p:cNvPr id="94" name="Shape 94"/>
          <p:cNvPicPr preferRelativeResize="0"/>
          <p:nvPr/>
        </p:nvPicPr>
        <p:blipFill rotWithShape="1">
          <a:blip r:embed="rId5">
            <a:alphaModFix/>
          </a:blip>
          <a:srcRect l="684" t="38565" r="52784" b="15374"/>
          <a:stretch/>
        </p:blipFill>
        <p:spPr>
          <a:xfrm>
            <a:off x="3292000" y="2557062"/>
            <a:ext cx="2256922" cy="315884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rtl="0">
              <a:spcBef>
                <a:spcPts val="0"/>
              </a:spcBef>
              <a:buNone/>
            </a:pPr>
            <a:r>
              <a:rPr lang="en-GB"/>
              <a:t>CIDOC CRM Game/ Property Cards Set</a:t>
            </a:r>
          </a:p>
          <a:p>
            <a:pPr lvl="0">
              <a:spcBef>
                <a:spcPts val="0"/>
              </a:spcBef>
              <a:buNone/>
            </a:pPr>
            <a:endParaRPr/>
          </a:p>
        </p:txBody>
      </p:sp>
      <p:pic>
        <p:nvPicPr>
          <p:cNvPr id="100" name="Shape 100"/>
          <p:cNvPicPr preferRelativeResize="0"/>
          <p:nvPr/>
        </p:nvPicPr>
        <p:blipFill>
          <a:blip r:embed="rId3">
            <a:alphaModFix/>
          </a:blip>
          <a:stretch>
            <a:fillRect/>
          </a:stretch>
        </p:blipFill>
        <p:spPr>
          <a:xfrm>
            <a:off x="168000" y="2557075"/>
            <a:ext cx="2324299" cy="1595787"/>
          </a:xfrm>
          <a:prstGeom prst="rect">
            <a:avLst/>
          </a:prstGeom>
          <a:noFill/>
          <a:ln w="9525" cap="flat" cmpd="sng">
            <a:solidFill>
              <a:schemeClr val="dk2"/>
            </a:solidFill>
            <a:prstDash val="solid"/>
            <a:round/>
            <a:headEnd type="none" w="med" len="med"/>
            <a:tailEnd type="none" w="med" len="med"/>
          </a:ln>
        </p:spPr>
      </p:pic>
      <p:pic>
        <p:nvPicPr>
          <p:cNvPr id="101" name="Shape 101"/>
          <p:cNvPicPr preferRelativeResize="0"/>
          <p:nvPr/>
        </p:nvPicPr>
        <p:blipFill>
          <a:blip r:embed="rId4">
            <a:alphaModFix/>
          </a:blip>
          <a:stretch>
            <a:fillRect/>
          </a:stretch>
        </p:blipFill>
        <p:spPr>
          <a:xfrm>
            <a:off x="656325" y="3577100"/>
            <a:ext cx="2324299" cy="1603766"/>
          </a:xfrm>
          <a:prstGeom prst="rect">
            <a:avLst/>
          </a:prstGeom>
          <a:noFill/>
          <a:ln w="9525" cap="flat" cmpd="sng">
            <a:solidFill>
              <a:schemeClr val="dk2"/>
            </a:solidFill>
            <a:prstDash val="solid"/>
            <a:round/>
            <a:headEnd type="none" w="med" len="med"/>
            <a:tailEnd type="none" w="med" len="med"/>
          </a:ln>
        </p:spPr>
      </p:pic>
      <p:pic>
        <p:nvPicPr>
          <p:cNvPr id="102" name="Shape 102"/>
          <p:cNvPicPr preferRelativeResize="0"/>
          <p:nvPr/>
        </p:nvPicPr>
        <p:blipFill>
          <a:blip r:embed="rId5">
            <a:alphaModFix/>
          </a:blip>
          <a:stretch>
            <a:fillRect/>
          </a:stretch>
        </p:blipFill>
        <p:spPr>
          <a:xfrm rot="5400000">
            <a:off x="1522562" y="4165037"/>
            <a:ext cx="1602199" cy="2324275"/>
          </a:xfrm>
          <a:prstGeom prst="rect">
            <a:avLst/>
          </a:prstGeom>
          <a:noFill/>
          <a:ln w="9525" cap="flat" cmpd="sng">
            <a:solidFill>
              <a:schemeClr val="dk2"/>
            </a:solidFill>
            <a:prstDash val="solid"/>
            <a:round/>
            <a:headEnd type="none" w="med" len="med"/>
            <a:tailEnd type="none" w="med" len="med"/>
          </a:ln>
        </p:spPr>
      </p:pic>
      <p:pic>
        <p:nvPicPr>
          <p:cNvPr id="103" name="Shape 103"/>
          <p:cNvPicPr preferRelativeResize="0"/>
          <p:nvPr/>
        </p:nvPicPr>
        <p:blipFill>
          <a:blip r:embed="rId6">
            <a:alphaModFix/>
          </a:blip>
          <a:stretch>
            <a:fillRect/>
          </a:stretch>
        </p:blipFill>
        <p:spPr>
          <a:xfrm rot="5400000">
            <a:off x="2179401" y="4739800"/>
            <a:ext cx="1577675" cy="2307425"/>
          </a:xfrm>
          <a:prstGeom prst="rect">
            <a:avLst/>
          </a:prstGeom>
          <a:noFill/>
          <a:ln w="9525" cap="flat" cmpd="sng">
            <a:solidFill>
              <a:schemeClr val="dk2"/>
            </a:solidFill>
            <a:prstDash val="solid"/>
            <a:round/>
            <a:headEnd type="none" w="med" len="med"/>
            <a:tailEnd type="none" w="med" len="med"/>
          </a:ln>
        </p:spPr>
      </p:pic>
      <p:pic>
        <p:nvPicPr>
          <p:cNvPr id="104" name="Shape 104"/>
          <p:cNvPicPr preferRelativeResize="0"/>
          <p:nvPr/>
        </p:nvPicPr>
        <p:blipFill rotWithShape="1">
          <a:blip r:embed="rId7">
            <a:alphaModFix/>
          </a:blip>
          <a:srcRect l="684" t="38566" r="52784" b="38428"/>
          <a:stretch/>
        </p:blipFill>
        <p:spPr>
          <a:xfrm>
            <a:off x="3292000" y="2566141"/>
            <a:ext cx="2256922" cy="1577679"/>
          </a:xfrm>
          <a:prstGeom prst="rect">
            <a:avLst/>
          </a:prstGeom>
          <a:noFill/>
          <a:ln>
            <a:noFill/>
          </a:ln>
        </p:spPr>
      </p:pic>
      <p:sp>
        <p:nvSpPr>
          <p:cNvPr id="105" name="Shape 105"/>
          <p:cNvSpPr txBox="1">
            <a:spLocks noGrp="1"/>
          </p:cNvSpPr>
          <p:nvPr>
            <p:ph type="body" idx="1"/>
          </p:nvPr>
        </p:nvSpPr>
        <p:spPr>
          <a:xfrm>
            <a:off x="311700" y="1536625"/>
            <a:ext cx="8630099" cy="999299"/>
          </a:xfrm>
          <a:prstGeom prst="rect">
            <a:avLst/>
          </a:prstGeom>
        </p:spPr>
        <p:txBody>
          <a:bodyPr lIns="91425" tIns="91425" rIns="91425" bIns="91425" anchor="t" anchorCtr="0">
            <a:noAutofit/>
          </a:bodyPr>
          <a:lstStyle/>
          <a:p>
            <a:pPr lvl="0" rtl="0">
              <a:spcBef>
                <a:spcPts val="0"/>
              </a:spcBef>
              <a:buNone/>
            </a:pPr>
            <a:r>
              <a:rPr lang="en-GB"/>
              <a:t>Set of Property Cards:</a:t>
            </a:r>
          </a:p>
          <a:p>
            <a:pPr lvl="0" rtl="0">
              <a:spcBef>
                <a:spcPts val="0"/>
              </a:spcBef>
              <a:buNone/>
            </a:pPr>
            <a:r>
              <a:rPr lang="en-GB" i="1"/>
              <a:t>Front				/		Back 				/		Color Code:</a:t>
            </a:r>
          </a:p>
          <a:p>
            <a:pPr lvl="0" rtl="0">
              <a:spcBef>
                <a:spcPts val="0"/>
              </a:spcBef>
              <a:buNone/>
            </a:pPr>
            <a:r>
              <a:rPr lang="en-GB" i="1"/>
              <a:t>	</a:t>
            </a:r>
          </a:p>
        </p:txBody>
      </p:sp>
      <p:grpSp>
        <p:nvGrpSpPr>
          <p:cNvPr id="106" name="Shape 106"/>
          <p:cNvGrpSpPr/>
          <p:nvPr/>
        </p:nvGrpSpPr>
        <p:grpSpPr>
          <a:xfrm>
            <a:off x="5927625" y="2664475"/>
            <a:ext cx="623099" cy="3677550"/>
            <a:chOff x="5927625" y="2664475"/>
            <a:chExt cx="623099" cy="3677550"/>
          </a:xfrm>
        </p:grpSpPr>
        <p:sp>
          <p:nvSpPr>
            <p:cNvPr id="107" name="Shape 107"/>
            <p:cNvSpPr/>
            <p:nvPr/>
          </p:nvSpPr>
          <p:spPr>
            <a:xfrm>
              <a:off x="5927625" y="3738725"/>
              <a:ext cx="623099" cy="454800"/>
            </a:xfrm>
            <a:prstGeom prst="rect">
              <a:avLst/>
            </a:prstGeom>
            <a:solidFill>
              <a:srgbClr val="7F60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8" name="Shape 108"/>
            <p:cNvSpPr/>
            <p:nvPr/>
          </p:nvSpPr>
          <p:spPr>
            <a:xfrm>
              <a:off x="5927625" y="2664475"/>
              <a:ext cx="623099" cy="454800"/>
            </a:xfrm>
            <a:prstGeom prst="rect">
              <a:avLst/>
            </a:prstGeom>
            <a:solidFill>
              <a:srgbClr val="6FA8D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09" name="Shape 109"/>
            <p:cNvSpPr/>
            <p:nvPr/>
          </p:nvSpPr>
          <p:spPr>
            <a:xfrm>
              <a:off x="5927625" y="3201600"/>
              <a:ext cx="623099" cy="454800"/>
            </a:xfrm>
            <a:prstGeom prst="rect">
              <a:avLst/>
            </a:prstGeom>
            <a:solidFill>
              <a:srgbClr val="F5A6E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10" name="Shape 110"/>
            <p:cNvSpPr/>
            <p:nvPr/>
          </p:nvSpPr>
          <p:spPr>
            <a:xfrm>
              <a:off x="5927625" y="4275850"/>
              <a:ext cx="623099" cy="454800"/>
            </a:xfrm>
            <a:prstGeom prst="rect">
              <a:avLst/>
            </a:prstGeom>
            <a:solidFill>
              <a:srgbClr val="FFFF00"/>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11" name="Shape 111"/>
            <p:cNvSpPr/>
            <p:nvPr/>
          </p:nvSpPr>
          <p:spPr>
            <a:xfrm>
              <a:off x="5927625" y="4812975"/>
              <a:ext cx="623099" cy="454800"/>
            </a:xfrm>
            <a:prstGeom prst="rect">
              <a:avLst/>
            </a:prstGeom>
            <a:solidFill>
              <a:srgbClr val="D9D9D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12" name="Shape 112"/>
            <p:cNvSpPr/>
            <p:nvPr/>
          </p:nvSpPr>
          <p:spPr>
            <a:xfrm>
              <a:off x="5927625" y="5350100"/>
              <a:ext cx="623099" cy="454800"/>
            </a:xfrm>
            <a:prstGeom prst="rect">
              <a:avLst/>
            </a:prstGeom>
            <a:solidFill>
              <a:srgbClr val="666666"/>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13" name="Shape 113"/>
            <p:cNvSpPr/>
            <p:nvPr/>
          </p:nvSpPr>
          <p:spPr>
            <a:xfrm>
              <a:off x="5927625" y="5887225"/>
              <a:ext cx="623099" cy="454800"/>
            </a:xfrm>
            <a:prstGeom prst="rect">
              <a:avLst/>
            </a:prstGeom>
            <a:solidFill>
              <a:srgbClr val="6AA84F"/>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grpSp>
      <p:sp>
        <p:nvSpPr>
          <p:cNvPr id="114" name="Shape 114"/>
          <p:cNvSpPr txBox="1">
            <a:spLocks noGrp="1"/>
          </p:cNvSpPr>
          <p:nvPr>
            <p:ph type="body" idx="1"/>
          </p:nvPr>
        </p:nvSpPr>
        <p:spPr>
          <a:xfrm>
            <a:off x="6634875" y="2748675"/>
            <a:ext cx="2155500" cy="3704399"/>
          </a:xfrm>
          <a:prstGeom prst="rect">
            <a:avLst/>
          </a:prstGeom>
        </p:spPr>
        <p:txBody>
          <a:bodyPr lIns="91425" tIns="91425" rIns="91425" bIns="91425" anchor="t" anchorCtr="0">
            <a:noAutofit/>
          </a:bodyPr>
          <a:lstStyle/>
          <a:p>
            <a:pPr lvl="0" rtl="0">
              <a:spcBef>
                <a:spcPts val="0"/>
              </a:spcBef>
              <a:buNone/>
            </a:pPr>
            <a:r>
              <a:rPr lang="en-GB"/>
              <a:t>Temporal Entities</a:t>
            </a:r>
          </a:p>
          <a:p>
            <a:pPr lvl="0" rtl="0">
              <a:spcBef>
                <a:spcPts val="0"/>
              </a:spcBef>
              <a:buNone/>
            </a:pPr>
            <a:r>
              <a:rPr lang="en-GB"/>
              <a:t>Actors</a:t>
            </a:r>
          </a:p>
          <a:p>
            <a:pPr lvl="0" rtl="0">
              <a:spcBef>
                <a:spcPts val="0"/>
              </a:spcBef>
              <a:buNone/>
            </a:pPr>
            <a:r>
              <a:rPr lang="en-GB"/>
              <a:t>Physical things</a:t>
            </a:r>
          </a:p>
          <a:p>
            <a:pPr lvl="0" rtl="0">
              <a:spcBef>
                <a:spcPts val="0"/>
              </a:spcBef>
              <a:buNone/>
            </a:pPr>
            <a:r>
              <a:rPr lang="en-GB"/>
              <a:t>Conceptual things</a:t>
            </a:r>
          </a:p>
          <a:p>
            <a:pPr lvl="0" rtl="0">
              <a:spcBef>
                <a:spcPts val="0"/>
              </a:spcBef>
              <a:buNone/>
            </a:pPr>
            <a:r>
              <a:rPr lang="en-GB"/>
              <a:t>Appellation</a:t>
            </a:r>
          </a:p>
          <a:p>
            <a:pPr lvl="0" rtl="0">
              <a:spcBef>
                <a:spcPts val="0"/>
              </a:spcBef>
              <a:buNone/>
            </a:pPr>
            <a:r>
              <a:rPr lang="en-GB"/>
              <a:t>Types</a:t>
            </a:r>
          </a:p>
          <a:p>
            <a:pPr lvl="0" rtl="0">
              <a:spcBef>
                <a:spcPts val="0"/>
              </a:spcBef>
              <a:buNone/>
            </a:pPr>
            <a:r>
              <a:rPr lang="en-GB"/>
              <a:t>Places</a:t>
            </a: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endParaRPr/>
          </a:p>
        </p:txBody>
      </p:sp>
      <p:pic>
        <p:nvPicPr>
          <p:cNvPr id="120" name="Shape 120"/>
          <p:cNvPicPr preferRelativeResize="0"/>
          <p:nvPr/>
        </p:nvPicPr>
        <p:blipFill>
          <a:blip r:embed="rId3">
            <a:alphaModFix/>
          </a:blip>
          <a:stretch>
            <a:fillRect/>
          </a:stretch>
        </p:blipFill>
        <p:spPr>
          <a:xfrm>
            <a:off x="0" y="-26175"/>
            <a:ext cx="9143998" cy="6016909"/>
          </a:xfrm>
          <a:prstGeom prst="rect">
            <a:avLst/>
          </a:prstGeom>
          <a:noFill/>
          <a:ln>
            <a:noFill/>
          </a:ln>
        </p:spPr>
      </p:pic>
      <p:sp>
        <p:nvSpPr>
          <p:cNvPr id="121" name="Shape 121"/>
          <p:cNvSpPr txBox="1">
            <a:spLocks noGrp="1"/>
          </p:cNvSpPr>
          <p:nvPr>
            <p:ph type="body" idx="1"/>
          </p:nvPr>
        </p:nvSpPr>
        <p:spPr>
          <a:xfrm>
            <a:off x="107525" y="6280775"/>
            <a:ext cx="8960399" cy="428400"/>
          </a:xfrm>
          <a:prstGeom prst="rect">
            <a:avLst/>
          </a:prstGeom>
        </p:spPr>
        <p:txBody>
          <a:bodyPr lIns="91425" tIns="91425" rIns="91425" bIns="91425" anchor="t" anchorCtr="0">
            <a:noAutofit/>
          </a:bodyPr>
          <a:lstStyle/>
          <a:p>
            <a:pPr lvl="0" rtl="0">
              <a:spcBef>
                <a:spcPts val="0"/>
              </a:spcBef>
              <a:buNone/>
            </a:pPr>
            <a:r>
              <a:rPr lang="en-GB"/>
              <a:t>Core-CRM Graph to help the location of Entities in the CRM IsA hierarchy</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GB"/>
              <a:t>CIDOC CRM Game/ Case-study Cards Set</a:t>
            </a:r>
          </a:p>
        </p:txBody>
      </p:sp>
      <p:sp>
        <p:nvSpPr>
          <p:cNvPr id="127" name="Shape 127"/>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lvl="0">
              <a:spcBef>
                <a:spcPts val="0"/>
              </a:spcBef>
              <a:buNone/>
            </a:pPr>
            <a:r>
              <a:rPr lang="en-GB"/>
              <a:t>Case-Study Cards Set:</a:t>
            </a:r>
          </a:p>
        </p:txBody>
      </p:sp>
      <p:pic>
        <p:nvPicPr>
          <p:cNvPr id="128" name="Shape 128"/>
          <p:cNvPicPr preferRelativeResize="0"/>
          <p:nvPr/>
        </p:nvPicPr>
        <p:blipFill>
          <a:blip r:embed="rId3">
            <a:alphaModFix/>
          </a:blip>
          <a:stretch>
            <a:fillRect/>
          </a:stretch>
        </p:blipFill>
        <p:spPr>
          <a:xfrm>
            <a:off x="379579" y="2603733"/>
            <a:ext cx="2324300" cy="3120469"/>
          </a:xfrm>
          <a:prstGeom prst="rect">
            <a:avLst/>
          </a:prstGeom>
          <a:noFill/>
          <a:ln>
            <a:noFill/>
          </a:ln>
        </p:spPr>
      </p:pic>
      <p:pic>
        <p:nvPicPr>
          <p:cNvPr id="129" name="Shape 129"/>
          <p:cNvPicPr preferRelativeResize="0"/>
          <p:nvPr/>
        </p:nvPicPr>
        <p:blipFill>
          <a:blip r:embed="rId4">
            <a:alphaModFix/>
          </a:blip>
          <a:stretch>
            <a:fillRect/>
          </a:stretch>
        </p:blipFill>
        <p:spPr>
          <a:xfrm>
            <a:off x="3308287" y="2736412"/>
            <a:ext cx="2224349" cy="3023000"/>
          </a:xfrm>
          <a:prstGeom prst="rect">
            <a:avLst/>
          </a:prstGeom>
          <a:noFill/>
          <a:ln>
            <a:noFill/>
          </a:ln>
        </p:spPr>
      </p:pic>
      <p:pic>
        <p:nvPicPr>
          <p:cNvPr id="130" name="Shape 130"/>
          <p:cNvPicPr preferRelativeResize="0"/>
          <p:nvPr/>
        </p:nvPicPr>
        <p:blipFill>
          <a:blip r:embed="rId5">
            <a:alphaModFix/>
          </a:blip>
          <a:stretch>
            <a:fillRect/>
          </a:stretch>
        </p:blipFill>
        <p:spPr>
          <a:xfrm>
            <a:off x="1733175" y="3298153"/>
            <a:ext cx="2311450" cy="3146140"/>
          </a:xfrm>
          <a:prstGeom prst="rect">
            <a:avLst/>
          </a:prstGeom>
          <a:noFill/>
          <a:ln>
            <a:noFill/>
          </a:ln>
        </p:spPr>
      </p:pic>
      <p:pic>
        <p:nvPicPr>
          <p:cNvPr id="131" name="Shape 131"/>
          <p:cNvPicPr preferRelativeResize="0"/>
          <p:nvPr/>
        </p:nvPicPr>
        <p:blipFill>
          <a:blip r:embed="rId6">
            <a:alphaModFix/>
          </a:blip>
          <a:stretch>
            <a:fillRect/>
          </a:stretch>
        </p:blipFill>
        <p:spPr>
          <a:xfrm>
            <a:off x="5996500" y="3076600"/>
            <a:ext cx="2224349" cy="301522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311700" y="593366"/>
            <a:ext cx="8520599" cy="763500"/>
          </a:xfrm>
          <a:prstGeom prst="rect">
            <a:avLst/>
          </a:prstGeom>
        </p:spPr>
        <p:txBody>
          <a:bodyPr lIns="91425" tIns="91425" rIns="91425" bIns="91425" anchor="t" anchorCtr="0">
            <a:noAutofit/>
          </a:bodyPr>
          <a:lstStyle/>
          <a:p>
            <a:pPr lvl="0">
              <a:spcBef>
                <a:spcPts val="0"/>
              </a:spcBef>
              <a:buNone/>
            </a:pPr>
            <a:r>
              <a:rPr lang="en-GB"/>
              <a:t>Initial CRM Game Mechanism Concept</a:t>
            </a:r>
          </a:p>
        </p:txBody>
      </p:sp>
      <p:sp>
        <p:nvSpPr>
          <p:cNvPr id="137" name="Shape 137"/>
          <p:cNvSpPr txBox="1">
            <a:spLocks noGrp="1"/>
          </p:cNvSpPr>
          <p:nvPr>
            <p:ph type="body" idx="1"/>
          </p:nvPr>
        </p:nvSpPr>
        <p:spPr>
          <a:xfrm>
            <a:off x="311700" y="1536623"/>
            <a:ext cx="8520599" cy="5135399"/>
          </a:xfrm>
          <a:prstGeom prst="rect">
            <a:avLst/>
          </a:prstGeom>
        </p:spPr>
        <p:txBody>
          <a:bodyPr lIns="91425" tIns="91425" rIns="91425" bIns="91425" anchor="t" anchorCtr="0">
            <a:noAutofit/>
          </a:bodyPr>
          <a:lstStyle/>
          <a:p>
            <a:pPr marL="457200" lvl="0" indent="-228600" rtl="0">
              <a:spcBef>
                <a:spcPts val="0"/>
              </a:spcBef>
            </a:pPr>
            <a:r>
              <a:rPr lang="en-GB"/>
              <a:t>Players separated into </a:t>
            </a:r>
            <a:r>
              <a:rPr lang="en-GB">
                <a:solidFill>
                  <a:srgbClr val="FFFFFF"/>
                </a:solidFill>
              </a:rPr>
              <a:t>teams</a:t>
            </a:r>
            <a:r>
              <a:rPr lang="en-GB"/>
              <a:t> that work together collaboratively.</a:t>
            </a:r>
          </a:p>
          <a:p>
            <a:pPr marL="457200" lvl="0" indent="-228600" rtl="0">
              <a:spcBef>
                <a:spcPts val="0"/>
              </a:spcBef>
            </a:pPr>
            <a:r>
              <a:rPr lang="en-GB"/>
              <a:t>For each </a:t>
            </a:r>
            <a:r>
              <a:rPr lang="en-GB">
                <a:solidFill>
                  <a:srgbClr val="FFFFFF"/>
                </a:solidFill>
              </a:rPr>
              <a:t>round</a:t>
            </a:r>
            <a:r>
              <a:rPr lang="en-GB"/>
              <a:t>, two parts:</a:t>
            </a:r>
          </a:p>
          <a:p>
            <a:pPr marL="914400" lvl="0" indent="-228600" rtl="0">
              <a:spcBef>
                <a:spcPts val="0"/>
              </a:spcBef>
              <a:buAutoNum type="arabicPeriod"/>
            </a:pPr>
            <a:r>
              <a:rPr lang="en-GB">
                <a:solidFill>
                  <a:srgbClr val="FFFFFF"/>
                </a:solidFill>
              </a:rPr>
              <a:t>5 class cards drawn from CRM Entities Deck</a:t>
            </a:r>
            <a:r>
              <a:rPr lang="en-GB"/>
              <a:t> and </a:t>
            </a:r>
            <a:r>
              <a:rPr lang="en-GB">
                <a:solidFill>
                  <a:srgbClr val="FFFFFF"/>
                </a:solidFill>
              </a:rPr>
              <a:t>5 from Case Study Deck.</a:t>
            </a:r>
            <a:r>
              <a:rPr lang="en-GB"/>
              <a:t> </a:t>
            </a:r>
          </a:p>
          <a:p>
            <a:pPr marL="914400" lvl="0" indent="0" rtl="0">
              <a:spcBef>
                <a:spcPts val="0"/>
              </a:spcBef>
              <a:buNone/>
            </a:pPr>
            <a:r>
              <a:rPr lang="en-GB">
                <a:solidFill>
                  <a:srgbClr val="FF9900"/>
                </a:solidFill>
              </a:rPr>
              <a:t>Goal: try to match instances represented by Case-study cards to Classes of CRM.</a:t>
            </a:r>
          </a:p>
          <a:p>
            <a:pPr marL="914400" lvl="0" indent="-228600" rtl="0">
              <a:spcBef>
                <a:spcPts val="0"/>
              </a:spcBef>
              <a:buAutoNum type="arabicPeriod"/>
            </a:pPr>
            <a:r>
              <a:rPr lang="en-GB"/>
              <a:t>Extra points given for </a:t>
            </a:r>
            <a:r>
              <a:rPr lang="en-GB">
                <a:solidFill>
                  <a:srgbClr val="FFFFFF"/>
                </a:solidFill>
              </a:rPr>
              <a:t>creating connections</a:t>
            </a:r>
            <a:r>
              <a:rPr lang="en-GB"/>
              <a:t> (allowed to use all relation cards) between drawn cards, appropriately applying relations.</a:t>
            </a:r>
          </a:p>
          <a:p>
            <a:pPr marL="457200" lvl="0" indent="-228600" rtl="0">
              <a:spcBef>
                <a:spcPts val="0"/>
              </a:spcBef>
            </a:pPr>
            <a:r>
              <a:rPr lang="en-GB"/>
              <a:t>At end of each round (10 mins), </a:t>
            </a:r>
            <a:r>
              <a:rPr lang="en-GB">
                <a:solidFill>
                  <a:srgbClr val="FFFFFF"/>
                </a:solidFill>
              </a:rPr>
              <a:t>teams assess score</a:t>
            </a:r>
            <a:r>
              <a:rPr lang="en-GB"/>
              <a:t> with help of game supervisor.</a:t>
            </a:r>
          </a:p>
          <a:p>
            <a:pPr marL="914400" lvl="0" indent="-228600" rtl="0">
              <a:spcBef>
                <a:spcPts val="0"/>
              </a:spcBef>
              <a:buAutoNum type="arabicPeriod"/>
            </a:pPr>
            <a:r>
              <a:rPr lang="en-GB"/>
              <a:t>1 point for each correct match of instance to class, </a:t>
            </a:r>
          </a:p>
          <a:p>
            <a:pPr marL="914400" lvl="0" indent="-228600" rtl="0">
              <a:spcBef>
                <a:spcPts val="0"/>
              </a:spcBef>
              <a:buAutoNum type="arabicPeriod"/>
            </a:pPr>
            <a:r>
              <a:rPr lang="en-GB"/>
              <a:t>2 points for each correct relation.</a:t>
            </a:r>
          </a:p>
          <a:p>
            <a:pPr marL="457200" lvl="0" indent="-228600">
              <a:spcBef>
                <a:spcPts val="0"/>
              </a:spcBef>
            </a:pPr>
            <a:r>
              <a:rPr lang="en-GB">
                <a:solidFill>
                  <a:srgbClr val="FFFFFF"/>
                </a:solidFill>
              </a:rPr>
              <a:t>Photo taken of solution </a:t>
            </a:r>
            <a:r>
              <a:rPr lang="en-GB"/>
              <a:t>(useful to show both correct interpretations, but also common mistakes in the raw).</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body" idx="1"/>
          </p:nvPr>
        </p:nvSpPr>
        <p:spPr>
          <a:xfrm>
            <a:off x="311700" y="1536633"/>
            <a:ext cx="8520599" cy="4555199"/>
          </a:xfrm>
          <a:prstGeom prst="rect">
            <a:avLst/>
          </a:prstGeom>
        </p:spPr>
        <p:txBody>
          <a:bodyPr lIns="91425" tIns="91425" rIns="91425" bIns="91425" anchor="t" anchorCtr="0">
            <a:noAutofit/>
          </a:bodyPr>
          <a:lstStyle/>
          <a:p>
            <a:pPr lvl="0">
              <a:spcBef>
                <a:spcPts val="0"/>
              </a:spcBef>
              <a:buNone/>
            </a:pPr>
            <a:endParaRPr/>
          </a:p>
        </p:txBody>
      </p:sp>
      <p:pic>
        <p:nvPicPr>
          <p:cNvPr id="143" name="Shape 143"/>
          <p:cNvPicPr preferRelativeResize="0"/>
          <p:nvPr/>
        </p:nvPicPr>
        <p:blipFill>
          <a:blip r:embed="rId3">
            <a:alphaModFix/>
          </a:blip>
          <a:stretch>
            <a:fillRect/>
          </a:stretch>
        </p:blipFill>
        <p:spPr>
          <a:xfrm>
            <a:off x="0" y="3"/>
            <a:ext cx="9143995" cy="6076140"/>
          </a:xfrm>
          <a:prstGeom prst="rect">
            <a:avLst/>
          </a:prstGeom>
          <a:noFill/>
          <a:ln>
            <a:noFill/>
          </a:ln>
        </p:spPr>
      </p:pic>
      <p:sp>
        <p:nvSpPr>
          <p:cNvPr id="144" name="Shape 144"/>
          <p:cNvSpPr txBox="1">
            <a:spLocks noGrp="1"/>
          </p:cNvSpPr>
          <p:nvPr>
            <p:ph type="body" idx="1"/>
          </p:nvPr>
        </p:nvSpPr>
        <p:spPr>
          <a:xfrm>
            <a:off x="107525" y="6280775"/>
            <a:ext cx="8960399" cy="428400"/>
          </a:xfrm>
          <a:prstGeom prst="rect">
            <a:avLst/>
          </a:prstGeom>
        </p:spPr>
        <p:txBody>
          <a:bodyPr lIns="91425" tIns="91425" rIns="91425" bIns="91425" anchor="t" anchorCtr="0">
            <a:noAutofit/>
          </a:bodyPr>
          <a:lstStyle/>
          <a:p>
            <a:pPr lvl="0" rtl="0">
              <a:spcBef>
                <a:spcPts val="0"/>
              </a:spcBef>
              <a:buNone/>
            </a:pPr>
            <a:r>
              <a:rPr lang="en-GB"/>
              <a:t>The Game Activity: how to use CRM Entities and Properties? What is a Scope Note?</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2211</Words>
  <Application>Microsoft Office PowerPoint</Application>
  <PresentationFormat>On-screen Show (4:3)</PresentationFormat>
  <Paragraphs>211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simple-dark-2</vt:lpstr>
      <vt:lpstr>PowerPoint Presentation</vt:lpstr>
      <vt:lpstr>Initial Training Network - Digital Cultural Heritage</vt:lpstr>
      <vt:lpstr>A Serious Game for Hands-on CRM Learning</vt:lpstr>
      <vt:lpstr>CIDOC CRM Game/ Entities Cards Set</vt:lpstr>
      <vt:lpstr>CIDOC CRM Game/ Property Cards Set </vt:lpstr>
      <vt:lpstr>PowerPoint Presentation</vt:lpstr>
      <vt:lpstr>CIDOC CRM Game/ Case-study Cards Set</vt:lpstr>
      <vt:lpstr>Initial CRM Game Mechanism Concept</vt:lpstr>
      <vt:lpstr>PowerPoint Presentation</vt:lpstr>
      <vt:lpstr>PowerPoint Presentation</vt:lpstr>
      <vt:lpstr>PowerPoint Presentation</vt:lpstr>
      <vt:lpstr>PowerPoint Presentation</vt:lpstr>
      <vt:lpstr>PowerPoint Presentation</vt:lpstr>
      <vt:lpstr>Feedback &amp; Questionnaire: Questions (Google QUestionnaire):</vt:lpstr>
      <vt:lpstr>Feedback &amp; Questionnaire: Answers: </vt:lpstr>
      <vt:lpstr>Feedback &amp; Questionnaire: Background questions (1/3)</vt:lpstr>
      <vt:lpstr>Feedback &amp; Questionnaire: Background questions (2/3) </vt:lpstr>
      <vt:lpstr>Feedback &amp; Questionnaire: Background questions (3/3) </vt:lpstr>
      <vt:lpstr>Feedback &amp; Questionnaire: Formal Ontology / CRM Presentation Feedback (1/2)</vt:lpstr>
      <vt:lpstr>Feedback &amp; Questionnaire: Formal Ontology / CRM Presentation Feedback (2/2)</vt:lpstr>
      <vt:lpstr>Feedback &amp; Questionnaire: CRM Game Feedback (1/3)</vt:lpstr>
      <vt:lpstr>Feedback &amp; Questionnaire: CRM Game Feedback (2/3)</vt:lpstr>
      <vt:lpstr>Feedback &amp; Questionnaire: CRM Game Feedback (3/3)</vt:lpstr>
      <vt:lpstr>Feedback &amp; Questionnaire: Next Steps Feedback (1/1)</vt:lpstr>
      <vt:lpstr>Game Mechanism Evaluation</vt:lpstr>
      <vt:lpstr>Game Mechanism Evaluation</vt:lpstr>
      <vt:lpstr>Concept Learning Evaluation</vt:lpstr>
      <vt:lpstr>Concept Learning Evaluation</vt:lpstr>
      <vt:lpstr>Next Steps?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Bekiari Xrysoula</dc:creator>
  <cp:lastModifiedBy>Bekiari Xrysoula</cp:lastModifiedBy>
  <cp:revision>1</cp:revision>
  <dcterms:modified xsi:type="dcterms:W3CDTF">2016-02-12T12:06:49Z</dcterms:modified>
</cp:coreProperties>
</file>