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56" r:id="rId3"/>
    <p:sldId id="267" r:id="rId4"/>
    <p:sldId id="265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B1B9"/>
    <a:srgbClr val="A02097"/>
    <a:srgbClr val="A98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448DD-A0D8-4DBD-AFC2-F868CB57C96A}" type="datetimeFigureOut">
              <a:rPr lang="en-US" smtClean="0"/>
              <a:pPr/>
              <a:t>8/2/2013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DA07A-0983-450F-8741-698991F44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8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DA07A-0983-450F-8741-698991F4472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1" name="Arc 17"/>
          <p:cNvSpPr>
            <a:spLocks/>
          </p:cNvSpPr>
          <p:nvPr userDrawn="1"/>
        </p:nvSpPr>
        <p:spPr bwMode="auto">
          <a:xfrm>
            <a:off x="-8792" y="519116"/>
            <a:ext cx="3039208" cy="1982787"/>
          </a:xfrm>
          <a:custGeom>
            <a:avLst/>
            <a:gdLst>
              <a:gd name="G0" fmla="+- 4544 0 0"/>
              <a:gd name="G1" fmla="+- 21600 0 0"/>
              <a:gd name="G2" fmla="+- 21600 0 0"/>
              <a:gd name="T0" fmla="*/ 48 w 26144"/>
              <a:gd name="T1" fmla="*/ 473 h 43200"/>
              <a:gd name="T2" fmla="*/ 0 w 26144"/>
              <a:gd name="T3" fmla="*/ 42717 h 43200"/>
              <a:gd name="T4" fmla="*/ 4544 w 26144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44" h="43200" fill="none" extrusionOk="0">
                <a:moveTo>
                  <a:pt x="48" y="473"/>
                </a:moveTo>
                <a:cubicBezTo>
                  <a:pt x="1526" y="158"/>
                  <a:pt x="3032" y="-1"/>
                  <a:pt x="4544" y="0"/>
                </a:cubicBezTo>
                <a:cubicBezTo>
                  <a:pt x="16473" y="0"/>
                  <a:pt x="26144" y="9670"/>
                  <a:pt x="26144" y="21600"/>
                </a:cubicBezTo>
                <a:cubicBezTo>
                  <a:pt x="26144" y="33529"/>
                  <a:pt x="16473" y="43200"/>
                  <a:pt x="4544" y="43200"/>
                </a:cubicBezTo>
                <a:cubicBezTo>
                  <a:pt x="3016" y="43200"/>
                  <a:pt x="1493" y="43037"/>
                  <a:pt x="0" y="42716"/>
                </a:cubicBezTo>
              </a:path>
              <a:path w="26144" h="43200" stroke="0" extrusionOk="0">
                <a:moveTo>
                  <a:pt x="48" y="473"/>
                </a:moveTo>
                <a:cubicBezTo>
                  <a:pt x="1526" y="158"/>
                  <a:pt x="3032" y="-1"/>
                  <a:pt x="4544" y="0"/>
                </a:cubicBezTo>
                <a:cubicBezTo>
                  <a:pt x="16473" y="0"/>
                  <a:pt x="26144" y="9670"/>
                  <a:pt x="26144" y="21600"/>
                </a:cubicBezTo>
                <a:cubicBezTo>
                  <a:pt x="26144" y="33529"/>
                  <a:pt x="16473" y="43200"/>
                  <a:pt x="4544" y="43200"/>
                </a:cubicBezTo>
                <a:cubicBezTo>
                  <a:pt x="3016" y="43200"/>
                  <a:pt x="1493" y="43037"/>
                  <a:pt x="0" y="42716"/>
                </a:cubicBezTo>
                <a:lnTo>
                  <a:pt x="4544" y="21600"/>
                </a:lnTo>
                <a:close/>
              </a:path>
            </a:pathLst>
          </a:custGeom>
          <a:noFill/>
          <a:ln w="190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l-GR"/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688123" y="2667000"/>
            <a:ext cx="5697415" cy="533400"/>
          </a:xfrm>
        </p:spPr>
        <p:txBody>
          <a:bodyPr/>
          <a:lstStyle>
            <a:lvl1pPr marL="0" indent="0" algn="ctr">
              <a:defRPr i="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0"/>
            </a:lvl1pPr>
          </a:lstStyle>
          <a:p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409FC647-626F-4914-A8F0-70EA36D70D5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3672" name="Rectangle 8"/>
          <p:cNvSpPr>
            <a:spLocks noChangeArrowheads="1"/>
          </p:cNvSpPr>
          <p:nvPr userDrawn="1"/>
        </p:nvSpPr>
        <p:spPr bwMode="hidden">
          <a:xfrm>
            <a:off x="0" y="914403"/>
            <a:ext cx="4931020" cy="11588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l-GR" sz="2400" b="0">
              <a:latin typeface="Times New Roman" pitchFamily="18" charset="0"/>
            </a:endParaRPr>
          </a:p>
        </p:txBody>
      </p:sp>
      <p:sp>
        <p:nvSpPr>
          <p:cNvPr id="113673" name="Rectangle 9"/>
          <p:cNvSpPr>
            <a:spLocks noChangeArrowheads="1"/>
          </p:cNvSpPr>
          <p:nvPr userDrawn="1"/>
        </p:nvSpPr>
        <p:spPr bwMode="hidden">
          <a:xfrm>
            <a:off x="4136783" y="914403"/>
            <a:ext cx="4931019" cy="1158875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l-GR" sz="2400" b="0">
              <a:latin typeface="Times New Roman" pitchFamily="18" charset="0"/>
            </a:endParaRPr>
          </a:p>
        </p:txBody>
      </p:sp>
      <p:sp>
        <p:nvSpPr>
          <p:cNvPr id="1136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2110154" y="1066800"/>
            <a:ext cx="6019800" cy="8382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endParaRPr lang="el-GR" noProof="0" smtClean="0"/>
          </a:p>
        </p:txBody>
      </p:sp>
      <p:sp>
        <p:nvSpPr>
          <p:cNvPr id="113679" name="Text Box 15"/>
          <p:cNvSpPr txBox="1">
            <a:spLocks noChangeArrowheads="1"/>
          </p:cNvSpPr>
          <p:nvPr userDrawn="1"/>
        </p:nvSpPr>
        <p:spPr bwMode="auto">
          <a:xfrm>
            <a:off x="2447194" y="4075113"/>
            <a:ext cx="451631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l-GR" b="0"/>
          </a:p>
        </p:txBody>
      </p:sp>
      <p:pic>
        <p:nvPicPr>
          <p:cNvPr id="113682" name="Picture 18" descr="Z:\Docs\logos\ITE-Institouto-Pliroforikis-eng.tif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93"/>
          <a:stretch/>
        </p:blipFill>
        <p:spPr bwMode="auto">
          <a:xfrm>
            <a:off x="789868" y="914403"/>
            <a:ext cx="1012570" cy="117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263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8246" y="6286500"/>
            <a:ext cx="22098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July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2BA745-5145-4CD5-9D7A-FA2C0C252D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5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DED9E2-28DD-4331-96AA-C3038AA3B2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388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85FD4B-1DBE-4D2E-93E4-B88CB1D1A1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43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780443" y="711200"/>
            <a:ext cx="6600092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2296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63888" y="6273006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0"/>
            </a:lvl1pPr>
          </a:lstStyle>
          <a:p>
            <a:endParaRPr lang="en-US" dirty="0" smtClean="0"/>
          </a:p>
          <a:p>
            <a:r>
              <a:rPr lang="en-US" b="1" dirty="0" smtClean="0"/>
              <a:t>July</a:t>
            </a:r>
            <a:r>
              <a:rPr lang="en-US" dirty="0" smtClean="0"/>
              <a:t> 2013</a:t>
            </a:r>
            <a:endParaRPr lang="en-US" dirty="0"/>
          </a:p>
        </p:txBody>
      </p:sp>
      <p:sp>
        <p:nvSpPr>
          <p:cNvPr id="1126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1292" y="6324600"/>
            <a:ext cx="41616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0">
                <a:solidFill>
                  <a:schemeClr val="tx2"/>
                </a:solidFill>
              </a:defRPr>
            </a:lvl1pPr>
          </a:lstStyle>
          <a:p>
            <a:fld id="{2F85FD4B-1DBE-4D2E-93E4-B88CB1D1A1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47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 i="1">
          <a:solidFill>
            <a:srgbClr val="4D4D4D"/>
          </a:solidFill>
          <a:latin typeface="Arial" pitchFamily="34" charset="0"/>
        </a:defRPr>
      </a:lvl9pPr>
    </p:titleStyle>
    <p:bodyStyle>
      <a:lvl1pPr marL="447675" indent="-44767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defRPr sz="2000" i="1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¡"/>
        <a:defRPr>
          <a:solidFill>
            <a:schemeClr val="tx1"/>
          </a:solidFill>
          <a:latin typeface="+mn-lt"/>
        </a:defRPr>
      </a:lvl2pPr>
      <a:lvl3pPr marL="1293813" indent="-4032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i="1">
          <a:solidFill>
            <a:schemeClr val="tx1"/>
          </a:solidFill>
          <a:latin typeface="+mn-lt"/>
        </a:defRPr>
      </a:lvl3pPr>
      <a:lvl4pPr marL="1681163" indent="-385763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¡"/>
        <a:defRPr sz="1400">
          <a:solidFill>
            <a:schemeClr val="tx1"/>
          </a:solidFill>
          <a:latin typeface="+mn-lt"/>
        </a:defRPr>
      </a:lvl4pPr>
      <a:lvl5pPr marL="20701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31840" y="2492896"/>
            <a:ext cx="3428206" cy="62345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i="1" dirty="0" smtClean="0"/>
              <a:t>Site map linking</a:t>
            </a:r>
            <a:endParaRPr lang="en-US" sz="2800" i="1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712" y="1052736"/>
            <a:ext cx="6935787" cy="838200"/>
          </a:xfrm>
        </p:spPr>
        <p:txBody>
          <a:bodyPr/>
          <a:lstStyle/>
          <a:p>
            <a:r>
              <a:rPr lang="en-US" sz="4200" i="0" dirty="0" smtClean="0">
                <a:latin typeface="Arial Narrow" pitchFamily="34" charset="0"/>
              </a:rPr>
              <a:t>CIDOC –CRM site</a:t>
            </a:r>
            <a:endParaRPr lang="en-US" sz="4200" i="0" dirty="0">
              <a:latin typeface="Arial Narrow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-298128" y="3955284"/>
            <a:ext cx="990441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defTabSz="903288"/>
            <a:r>
              <a:rPr lang="en-US" sz="1600" b="0" i="1" dirty="0">
                <a:solidFill>
                  <a:schemeClr val="tx2"/>
                </a:solidFill>
                <a:cs typeface="Arial" pitchFamily="34" charset="0"/>
              </a:rPr>
              <a:t>Center for Cultural Informatics, </a:t>
            </a:r>
          </a:p>
          <a:p>
            <a:pPr algn="ctr" defTabSz="903288"/>
            <a:r>
              <a:rPr lang="en-US" sz="1600" b="0" i="1" dirty="0">
                <a:solidFill>
                  <a:schemeClr val="tx2"/>
                </a:solidFill>
                <a:cs typeface="Arial" pitchFamily="34" charset="0"/>
              </a:rPr>
              <a:t>Institute of Computer Science </a:t>
            </a:r>
          </a:p>
          <a:p>
            <a:pPr algn="ctr" defTabSz="903288"/>
            <a:r>
              <a:rPr lang="en-US" sz="1600" b="0" i="1" dirty="0">
                <a:solidFill>
                  <a:schemeClr val="tx2"/>
                </a:solidFill>
                <a:cs typeface="Arial" pitchFamily="34" charset="0"/>
              </a:rPr>
              <a:t>Foundation for Research and Technology - Hellas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-394964" y="3349725"/>
            <a:ext cx="9904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/>
          <a:p>
            <a:pPr algn="ctr" defTabSz="903288">
              <a:spcBef>
                <a:spcPct val="20000"/>
              </a:spcBef>
            </a:pPr>
            <a:r>
              <a:rPr lang="en-US" sz="2500" b="0" i="1" dirty="0" err="1" smtClean="0">
                <a:solidFill>
                  <a:srgbClr val="800000"/>
                </a:solidFill>
                <a:cs typeface="Arial" pitchFamily="34" charset="0"/>
              </a:rPr>
              <a:t>Korina</a:t>
            </a:r>
            <a:r>
              <a:rPr lang="en-US" sz="2500" b="0" i="1" dirty="0" smtClean="0">
                <a:solidFill>
                  <a:srgbClr val="800000"/>
                </a:solidFill>
                <a:cs typeface="Arial" pitchFamily="34" charset="0"/>
              </a:rPr>
              <a:t> </a:t>
            </a:r>
            <a:r>
              <a:rPr lang="en-US" sz="2500" b="0" i="1" dirty="0" err="1">
                <a:solidFill>
                  <a:srgbClr val="800000"/>
                </a:solidFill>
                <a:cs typeface="Arial" pitchFamily="34" charset="0"/>
              </a:rPr>
              <a:t>Doerr</a:t>
            </a:r>
            <a:endParaRPr lang="en-US" sz="2500" b="0" i="1" dirty="0">
              <a:solidFill>
                <a:srgbClr val="800000"/>
              </a:solidFill>
              <a:cs typeface="Arial" pitchFamily="34" charset="0"/>
            </a:endParaRPr>
          </a:p>
          <a:p>
            <a:pPr algn="ctr" defTabSz="903288">
              <a:spcBef>
                <a:spcPct val="20000"/>
              </a:spcBef>
            </a:pPr>
            <a:endParaRPr lang="en-US" sz="2500" b="0" i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396552" y="5303937"/>
            <a:ext cx="9904413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ctr" defTabSz="903288"/>
            <a:r>
              <a:rPr lang="en-US" sz="2000" dirty="0" smtClean="0">
                <a:solidFill>
                  <a:schemeClr val="tx2"/>
                </a:solidFill>
                <a:cs typeface="Arial" pitchFamily="34" charset="0"/>
              </a:rPr>
              <a:t>July 2013</a:t>
            </a:r>
            <a:endParaRPr lang="en-US" sz="2000" dirty="0">
              <a:solidFill>
                <a:schemeClr val="tx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11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Rectangle 279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Rectangle 280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TextBox 281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3" name="TextBox 282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TextBox 287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9" name="Rectangle 288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Rectangle 291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4" name="Straight Connector 293"/>
          <p:cNvCxnSpPr>
            <a:stCxn id="293" idx="3"/>
            <a:endCxn id="289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>
            <a:stCxn id="289" idx="3"/>
            <a:endCxn id="290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95"/>
          <p:cNvCxnSpPr>
            <a:stCxn id="290" idx="3"/>
            <a:endCxn id="291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8" name="Rectangle 297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Rectangle 304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Rectangle 305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TextBox 306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8" name="Rectangle 307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9" name="Rectangle 308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TextBox 309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1" name="Rectangle 310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TextBox 316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8" name="Rectangle 317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Rectangle 320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Rectangle 321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TextBox 322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4" name="Rectangle 323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Rectangle 324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Rectangle 325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TextBox 326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4" name="TextBox 333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9" name="Rectangle 338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TextBox 339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Rectangle 341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Rectangle 342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TextBox 343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5" name="Rectangle 344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TextBox 345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7" name="Rectangle 346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Rectangle 347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Rectangle 348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0" name="Elbow Connector 349"/>
          <p:cNvCxnSpPr>
            <a:stCxn id="343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Rectangle 350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Rectangle 351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3" name="Rectangle 352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4" name="TextBox 353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5" name="TextBox 354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6" name="TextBox 355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7" name="TextBox 356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8" name="TextBox 357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60" name="TextBox 359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2" name="Elbow Connector 189"/>
          <p:cNvCxnSpPr>
            <a:stCxn id="384" idx="2"/>
            <a:endCxn id="278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66"/>
          <p:cNvCxnSpPr>
            <a:stCxn id="383" idx="2"/>
            <a:endCxn id="280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hape 274"/>
          <p:cNvCxnSpPr>
            <a:stCxn id="381" idx="3"/>
            <a:endCxn id="340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hape 274"/>
          <p:cNvCxnSpPr>
            <a:stCxn id="336" idx="3"/>
            <a:endCxn id="272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TextBox 366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8" name="Elbow Connector 304"/>
          <p:cNvCxnSpPr>
            <a:stCxn id="345" idx="2"/>
            <a:endCxn id="274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Rectangle 368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Rectangle 375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Rectangle 376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TextBox 377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9" name="TextBox 378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0" name="Rectangle 379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Rectangle 383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Rectangle 384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6" name="TextBox 385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7" name="TextBox 386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8" name="Rectangle 387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" name="Rectangle 388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0" name="TextBox 389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91" name="Straight Connector 390"/>
          <p:cNvCxnSpPr>
            <a:stCxn id="380" idx="2"/>
            <a:endCxn id="271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TextBox 391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3" name="TextBox 392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4" name="Left Brace 393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5" name="Left Brace 394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6" name="Group 395"/>
          <p:cNvGrpSpPr/>
          <p:nvPr/>
        </p:nvGrpSpPr>
        <p:grpSpPr>
          <a:xfrm>
            <a:off x="2411760" y="2708920"/>
            <a:ext cx="2088232" cy="3744416"/>
            <a:chOff x="2411760" y="2060848"/>
            <a:chExt cx="2088232" cy="3744416"/>
          </a:xfrm>
        </p:grpSpPr>
        <p:cxnSp>
          <p:nvCxnSpPr>
            <p:cNvPr id="397" name="Straight Arrow Connector 396"/>
            <p:cNvCxnSpPr>
              <a:stCxn id="398" idx="3"/>
            </p:cNvCxnSpPr>
            <p:nvPr/>
          </p:nvCxnSpPr>
          <p:spPr>
            <a:xfrm flipV="1">
              <a:off x="4139952" y="2060848"/>
              <a:ext cx="360040" cy="3492388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8" name="Rectangle 397"/>
            <p:cNvSpPr/>
            <p:nvPr/>
          </p:nvSpPr>
          <p:spPr>
            <a:xfrm>
              <a:off x="3131840" y="5445224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9" name="Straight Arrow Connector 398"/>
            <p:cNvCxnSpPr>
              <a:endCxn id="398" idx="1"/>
            </p:cNvCxnSpPr>
            <p:nvPr/>
          </p:nvCxnSpPr>
          <p:spPr>
            <a:xfrm flipV="1">
              <a:off x="2411760" y="5553236"/>
              <a:ext cx="720080" cy="252028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40" name="Rectangle 139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8" name="Straight Arrow Connector 147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Rectangle 279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Rectangle 280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ectangle 281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4" name="TextBox 283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8" name="Rectangle 287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TextBox 288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90" name="Rectangle 289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Rectangle 291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Rectangle 293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5" name="Straight Connector 294"/>
          <p:cNvCxnSpPr>
            <a:stCxn id="294" idx="3"/>
            <a:endCxn id="290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95"/>
          <p:cNvCxnSpPr>
            <a:stCxn id="290" idx="3"/>
            <a:endCxn id="291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/>
          <p:cNvCxnSpPr>
            <a:stCxn id="291" idx="3"/>
            <a:endCxn id="292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297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Rectangle 298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Rectangle 304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Rectangle 305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Rectangle 306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0" name="Rectangle 309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TextBox 310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2" name="Rectangle 311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TextBox 317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9" name="Rectangle 318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Rectangle 320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Rectangle 321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TextBox 323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5" name="Rectangle 324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Rectangle 325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Rectangle 326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TextBox 327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5" name="TextBox 334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7" name="TextBox 336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TextBox 340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42" name="Rectangle 341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Rectangle 342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Rectangle 343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TextBox 344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6" name="Rectangle 345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TextBox 346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8" name="Rectangle 347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Rectangle 348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1" name="Elbow Connector 350"/>
          <p:cNvCxnSpPr>
            <a:stCxn id="344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Rectangle 351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3" name="Rectangle 352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4" name="Rectangle 353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5" name="TextBox 354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6" name="TextBox 355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7" name="TextBox 356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8" name="TextBox 357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9" name="TextBox 358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60" name="TextBox 359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61" name="TextBox 360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62" name="TextBox 361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3" name="Elbow Connector 189"/>
          <p:cNvCxnSpPr>
            <a:stCxn id="385" idx="2"/>
            <a:endCxn id="279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hape 266"/>
          <p:cNvCxnSpPr>
            <a:stCxn id="384" idx="2"/>
            <a:endCxn id="281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hape 274"/>
          <p:cNvCxnSpPr>
            <a:stCxn id="337" idx="3"/>
            <a:endCxn id="273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" name="TextBox 367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9" name="Elbow Connector 304"/>
          <p:cNvCxnSpPr>
            <a:stCxn id="346" idx="2"/>
            <a:endCxn id="275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Rectangle 369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Rectangle 375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Rectangle 376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Rectangle 377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TextBox 378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0" name="TextBox 379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1" name="Rectangle 380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Rectangle 383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Rectangle 384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6" name="Rectangle 385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TextBox 386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8" name="TextBox 387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9" name="Rectangle 388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0" name="Rectangle 389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1" name="TextBox 390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92" name="Straight Connector 391"/>
          <p:cNvCxnSpPr>
            <a:stCxn id="381" idx="2"/>
            <a:endCxn id="272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3" name="TextBox 392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4" name="TextBox 393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5" name="Left Brace 394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6" name="Left Brace 395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6" name="Shape 274"/>
          <p:cNvCxnSpPr>
            <a:stCxn id="382" idx="3"/>
            <a:endCxn id="341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" name="Group 265"/>
          <p:cNvGrpSpPr/>
          <p:nvPr/>
        </p:nvGrpSpPr>
        <p:grpSpPr>
          <a:xfrm>
            <a:off x="2483768" y="2132856"/>
            <a:ext cx="1944216" cy="4320480"/>
            <a:chOff x="2483768" y="2348880"/>
            <a:chExt cx="1944216" cy="4320480"/>
          </a:xfrm>
        </p:grpSpPr>
        <p:cxnSp>
          <p:nvCxnSpPr>
            <p:cNvPr id="261" name="Straight Arrow Connector 260"/>
            <p:cNvCxnSpPr>
              <a:endCxn id="262" idx="3"/>
            </p:cNvCxnSpPr>
            <p:nvPr/>
          </p:nvCxnSpPr>
          <p:spPr>
            <a:xfrm flipH="1">
              <a:off x="4139952" y="2348880"/>
              <a:ext cx="288032" cy="3780420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Rectangle 261"/>
            <p:cNvSpPr/>
            <p:nvPr/>
          </p:nvSpPr>
          <p:spPr>
            <a:xfrm>
              <a:off x="3131840" y="6021288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4" name="Straight Arrow Connector 263"/>
            <p:cNvCxnSpPr>
              <a:stCxn id="262" idx="1"/>
            </p:cNvCxnSpPr>
            <p:nvPr/>
          </p:nvCxnSpPr>
          <p:spPr>
            <a:xfrm flipH="1">
              <a:off x="2483768" y="6129300"/>
              <a:ext cx="648072" cy="540060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40" name="Rectangle 139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8" name="Straight Arrow Connector 147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Rectangle 262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Rectangle 266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TextBox 277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79" name="TextBox 278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Rectangle 282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TextBox 283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Rectangle 285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Rectangle 286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0" name="Straight Connector 289"/>
          <p:cNvCxnSpPr>
            <a:stCxn id="289" idx="3"/>
            <a:endCxn id="285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/>
          <p:cNvCxnSpPr>
            <a:stCxn id="285" idx="3"/>
            <a:endCxn id="286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291"/>
          <p:cNvCxnSpPr>
            <a:stCxn id="286" idx="3"/>
            <a:endCxn id="287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4" name="Rectangle 293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Rectangle 294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Rectangle 295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TextBox 302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4" name="Rectangle 303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5" name="Rectangle 304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TextBox 305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7" name="Rectangle 306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Rectangle 307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Rectangle 308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TextBox 312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4" name="Rectangle 313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TextBox 318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0" name="Rectangle 319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Rectangle 320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Rectangle 321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TextBox 322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0" name="TextBox 329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1" name="TextBox 330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5" name="Rectangle 334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6" name="TextBox 335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7" name="Rectangle 336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Rectangle 337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9" name="Rectangle 338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TextBox 339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1" name="Rectangle 340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3" name="Rectangle 342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Rectangle 343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Rectangle 344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6" name="Elbow Connector 345"/>
          <p:cNvCxnSpPr>
            <a:stCxn id="339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7" name="Rectangle 346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Rectangle 347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Rectangle 348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TextBox 349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1" name="TextBox 350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2" name="TextBox 351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4" name="TextBox 353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6" name="TextBox 355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58" name="Elbow Connector 189"/>
          <p:cNvCxnSpPr>
            <a:stCxn id="380" idx="2"/>
            <a:endCxn id="274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hape 266"/>
          <p:cNvCxnSpPr>
            <a:stCxn id="379" idx="2"/>
            <a:endCxn id="276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74"/>
          <p:cNvCxnSpPr>
            <a:stCxn id="377" idx="3"/>
            <a:endCxn id="336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74"/>
          <p:cNvCxnSpPr>
            <a:stCxn id="332" idx="3"/>
            <a:endCxn id="268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3" name="TextBox 362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4" name="Elbow Connector 304"/>
          <p:cNvCxnSpPr>
            <a:stCxn id="341" idx="2"/>
            <a:endCxn id="270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6" name="Rectangle 365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7" name="Rectangle 366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TextBox 373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5" name="TextBox 374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6" name="Rectangle 375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Rectangle 376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Rectangle 377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TextBox 381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3" name="TextBox 382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4" name="Rectangle 383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Rectangle 384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6" name="TextBox 385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7" name="Straight Connector 386"/>
          <p:cNvCxnSpPr>
            <a:stCxn id="376" idx="2"/>
            <a:endCxn id="267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TextBox 387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89" name="TextBox 388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0" name="Left Brace 389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1" name="Left Brace 390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2" name="Group 261"/>
          <p:cNvGrpSpPr/>
          <p:nvPr/>
        </p:nvGrpSpPr>
        <p:grpSpPr>
          <a:xfrm>
            <a:off x="3059832" y="2204864"/>
            <a:ext cx="1440160" cy="4464496"/>
            <a:chOff x="3203848" y="2132856"/>
            <a:chExt cx="1440160" cy="4464496"/>
          </a:xfrm>
        </p:grpSpPr>
        <p:cxnSp>
          <p:nvCxnSpPr>
            <p:cNvPr id="259" name="Straight Arrow Connector 258"/>
            <p:cNvCxnSpPr>
              <a:endCxn id="260" idx="3"/>
            </p:cNvCxnSpPr>
            <p:nvPr/>
          </p:nvCxnSpPr>
          <p:spPr>
            <a:xfrm flipH="1">
              <a:off x="4211960" y="2132856"/>
              <a:ext cx="432048" cy="4320480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Rectangle 259"/>
            <p:cNvSpPr/>
            <p:nvPr/>
          </p:nvSpPr>
          <p:spPr>
            <a:xfrm>
              <a:off x="3203848" y="6309320"/>
              <a:ext cx="1008112" cy="288032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39" name="Rectangle 138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7" name="Straight Arrow Connector 146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147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140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TextBox 279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TextBox 285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2" name="Straight Connector 291"/>
          <p:cNvCxnSpPr>
            <a:stCxn id="291" idx="3"/>
            <a:endCxn id="287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87" idx="3"/>
            <a:endCxn id="288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>
            <a:stCxn id="288" idx="3"/>
            <a:endCxn id="289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ectangle 295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extBox 304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Rectangle 306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TextBox 314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6" name="Rectangle 315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2" name="Rectangle 321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5" name="TextBox 334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Rectangle 336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TextBox 337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Rectangle 340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3" name="Rectangle 342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TextBox 343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5" name="Rectangle 344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Rectangle 346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8" name="Elbow Connector 347"/>
          <p:cNvCxnSpPr>
            <a:stCxn id="341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Rectangle 348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Rectangle 350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TextBox 351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5" name="TextBox 354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8" name="TextBox 357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0" name="Elbow Connector 189"/>
          <p:cNvCxnSpPr>
            <a:stCxn id="382" idx="2"/>
            <a:endCxn id="276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66"/>
          <p:cNvCxnSpPr>
            <a:stCxn id="381" idx="2"/>
            <a:endCxn id="278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74"/>
          <p:cNvCxnSpPr>
            <a:stCxn id="379" idx="3"/>
            <a:endCxn id="338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74"/>
          <p:cNvCxnSpPr>
            <a:stCxn id="334" idx="3"/>
            <a:endCxn id="231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TextBox 364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6" name="Elbow Connector 304"/>
          <p:cNvCxnSpPr>
            <a:stCxn id="343" idx="2"/>
            <a:endCxn id="270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Rectangle 366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TextBox 375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7" name="TextBox 376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TextBox 383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5" name="TextBox 384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6" name="Rectangle 385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Rectangle 386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8" name="TextBox 387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9" name="Straight Connector 388"/>
          <p:cNvCxnSpPr>
            <a:stCxn id="378" idx="2"/>
            <a:endCxn id="230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TextBox 389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1" name="TextBox 390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2" name="Left Brace 391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Left Brace 392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7" name="Straight Arrow Connector 266"/>
          <p:cNvCxnSpPr/>
          <p:nvPr/>
        </p:nvCxnSpPr>
        <p:spPr>
          <a:xfrm flipH="1">
            <a:off x="899592" y="2132856"/>
            <a:ext cx="3456384" cy="3960440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 rot="18676519">
            <a:off x="1926883" y="3832456"/>
            <a:ext cx="13126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CHIOS PROJECT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5508104" y="2852936"/>
            <a:ext cx="1800200" cy="2880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xtBox 142"/>
          <p:cNvSpPr txBox="1"/>
          <p:nvPr/>
        </p:nvSpPr>
        <p:spPr>
          <a:xfrm>
            <a:off x="5508104" y="2852936"/>
            <a:ext cx="1881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Reference to CHIOS Project</a:t>
            </a:r>
            <a:endParaRPr lang="en-US" sz="12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51520" y="3068960"/>
            <a:ext cx="1836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CHIOS Project deliverables</a:t>
            </a:r>
            <a:endParaRPr lang="en-US" sz="1200" dirty="0"/>
          </a:p>
        </p:txBody>
      </p:sp>
      <p:sp>
        <p:nvSpPr>
          <p:cNvPr id="148" name="Rectangle 147"/>
          <p:cNvSpPr/>
          <p:nvPr/>
        </p:nvSpPr>
        <p:spPr>
          <a:xfrm>
            <a:off x="323528" y="3068960"/>
            <a:ext cx="1800200" cy="2880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9" name="Straight Arrow Connector 148"/>
          <p:cNvCxnSpPr/>
          <p:nvPr/>
        </p:nvCxnSpPr>
        <p:spPr>
          <a:xfrm flipV="1">
            <a:off x="395536" y="3356992"/>
            <a:ext cx="360040" cy="2736304"/>
          </a:xfrm>
          <a:prstGeom prst="straightConnector1">
            <a:avLst/>
          </a:prstGeom>
          <a:ln w="190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>
            <a:off x="4932040" y="2132856"/>
            <a:ext cx="936104" cy="720080"/>
          </a:xfrm>
          <a:prstGeom prst="straightConnector1">
            <a:avLst/>
          </a:prstGeom>
          <a:ln w="190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Group 144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47" name="Rectangle 146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59" name="Straight Arrow Connector 158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140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TextBox 279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TextBox 285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2" name="Straight Connector 291"/>
          <p:cNvCxnSpPr>
            <a:stCxn id="291" idx="3"/>
            <a:endCxn id="287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87" idx="3"/>
            <a:endCxn id="288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>
            <a:stCxn id="288" idx="3"/>
            <a:endCxn id="289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ectangle 295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extBox 304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Rectangle 306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TextBox 314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6" name="Rectangle 315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2" name="Rectangle 321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5" name="TextBox 334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Rectangle 336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TextBox 337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Rectangle 340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3" name="Rectangle 342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TextBox 343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5" name="Rectangle 344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Rectangle 346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8" name="Elbow Connector 347"/>
          <p:cNvCxnSpPr>
            <a:stCxn id="341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Rectangle 348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Rectangle 350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TextBox 351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5" name="TextBox 354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8" name="TextBox 357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0" name="Elbow Connector 189"/>
          <p:cNvCxnSpPr>
            <a:stCxn id="382" idx="2"/>
            <a:endCxn id="276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66"/>
          <p:cNvCxnSpPr>
            <a:stCxn id="381" idx="2"/>
            <a:endCxn id="278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74"/>
          <p:cNvCxnSpPr>
            <a:stCxn id="379" idx="3"/>
            <a:endCxn id="338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74"/>
          <p:cNvCxnSpPr>
            <a:stCxn id="334" idx="3"/>
            <a:endCxn id="231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TextBox 364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6" name="Elbow Connector 304"/>
          <p:cNvCxnSpPr>
            <a:stCxn id="343" idx="2"/>
            <a:endCxn id="270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Rectangle 366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TextBox 375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7" name="TextBox 376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TextBox 383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5" name="TextBox 384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6" name="Rectangle 385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Rectangle 386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8" name="TextBox 387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9" name="Straight Connector 388"/>
          <p:cNvCxnSpPr>
            <a:stCxn id="378" idx="2"/>
            <a:endCxn id="230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TextBox 389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1" name="TextBox 390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2" name="Left Brace 391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Left Brace 392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7" name="Straight Arrow Connector 266"/>
          <p:cNvCxnSpPr/>
          <p:nvPr/>
        </p:nvCxnSpPr>
        <p:spPr>
          <a:xfrm flipV="1">
            <a:off x="2411760" y="5589240"/>
            <a:ext cx="1152128" cy="86409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flipV="1">
            <a:off x="2267744" y="4437112"/>
            <a:ext cx="1080120" cy="2016224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flipV="1">
            <a:off x="2411760" y="6237312"/>
            <a:ext cx="936104" cy="360040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/>
          <p:cNvCxnSpPr/>
          <p:nvPr/>
        </p:nvCxnSpPr>
        <p:spPr>
          <a:xfrm flipV="1">
            <a:off x="2411760" y="4797152"/>
            <a:ext cx="936104" cy="158417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/>
          <p:nvPr/>
        </p:nvCxnSpPr>
        <p:spPr>
          <a:xfrm flipV="1">
            <a:off x="2411760" y="5993904"/>
            <a:ext cx="936104" cy="531440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Rectangle 152"/>
          <p:cNvSpPr/>
          <p:nvPr/>
        </p:nvSpPr>
        <p:spPr>
          <a:xfrm>
            <a:off x="3131840" y="4293096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3131840" y="5445224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/>
          <p:cNvSpPr/>
          <p:nvPr/>
        </p:nvSpPr>
        <p:spPr>
          <a:xfrm>
            <a:off x="3131840" y="6093296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107504" y="146547"/>
            <a:ext cx="1506340" cy="1736613"/>
            <a:chOff x="107504" y="188640"/>
            <a:chExt cx="1506340" cy="1736613"/>
          </a:xfrm>
        </p:grpSpPr>
        <p:sp>
          <p:nvSpPr>
            <p:cNvPr id="147" name="Rectangle 146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66" name="Straight Arrow Connector 165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TextBox 166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Rectangle 140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Rectangle 230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TextBox 279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TextBox 285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2" name="Straight Connector 291"/>
          <p:cNvCxnSpPr>
            <a:stCxn id="291" idx="3"/>
            <a:endCxn id="287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87" idx="3"/>
            <a:endCxn id="288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>
            <a:stCxn id="288" idx="3"/>
            <a:endCxn id="289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ectangle 295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extBox 304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Rectangle 306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TextBox 314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6" name="Rectangle 315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2" name="Rectangle 321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5" name="TextBox 334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Rectangle 336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TextBox 337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Rectangle 340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3" name="Rectangle 342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TextBox 343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5" name="Rectangle 344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Rectangle 346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8" name="Elbow Connector 347"/>
          <p:cNvCxnSpPr>
            <a:stCxn id="341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Rectangle 348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Rectangle 350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TextBox 351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5" name="TextBox 354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8" name="TextBox 357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0" name="Elbow Connector 189"/>
          <p:cNvCxnSpPr>
            <a:stCxn id="382" idx="2"/>
            <a:endCxn id="276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66"/>
          <p:cNvCxnSpPr>
            <a:stCxn id="381" idx="2"/>
            <a:endCxn id="278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74"/>
          <p:cNvCxnSpPr>
            <a:stCxn id="379" idx="3"/>
            <a:endCxn id="338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74"/>
          <p:cNvCxnSpPr>
            <a:stCxn id="334" idx="3"/>
            <a:endCxn id="231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TextBox 364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6" name="Elbow Connector 304"/>
          <p:cNvCxnSpPr>
            <a:stCxn id="343" idx="2"/>
            <a:endCxn id="270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Rectangle 366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TextBox 375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7" name="TextBox 376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TextBox 383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5" name="TextBox 384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6" name="Rectangle 385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Rectangle 386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8" name="TextBox 387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9" name="Straight Connector 388"/>
          <p:cNvCxnSpPr>
            <a:stCxn id="378" idx="2"/>
            <a:endCxn id="230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TextBox 389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1" name="TextBox 390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2" name="Left Brace 391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Left Brace 392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7" name="Straight Arrow Connector 266"/>
          <p:cNvCxnSpPr/>
          <p:nvPr/>
        </p:nvCxnSpPr>
        <p:spPr>
          <a:xfrm flipH="1" flipV="1">
            <a:off x="2339752" y="2276872"/>
            <a:ext cx="1319813" cy="171880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/>
          <p:cNvSpPr/>
          <p:nvPr/>
        </p:nvSpPr>
        <p:spPr>
          <a:xfrm>
            <a:off x="3131840" y="4005064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1" name="Straight Arrow Connector 270"/>
          <p:cNvCxnSpPr/>
          <p:nvPr/>
        </p:nvCxnSpPr>
        <p:spPr>
          <a:xfrm flipH="1">
            <a:off x="2411760" y="4221088"/>
            <a:ext cx="864096" cy="1872208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107504" y="127497"/>
            <a:ext cx="1506340" cy="1736613"/>
            <a:chOff x="107504" y="188640"/>
            <a:chExt cx="1506340" cy="1736613"/>
          </a:xfrm>
        </p:grpSpPr>
        <p:sp>
          <p:nvSpPr>
            <p:cNvPr id="139" name="Rectangle 138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9" name="Straight Arrow Connector 148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Rectangle 261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Rectangle 262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TextBox 278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0" name="TextBox 279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Rectangle 283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TextBox 284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6" name="Rectangle 285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Rectangle 286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1" name="Straight Connector 290"/>
          <p:cNvCxnSpPr>
            <a:stCxn id="290" idx="3"/>
            <a:endCxn id="286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291"/>
          <p:cNvCxnSpPr>
            <a:stCxn id="286" idx="3"/>
            <a:endCxn id="287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87" idx="3"/>
            <a:endCxn id="288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Rectangle 294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Rectangle 295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TextBox 303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5" name="Rectangle 304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6" name="Rectangle 305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TextBox 306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8" name="Rectangle 307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Rectangle 308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TextBox 313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5" name="Rectangle 314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TextBox 319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1" name="Rectangle 320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Rectangle 321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TextBox 323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1" name="TextBox 330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4" name="TextBox 333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5" name="Rectangle 334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6" name="Rectangle 335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TextBox 336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8" name="Rectangle 337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9" name="Rectangle 338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TextBox 340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2" name="Rectangle 341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TextBox 342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4" name="Rectangle 343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Rectangle 344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7" name="Elbow Connector 346"/>
          <p:cNvCxnSpPr>
            <a:stCxn id="340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Rectangle 347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Rectangle 348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TextBox 350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2" name="TextBox 351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4" name="TextBox 353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7" name="TextBox 356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8" name="TextBox 357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59" name="Elbow Connector 189"/>
          <p:cNvCxnSpPr>
            <a:stCxn id="381" idx="2"/>
            <a:endCxn id="275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66"/>
          <p:cNvCxnSpPr>
            <a:stCxn id="380" idx="2"/>
            <a:endCxn id="277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74"/>
          <p:cNvCxnSpPr>
            <a:stCxn id="378" idx="3"/>
            <a:endCxn id="337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74"/>
          <p:cNvCxnSpPr>
            <a:stCxn id="333" idx="3"/>
            <a:endCxn id="269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TextBox 363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5" name="Elbow Connector 304"/>
          <p:cNvCxnSpPr>
            <a:stCxn id="342" idx="2"/>
            <a:endCxn id="271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" name="Rectangle 365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7" name="Rectangle 366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TextBox 374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6" name="TextBox 375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7" name="Rectangle 376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Rectangle 377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TextBox 382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4" name="TextBox 383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5" name="Rectangle 384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6" name="Rectangle 385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TextBox 386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8" name="Straight Connector 387"/>
          <p:cNvCxnSpPr>
            <a:stCxn id="377" idx="2"/>
            <a:endCxn id="268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" name="TextBox 388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0" name="TextBox 389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1" name="Left Brace 390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2" name="Left Brace 391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0" name="Group 259"/>
          <p:cNvGrpSpPr/>
          <p:nvPr/>
        </p:nvGrpSpPr>
        <p:grpSpPr>
          <a:xfrm>
            <a:off x="1115616" y="4293096"/>
            <a:ext cx="3024336" cy="792088"/>
            <a:chOff x="-3492896" y="4365104"/>
            <a:chExt cx="3024336" cy="792088"/>
          </a:xfrm>
        </p:grpSpPr>
        <p:cxnSp>
          <p:nvCxnSpPr>
            <p:cNvPr id="258" name="Straight Arrow Connector 257"/>
            <p:cNvCxnSpPr/>
            <p:nvPr/>
          </p:nvCxnSpPr>
          <p:spPr>
            <a:xfrm flipH="1">
              <a:off x="-3420888" y="4499734"/>
              <a:ext cx="1967886" cy="657458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Rectangle 258"/>
            <p:cNvSpPr/>
            <p:nvPr/>
          </p:nvSpPr>
          <p:spPr>
            <a:xfrm>
              <a:off x="-1476672" y="4365104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4" name="Straight Arrow Connector 263"/>
            <p:cNvCxnSpPr>
              <a:stCxn id="259" idx="1"/>
            </p:cNvCxnSpPr>
            <p:nvPr/>
          </p:nvCxnSpPr>
          <p:spPr>
            <a:xfrm flipH="1">
              <a:off x="-3492896" y="4473116"/>
              <a:ext cx="2016224" cy="324036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9" name="Straight Arrow Connector 138"/>
          <p:cNvCxnSpPr/>
          <p:nvPr/>
        </p:nvCxnSpPr>
        <p:spPr>
          <a:xfrm flipH="1">
            <a:off x="2339752" y="4553508"/>
            <a:ext cx="944488" cy="197183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>
            <a:off x="107504" y="144215"/>
            <a:ext cx="1506340" cy="1736613"/>
            <a:chOff x="107504" y="188640"/>
            <a:chExt cx="1506340" cy="1736613"/>
          </a:xfrm>
        </p:grpSpPr>
        <p:sp>
          <p:nvSpPr>
            <p:cNvPr id="141" name="Rectangle 140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9" name="Straight Arrow Connector 148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TextBox 149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angle 259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Rectangle 261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Rectangle 262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Rectangle 266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TextBox 276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78" name="TextBox 277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0" name="TextBox 279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1" name="TextBox 280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Rectangle 281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Rectangle 283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Rectangle 284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Rectangle 285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Rectangle 286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9" name="Straight Connector 288"/>
          <p:cNvCxnSpPr>
            <a:stCxn id="288" idx="3"/>
            <a:endCxn id="284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>
            <a:stCxn id="284" idx="3"/>
            <a:endCxn id="285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/>
          <p:cNvCxnSpPr>
            <a:stCxn id="285" idx="3"/>
            <a:endCxn id="286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291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Rectangle 292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Rectangle 293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Rectangle 294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Rectangle 295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TextBox 301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3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4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3" name="Rectangle 302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4" name="Rectangle 303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extBox 304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9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9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Rectangle 306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Rectangle 307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Rectangle 308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TextBox 311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3" name="Rectangle 312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TextBox 317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19" name="Rectangle 318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Rectangle 320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TextBox 321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9" name="TextBox 328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0" name="TextBox 329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1" name="TextBox 330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2" name="TextBox 331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3" name="Rectangle 332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4" name="Rectangle 333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5" name="TextBox 334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Rectangle 336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Rectangle 337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9" name="TextBox 338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0" name="Rectangle 339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TextBox 340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2" name="Rectangle 341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3" name="Rectangle 342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Rectangle 343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5" name="Elbow Connector 344"/>
          <p:cNvCxnSpPr>
            <a:stCxn id="338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Rectangle 345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Rectangle 346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8" name="Rectangle 347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" name="TextBox 348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0" name="TextBox 349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1" name="TextBox 350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2" name="TextBox 351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3" name="TextBox 352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5" name="TextBox 354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57" name="Elbow Connector 189"/>
          <p:cNvCxnSpPr>
            <a:stCxn id="379" idx="2"/>
            <a:endCxn id="273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hape 266"/>
          <p:cNvCxnSpPr>
            <a:stCxn id="378" idx="2"/>
            <a:endCxn id="275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hape 274"/>
          <p:cNvCxnSpPr>
            <a:stCxn id="376" idx="3"/>
            <a:endCxn id="335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74"/>
          <p:cNvCxnSpPr>
            <a:stCxn id="331" idx="3"/>
            <a:endCxn id="267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TextBox 361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3" name="Elbow Connector 304"/>
          <p:cNvCxnSpPr>
            <a:stCxn id="340" idx="2"/>
            <a:endCxn id="269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Rectangle 363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5" name="Rectangle 364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6" name="Rectangle 365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7" name="Rectangle 366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TextBox 372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5" name="Rectangle 374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Rectangle 375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Rectangle 376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Rectangle 377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TextBox 380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2" name="TextBox 381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3" name="Rectangle 382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Rectangle 383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5" name="TextBox 384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6" name="Straight Connector 385"/>
          <p:cNvCxnSpPr>
            <a:stCxn id="375" idx="2"/>
            <a:endCxn id="266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TextBox 386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88" name="TextBox 387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89" name="Left Brace 388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0" name="Left Brace 389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9" name="Group 258"/>
          <p:cNvGrpSpPr/>
          <p:nvPr/>
        </p:nvGrpSpPr>
        <p:grpSpPr>
          <a:xfrm>
            <a:off x="2483768" y="4581128"/>
            <a:ext cx="1584176" cy="792088"/>
            <a:chOff x="2555776" y="4581128"/>
            <a:chExt cx="1584176" cy="792088"/>
          </a:xfrm>
        </p:grpSpPr>
        <p:sp>
          <p:nvSpPr>
            <p:cNvPr id="258" name="Rectangle 257"/>
            <p:cNvSpPr/>
            <p:nvPr/>
          </p:nvSpPr>
          <p:spPr>
            <a:xfrm>
              <a:off x="3131840" y="4581128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1" name="Straight Arrow Connector 260"/>
            <p:cNvCxnSpPr/>
            <p:nvPr/>
          </p:nvCxnSpPr>
          <p:spPr>
            <a:xfrm flipH="1">
              <a:off x="2555776" y="4689140"/>
              <a:ext cx="576064" cy="684076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8" name="Straight Arrow Connector 137"/>
          <p:cNvCxnSpPr/>
          <p:nvPr/>
        </p:nvCxnSpPr>
        <p:spPr>
          <a:xfrm flipH="1">
            <a:off x="2339752" y="4841540"/>
            <a:ext cx="872480" cy="161179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Group 138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40" name="Rectangle 139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8" name="Straight Arrow Connector 147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Box 148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TextBox 151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7" name="Rectangle 156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TextBox 157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4" name="Straight Connector 163"/>
          <p:cNvCxnSpPr>
            <a:stCxn id="163" idx="3"/>
            <a:endCxn id="159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>
            <a:stCxn id="159" idx="3"/>
            <a:endCxn id="160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>
            <a:stCxn id="160" idx="3"/>
            <a:endCxn id="161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67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Rectangle 175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TextBox 176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9" name="Rectangle 178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TextBox 179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Rectangle 181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Rectangle 182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TextBox 186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Rectangle 190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Rectangle 191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194" name="Rectangle 193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Rectangle 195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TextBox 196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205" name="TextBox 204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206" name="TextBox 205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207" name="TextBox 206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TextBox 209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1" name="Rectangle 210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ectangle 211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ectangle 212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TextBox 213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215" name="Rectangle 214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TextBox 215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217" name="Rectangle 216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Rectangle 217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0" name="Elbow Connector 219"/>
          <p:cNvCxnSpPr>
            <a:stCxn id="213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Rectangle 220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Rectangle 221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Rectangle 222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TextBox 223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225" name="TextBox 224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226" name="TextBox 225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227" name="TextBox 226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230" name="TextBox 229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232" name="Elbow Connector 189"/>
          <p:cNvCxnSpPr>
            <a:stCxn id="254" idx="2"/>
            <a:endCxn id="148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hape 266"/>
          <p:cNvCxnSpPr>
            <a:stCxn id="253" idx="2"/>
            <a:endCxn id="150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hape 274"/>
          <p:cNvCxnSpPr>
            <a:stCxn id="251" idx="3"/>
            <a:endCxn id="210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hape 274"/>
          <p:cNvCxnSpPr>
            <a:stCxn id="206" idx="3"/>
            <a:endCxn id="142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TextBox 236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238" name="Elbow Connector 304"/>
          <p:cNvCxnSpPr>
            <a:stCxn id="215" idx="2"/>
            <a:endCxn id="144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Rectangle 238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Rectangle 240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Rectangle 241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Rectangle 243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Rectangle 244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Rectangle 245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Rectangle 246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TextBox 247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50" name="Rectangle 249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Rectangle 250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Rectangle 251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Rectangle 252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Rectangle 253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Rectangle 254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TextBox 255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257" name="TextBox 256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258" name="Rectangle 257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 258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TextBox 392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94" name="Straight Connector 393"/>
          <p:cNvCxnSpPr>
            <a:stCxn id="250" idx="2"/>
            <a:endCxn id="141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" name="TextBox 395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7" name="TextBox 396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8" name="Left Brace 397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9" name="Left Brace 398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3131840" y="2636912"/>
            <a:ext cx="1008112" cy="2448272"/>
            <a:chOff x="2051720" y="5121188"/>
            <a:chExt cx="1008112" cy="2448272"/>
          </a:xfrm>
        </p:grpSpPr>
        <p:sp>
          <p:nvSpPr>
            <p:cNvPr id="391" name="Rectangle 390"/>
            <p:cNvSpPr/>
            <p:nvPr/>
          </p:nvSpPr>
          <p:spPr>
            <a:xfrm>
              <a:off x="2051720" y="7353436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92" name="Straight Arrow Connector 391"/>
            <p:cNvCxnSpPr/>
            <p:nvPr/>
          </p:nvCxnSpPr>
          <p:spPr>
            <a:xfrm flipH="1" flipV="1">
              <a:off x="2195736" y="5121188"/>
              <a:ext cx="216024" cy="2232248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2" name="Group 261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263" name="Rectangle 262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Rectangle 263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Rectangle 264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TextBox 265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67" name="TextBox 266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68" name="TextBox 267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69" name="Rectangle 268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271" name="Straight Arrow Connector 270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TextBox 271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Rectangle 258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Rectangle 261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Rectangle 262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Rectangle 266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TextBox 274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76" name="TextBox 275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7" name="TextBox 276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0" name="Rectangle 279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1" name="TextBox 280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Rectangle 281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Rectangle 282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Rectangle 283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5" name="Rectangle 284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Rectangle 285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7" name="Straight Connector 286"/>
          <p:cNvCxnSpPr>
            <a:stCxn id="286" idx="3"/>
            <a:endCxn id="282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287"/>
          <p:cNvCxnSpPr>
            <a:stCxn id="282" idx="3"/>
            <a:endCxn id="283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288"/>
          <p:cNvCxnSpPr>
            <a:stCxn id="283" idx="3"/>
            <a:endCxn id="284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Rectangle 290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Rectangle 291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Rectangle 293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Rectangle 294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" name="Rectangle 295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TextBox 299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1" name="Rectangle 300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2" name="Rectangle 301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TextBox 302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4" name="Rectangle 303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Rectangle 304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Rectangle 305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Rectangle 306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Rectangle 307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Rectangle 308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TextBox 309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1" name="Rectangle 310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TextBox 315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17" name="Rectangle 316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TextBox 319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27" name="TextBox 326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28" name="TextBox 327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29" name="TextBox 328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0" name="TextBox 329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1" name="Rectangle 330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Rectangle 331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3" name="TextBox 332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4" name="Rectangle 333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5" name="Rectangle 334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6" name="Rectangle 335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TextBox 336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38" name="Rectangle 337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9" name="TextBox 338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0" name="Rectangle 339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Rectangle 340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Rectangle 341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3" name="Elbow Connector 342"/>
          <p:cNvCxnSpPr>
            <a:stCxn id="336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4" name="Rectangle 343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Rectangle 344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TextBox 346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48" name="TextBox 347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49" name="TextBox 348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0" name="TextBox 349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2" name="TextBox 351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3" name="TextBox 352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55" name="Elbow Connector 189"/>
          <p:cNvCxnSpPr>
            <a:stCxn id="377" idx="2"/>
            <a:endCxn id="271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hape 266"/>
          <p:cNvCxnSpPr>
            <a:stCxn id="376" idx="2"/>
            <a:endCxn id="273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hape 274"/>
          <p:cNvCxnSpPr>
            <a:stCxn id="374" idx="3"/>
            <a:endCxn id="333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hape 274"/>
          <p:cNvCxnSpPr>
            <a:stCxn id="329" idx="3"/>
            <a:endCxn id="265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" name="TextBox 359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1" name="Elbow Connector 304"/>
          <p:cNvCxnSpPr>
            <a:stCxn id="338" idx="2"/>
            <a:endCxn id="267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Rectangle 361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3" name="Rectangle 362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4" name="Rectangle 363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5" name="Rectangle 364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6" name="Rectangle 365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7" name="Rectangle 366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TextBox 370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3" name="Rectangle 372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Rectangle 375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7" name="Rectangle 376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" name="Rectangle 377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TextBox 378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0" name="TextBox 379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1" name="Rectangle 380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TextBox 382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4" name="Straight Connector 383"/>
          <p:cNvCxnSpPr>
            <a:stCxn id="373" idx="2"/>
            <a:endCxn id="264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5" name="TextBox 384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86" name="TextBox 385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87" name="Left Brace 386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8" name="Left Brace 387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7" name="Straight Arrow Connector 256"/>
          <p:cNvCxnSpPr/>
          <p:nvPr/>
        </p:nvCxnSpPr>
        <p:spPr>
          <a:xfrm>
            <a:off x="4139952" y="5229200"/>
            <a:ext cx="288032" cy="288032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Rectangle 257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138" name="Rectangle 137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46" name="Straight Arrow Connector 145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TextBox 146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Rectangle 262"/>
          <p:cNvSpPr/>
          <p:nvPr/>
        </p:nvSpPr>
        <p:spPr>
          <a:xfrm>
            <a:off x="1475656" y="4725144"/>
            <a:ext cx="1296144" cy="201622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/>
          <p:cNvSpPr/>
          <p:nvPr/>
        </p:nvSpPr>
        <p:spPr>
          <a:xfrm>
            <a:off x="6516216" y="1628800"/>
            <a:ext cx="1224136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ectangle 265"/>
          <p:cNvSpPr/>
          <p:nvPr/>
        </p:nvSpPr>
        <p:spPr>
          <a:xfrm>
            <a:off x="4067944" y="1628800"/>
            <a:ext cx="1152128" cy="12241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Rectangle 266"/>
          <p:cNvSpPr/>
          <p:nvPr/>
        </p:nvSpPr>
        <p:spPr>
          <a:xfrm>
            <a:off x="1619672" y="1700808"/>
            <a:ext cx="1080120" cy="792088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/>
          <p:cNvSpPr/>
          <p:nvPr/>
        </p:nvSpPr>
        <p:spPr>
          <a:xfrm>
            <a:off x="2843808" y="3933056"/>
            <a:ext cx="1296144" cy="280831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/>
          <p:cNvSpPr/>
          <p:nvPr/>
        </p:nvSpPr>
        <p:spPr>
          <a:xfrm>
            <a:off x="4259298" y="5877272"/>
            <a:ext cx="1152128" cy="93610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4283968" y="652534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/>
          <p:cNvSpPr/>
          <p:nvPr/>
        </p:nvSpPr>
        <p:spPr>
          <a:xfrm>
            <a:off x="7792118" y="4869160"/>
            <a:ext cx="1152128" cy="1656184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Rectangle 272"/>
          <p:cNvSpPr/>
          <p:nvPr/>
        </p:nvSpPr>
        <p:spPr>
          <a:xfrm>
            <a:off x="7864126" y="58772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Rectangle 273"/>
          <p:cNvSpPr/>
          <p:nvPr/>
        </p:nvSpPr>
        <p:spPr>
          <a:xfrm>
            <a:off x="7864126" y="61653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/>
          <p:cNvSpPr/>
          <p:nvPr/>
        </p:nvSpPr>
        <p:spPr>
          <a:xfrm>
            <a:off x="7812360" y="2852936"/>
            <a:ext cx="1152128" cy="194421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/>
          <p:cNvSpPr/>
          <p:nvPr/>
        </p:nvSpPr>
        <p:spPr>
          <a:xfrm>
            <a:off x="107504" y="3717032"/>
            <a:ext cx="1296144" cy="3024336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/>
          <p:cNvSpPr/>
          <p:nvPr/>
        </p:nvSpPr>
        <p:spPr>
          <a:xfrm>
            <a:off x="4283968" y="5157192"/>
            <a:ext cx="1152128" cy="655330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4283968" y="3284984"/>
            <a:ext cx="1152128" cy="1728192"/>
          </a:xfrm>
          <a:prstGeom prst="rect">
            <a:avLst/>
          </a:prstGeom>
          <a:solidFill>
            <a:schemeClr val="bg1">
              <a:lumMod val="6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Rectangle 278"/>
          <p:cNvSpPr/>
          <p:nvPr/>
        </p:nvSpPr>
        <p:spPr>
          <a:xfrm>
            <a:off x="179512" y="3789040"/>
            <a:ext cx="1152128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TextBox 279"/>
          <p:cNvSpPr txBox="1"/>
          <p:nvPr/>
        </p:nvSpPr>
        <p:spPr>
          <a:xfrm>
            <a:off x="3059832" y="1268760"/>
            <a:ext cx="70083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The Model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4283968" y="1268760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Activities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5415854" y="1268760"/>
            <a:ext cx="13681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Collaborations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6835772" y="1268760"/>
            <a:ext cx="5148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People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1959470" y="1268760"/>
            <a:ext cx="468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solidFill>
                  <a:schemeClr val="bg2">
                    <a:lumMod val="10000"/>
                  </a:schemeClr>
                </a:solidFill>
              </a:rPr>
              <a:t>Home</a:t>
            </a:r>
            <a:endParaRPr lang="en-US" sz="9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5" name="Rectangle 284"/>
          <p:cNvSpPr/>
          <p:nvPr/>
        </p:nvSpPr>
        <p:spPr>
          <a:xfrm>
            <a:off x="2771800" y="548680"/>
            <a:ext cx="3600400" cy="43204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TextBox 285"/>
          <p:cNvSpPr txBox="1"/>
          <p:nvPr/>
        </p:nvSpPr>
        <p:spPr>
          <a:xfrm>
            <a:off x="2915816" y="620688"/>
            <a:ext cx="3465949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10000"/>
                  </a:schemeClr>
                </a:solidFill>
              </a:rPr>
              <a:t>CIDOC CRM web site Information Categories</a:t>
            </a:r>
            <a:endParaRPr 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87" name="Rectangle 286"/>
          <p:cNvSpPr/>
          <p:nvPr/>
        </p:nvSpPr>
        <p:spPr>
          <a:xfrm>
            <a:off x="2843808" y="1211560"/>
            <a:ext cx="115212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/>
          <p:cNvSpPr/>
          <p:nvPr/>
        </p:nvSpPr>
        <p:spPr>
          <a:xfrm>
            <a:off x="4103440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Rectangle 288"/>
          <p:cNvSpPr/>
          <p:nvPr/>
        </p:nvSpPr>
        <p:spPr>
          <a:xfrm>
            <a:off x="5307334" y="1211560"/>
            <a:ext cx="118864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0" name="Rectangle 289"/>
          <p:cNvSpPr/>
          <p:nvPr/>
        </p:nvSpPr>
        <p:spPr>
          <a:xfrm>
            <a:off x="6567982" y="1211560"/>
            <a:ext cx="1080120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1" name="Rectangle 290"/>
          <p:cNvSpPr/>
          <p:nvPr/>
        </p:nvSpPr>
        <p:spPr>
          <a:xfrm>
            <a:off x="1671438" y="1211560"/>
            <a:ext cx="1043608" cy="3600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2" name="Straight Connector 291"/>
          <p:cNvCxnSpPr>
            <a:stCxn id="291" idx="3"/>
            <a:endCxn id="287" idx="1"/>
          </p:cNvCxnSpPr>
          <p:nvPr/>
        </p:nvCxnSpPr>
        <p:spPr>
          <a:xfrm>
            <a:off x="2715046" y="1391580"/>
            <a:ext cx="12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87" idx="3"/>
            <a:endCxn id="288" idx="1"/>
          </p:cNvCxnSpPr>
          <p:nvPr/>
        </p:nvCxnSpPr>
        <p:spPr>
          <a:xfrm>
            <a:off x="3995936" y="1391580"/>
            <a:ext cx="1075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>
            <a:stCxn id="288" idx="3"/>
            <a:endCxn id="289" idx="1"/>
          </p:cNvCxnSpPr>
          <p:nvPr/>
        </p:nvCxnSpPr>
        <p:spPr>
          <a:xfrm>
            <a:off x="5183560" y="1391580"/>
            <a:ext cx="1237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/>
          <p:nvPr/>
        </p:nvCxnSpPr>
        <p:spPr>
          <a:xfrm>
            <a:off x="6495974" y="1427584"/>
            <a:ext cx="720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ectangle 295"/>
          <p:cNvSpPr/>
          <p:nvPr/>
        </p:nvSpPr>
        <p:spPr>
          <a:xfrm>
            <a:off x="1547664" y="4848542"/>
            <a:ext cx="1080120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/>
          <p:cNvSpPr/>
          <p:nvPr/>
        </p:nvSpPr>
        <p:spPr>
          <a:xfrm>
            <a:off x="4355976" y="335699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/>
          <p:cNvSpPr/>
          <p:nvPr/>
        </p:nvSpPr>
        <p:spPr>
          <a:xfrm>
            <a:off x="4139952" y="170080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Rectangle 298"/>
          <p:cNvSpPr/>
          <p:nvPr/>
        </p:nvSpPr>
        <p:spPr>
          <a:xfrm>
            <a:off x="7875855" y="2939752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Rectangle 299"/>
          <p:cNvSpPr/>
          <p:nvPr/>
        </p:nvSpPr>
        <p:spPr>
          <a:xfrm>
            <a:off x="6567982" y="1700808"/>
            <a:ext cx="1080120" cy="2308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Rectangle 300"/>
          <p:cNvSpPr/>
          <p:nvPr/>
        </p:nvSpPr>
        <p:spPr>
          <a:xfrm>
            <a:off x="179512" y="4077072"/>
            <a:ext cx="1152128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Rectangle 301"/>
          <p:cNvSpPr/>
          <p:nvPr/>
        </p:nvSpPr>
        <p:spPr>
          <a:xfrm>
            <a:off x="1547664" y="5280590"/>
            <a:ext cx="1080120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Rectangle 302"/>
          <p:cNvSpPr/>
          <p:nvPr/>
        </p:nvSpPr>
        <p:spPr>
          <a:xfrm>
            <a:off x="4355976" y="36598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Rectangle 303"/>
          <p:cNvSpPr/>
          <p:nvPr/>
        </p:nvSpPr>
        <p:spPr>
          <a:xfrm>
            <a:off x="179512" y="5070376"/>
            <a:ext cx="1152128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TextBox 304"/>
          <p:cNvSpPr txBox="1"/>
          <p:nvPr/>
        </p:nvSpPr>
        <p:spPr>
          <a:xfrm>
            <a:off x="107504" y="3789040"/>
            <a:ext cx="11047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2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hlinkClick r:id="rId3" action="ppaction://hlinksldjump"/>
              </a:rPr>
              <a:t>Learn more 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4" action="ppaction://hlinksldjump"/>
              </a:rPr>
              <a:t>Related Documents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6" name="Rectangle 305"/>
          <p:cNvSpPr/>
          <p:nvPr/>
        </p:nvSpPr>
        <p:spPr>
          <a:xfrm>
            <a:off x="1547664" y="636071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7" name="Rectangle 306"/>
          <p:cNvSpPr/>
          <p:nvPr/>
        </p:nvSpPr>
        <p:spPr>
          <a:xfrm>
            <a:off x="1547664" y="6000670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TextBox 307"/>
          <p:cNvSpPr txBox="1"/>
          <p:nvPr/>
        </p:nvSpPr>
        <p:spPr>
          <a:xfrm>
            <a:off x="1403648" y="4848542"/>
            <a:ext cx="1244251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5" action="ppaction://hlinksldjump"/>
              </a:rPr>
              <a:t>Short Intro 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6" action="ppaction://hlinksldjump"/>
              </a:rPr>
              <a:t>Learning Material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7" action="ppaction://hlinksldjump"/>
              </a:rPr>
              <a:t>Last Official Release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  <a:hlinkClick r:id="rId8" action="ppaction://hlinksldjump"/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rId8" action="ppaction://hlinksldjump"/>
              </a:rPr>
              <a:t>Concept Search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>
              <a:buAutoNum type="arabicPeriod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09" name="Rectangle 308"/>
          <p:cNvSpPr/>
          <p:nvPr/>
        </p:nvSpPr>
        <p:spPr>
          <a:xfrm>
            <a:off x="4355976" y="401987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/>
          <p:cNvSpPr/>
          <p:nvPr/>
        </p:nvSpPr>
        <p:spPr>
          <a:xfrm>
            <a:off x="4355976" y="4307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/>
          <p:cNvSpPr/>
          <p:nvPr/>
        </p:nvSpPr>
        <p:spPr>
          <a:xfrm>
            <a:off x="4355976" y="4595936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Rectangle 311"/>
          <p:cNvSpPr/>
          <p:nvPr/>
        </p:nvSpPr>
        <p:spPr>
          <a:xfrm>
            <a:off x="4139952" y="198884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Rectangle 312"/>
          <p:cNvSpPr/>
          <p:nvPr/>
        </p:nvSpPr>
        <p:spPr>
          <a:xfrm>
            <a:off x="4139952" y="227687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Rectangle 313"/>
          <p:cNvSpPr/>
          <p:nvPr/>
        </p:nvSpPr>
        <p:spPr>
          <a:xfrm>
            <a:off x="4139952" y="256490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TextBox 314"/>
          <p:cNvSpPr txBox="1"/>
          <p:nvPr/>
        </p:nvSpPr>
        <p:spPr>
          <a:xfrm>
            <a:off x="4067944" y="1700808"/>
            <a:ext cx="129614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Activity history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Event Agenda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16" name="Rectangle 315"/>
          <p:cNvSpPr/>
          <p:nvPr/>
        </p:nvSpPr>
        <p:spPr>
          <a:xfrm>
            <a:off x="7875855" y="3227784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Rectangle 316"/>
          <p:cNvSpPr/>
          <p:nvPr/>
        </p:nvSpPr>
        <p:spPr>
          <a:xfrm>
            <a:off x="7875855" y="365983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7875855" y="39478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Rectangle 318"/>
          <p:cNvSpPr/>
          <p:nvPr/>
        </p:nvSpPr>
        <p:spPr>
          <a:xfrm>
            <a:off x="7875855" y="42358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/>
          <p:cNvSpPr/>
          <p:nvPr/>
        </p:nvSpPr>
        <p:spPr>
          <a:xfrm>
            <a:off x="7884368" y="450912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/>
          <p:cNvSpPr txBox="1"/>
          <p:nvPr/>
        </p:nvSpPr>
        <p:spPr>
          <a:xfrm>
            <a:off x="7812360" y="2939752"/>
            <a:ext cx="1104790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Releases&amp;</a:t>
            </a:r>
          </a:p>
          <a:p>
            <a:pPr marL="228600" indent="-228600"/>
            <a:r>
              <a:rPr lang="en-US" sz="900" dirty="0" smtClean="0"/>
              <a:t>Working Drafts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Minutes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Related Documents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</a:t>
            </a:r>
          </a:p>
          <a:p>
            <a:pPr marL="228600" lvl="0" indent="-228600"/>
            <a:r>
              <a:rPr lang="en-US" sz="900" dirty="0" smtClean="0"/>
              <a:t> </a:t>
            </a:r>
          </a:p>
        </p:txBody>
      </p:sp>
      <p:sp>
        <p:nvSpPr>
          <p:cNvPr id="322" name="Rectangle 321"/>
          <p:cNvSpPr/>
          <p:nvPr/>
        </p:nvSpPr>
        <p:spPr>
          <a:xfrm>
            <a:off x="6588224" y="1988840"/>
            <a:ext cx="1080120" cy="2308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6588224" y="2276872"/>
            <a:ext cx="1080120" cy="2308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6588224" y="2564904"/>
            <a:ext cx="1080120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TextBox 324"/>
          <p:cNvSpPr txBox="1"/>
          <p:nvPr/>
        </p:nvSpPr>
        <p:spPr>
          <a:xfrm>
            <a:off x="6588224" y="1700808"/>
            <a:ext cx="11886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Short Intro</a:t>
            </a:r>
            <a:endParaRPr lang="en-US" sz="900" dirty="0" smtClean="0"/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Related Stakeholders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SIG Members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Support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2" name="TextBox 331"/>
          <p:cNvSpPr txBox="1"/>
          <p:nvPr/>
        </p:nvSpPr>
        <p:spPr>
          <a:xfrm>
            <a:off x="3059832" y="2420888"/>
            <a:ext cx="8556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061226" y="2780928"/>
            <a:ext cx="9144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Extensions</a:t>
            </a:r>
            <a:endParaRPr lang="en-US" sz="9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039590" y="314096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Translations</a:t>
            </a:r>
            <a:endParaRPr lang="en-US" sz="900" dirty="0"/>
          </a:p>
        </p:txBody>
      </p:sp>
      <p:sp>
        <p:nvSpPr>
          <p:cNvPr id="335" name="TextBox 334"/>
          <p:cNvSpPr txBox="1"/>
          <p:nvPr/>
        </p:nvSpPr>
        <p:spPr>
          <a:xfrm>
            <a:off x="4335734" y="3356992"/>
            <a:ext cx="1077539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Methods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&amp;Technology 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 tools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lvl="0" indent="-228600"/>
            <a:r>
              <a:rPr lang="en-US" sz="900" dirty="0" smtClean="0">
                <a:hlinkClick r:id="" action="ppaction://noaction"/>
              </a:rPr>
              <a:t>Mapping Memory</a:t>
            </a:r>
            <a:endParaRPr lang="en-US" sz="900" dirty="0" smtClean="0"/>
          </a:p>
          <a:p>
            <a:pPr marL="228600" lvl="0" indent="-228600"/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Reports about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mappings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6" name="Rectangle 335"/>
          <p:cNvSpPr/>
          <p:nvPr/>
        </p:nvSpPr>
        <p:spPr>
          <a:xfrm>
            <a:off x="4355976" y="523645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7" name="Rectangle 336"/>
          <p:cNvSpPr/>
          <p:nvPr/>
        </p:nvSpPr>
        <p:spPr>
          <a:xfrm>
            <a:off x="4355976" y="5524490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" name="TextBox 337"/>
          <p:cNvSpPr txBox="1"/>
          <p:nvPr/>
        </p:nvSpPr>
        <p:spPr>
          <a:xfrm>
            <a:off x="4311230" y="5236458"/>
            <a:ext cx="69281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39" name="Rectangle 338"/>
          <p:cNvSpPr/>
          <p:nvPr/>
        </p:nvSpPr>
        <p:spPr>
          <a:xfrm>
            <a:off x="4304210" y="5949280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0" name="Rectangle 339"/>
          <p:cNvSpPr/>
          <p:nvPr/>
        </p:nvSpPr>
        <p:spPr>
          <a:xfrm>
            <a:off x="4304210" y="6237312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1" name="Rectangle 340"/>
          <p:cNvSpPr/>
          <p:nvPr/>
        </p:nvSpPr>
        <p:spPr>
          <a:xfrm>
            <a:off x="5343846" y="164360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2" name="TextBox 341"/>
          <p:cNvSpPr txBox="1"/>
          <p:nvPr/>
        </p:nvSpPr>
        <p:spPr>
          <a:xfrm>
            <a:off x="5559870" y="1643608"/>
            <a:ext cx="50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FRBR</a:t>
            </a:r>
            <a:endParaRPr lang="en-US" sz="1200" dirty="0"/>
          </a:p>
        </p:txBody>
      </p:sp>
      <p:sp>
        <p:nvSpPr>
          <p:cNvPr id="343" name="Rectangle 342"/>
          <p:cNvSpPr/>
          <p:nvPr/>
        </p:nvSpPr>
        <p:spPr>
          <a:xfrm>
            <a:off x="5343846" y="2003648"/>
            <a:ext cx="1152128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TextBox 343"/>
          <p:cNvSpPr txBox="1"/>
          <p:nvPr/>
        </p:nvSpPr>
        <p:spPr>
          <a:xfrm>
            <a:off x="5559870" y="200364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hlinkClick r:id="" action="ppaction://noaction"/>
              </a:rPr>
              <a:t>CRM LAB</a:t>
            </a:r>
            <a:endParaRPr lang="en-US" sz="1200" dirty="0"/>
          </a:p>
        </p:txBody>
      </p:sp>
      <p:sp>
        <p:nvSpPr>
          <p:cNvPr id="345" name="Rectangle 344"/>
          <p:cNvSpPr/>
          <p:nvPr/>
        </p:nvSpPr>
        <p:spPr>
          <a:xfrm>
            <a:off x="7855613" y="4941168"/>
            <a:ext cx="1008112" cy="2160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6" name="Rectangle 345"/>
          <p:cNvSpPr/>
          <p:nvPr/>
        </p:nvSpPr>
        <p:spPr>
          <a:xfrm>
            <a:off x="7855613" y="5229200"/>
            <a:ext cx="1008112" cy="2160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7" name="Rectangle 346"/>
          <p:cNvSpPr/>
          <p:nvPr/>
        </p:nvSpPr>
        <p:spPr>
          <a:xfrm>
            <a:off x="7855613" y="5517232"/>
            <a:ext cx="1008112" cy="2880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8" name="Elbow Connector 347"/>
          <p:cNvCxnSpPr>
            <a:stCxn id="341" idx="1"/>
          </p:cNvCxnSpPr>
          <p:nvPr/>
        </p:nvCxnSpPr>
        <p:spPr>
          <a:xfrm rot="10800000" flipH="1" flipV="1">
            <a:off x="5343846" y="1787624"/>
            <a:ext cx="2468514" cy="1425352"/>
          </a:xfrm>
          <a:prstGeom prst="bentConnector3">
            <a:avLst>
              <a:gd name="adj1" fmla="val -231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9" name="Rectangle 348"/>
          <p:cNvSpPr/>
          <p:nvPr/>
        </p:nvSpPr>
        <p:spPr>
          <a:xfrm>
            <a:off x="6156176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0" name="Rectangle 349"/>
          <p:cNvSpPr/>
          <p:nvPr/>
        </p:nvSpPr>
        <p:spPr>
          <a:xfrm>
            <a:off x="6948264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1" name="Rectangle 350"/>
          <p:cNvSpPr/>
          <p:nvPr/>
        </p:nvSpPr>
        <p:spPr>
          <a:xfrm>
            <a:off x="7740352" y="116632"/>
            <a:ext cx="720080" cy="21602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2" name="TextBox 351"/>
          <p:cNvSpPr txBox="1"/>
          <p:nvPr/>
        </p:nvSpPr>
        <p:spPr>
          <a:xfrm>
            <a:off x="6084168" y="55657"/>
            <a:ext cx="592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search</a:t>
            </a:r>
            <a:endParaRPr lang="en-US" sz="12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876256" y="55657"/>
            <a:ext cx="7200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site map</a:t>
            </a:r>
            <a:endParaRPr lang="en-US" sz="12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668344" y="44624"/>
            <a:ext cx="649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contact</a:t>
            </a:r>
            <a:endParaRPr lang="en-US" sz="1200" dirty="0"/>
          </a:p>
        </p:txBody>
      </p:sp>
      <p:sp>
        <p:nvSpPr>
          <p:cNvPr id="355" name="TextBox 354"/>
          <p:cNvSpPr txBox="1"/>
          <p:nvPr/>
        </p:nvSpPr>
        <p:spPr>
          <a:xfrm>
            <a:off x="118100" y="4278288"/>
            <a:ext cx="1069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-Scope</a:t>
            </a:r>
          </a:p>
          <a:p>
            <a:r>
              <a:rPr lang="en-US" sz="900" dirty="0" smtClean="0"/>
              <a:t>-Methodology</a:t>
            </a:r>
          </a:p>
          <a:p>
            <a:r>
              <a:rPr lang="en-US" sz="900" dirty="0" smtClean="0"/>
              <a:t>-Implementation</a:t>
            </a:r>
          </a:p>
          <a:p>
            <a:r>
              <a:rPr lang="en-US" sz="900" dirty="0" smtClean="0"/>
              <a:t> recommendations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56" name="TextBox 355"/>
          <p:cNvSpPr txBox="1"/>
          <p:nvPr/>
        </p:nvSpPr>
        <p:spPr>
          <a:xfrm>
            <a:off x="107504" y="5286400"/>
            <a:ext cx="13163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900" dirty="0" smtClean="0"/>
              <a:t>-Applications</a:t>
            </a:r>
          </a:p>
          <a:p>
            <a:pPr lvl="0"/>
            <a:r>
              <a:rPr lang="en-US" sz="900" dirty="0" smtClean="0"/>
              <a:t>-Reference installations</a:t>
            </a:r>
          </a:p>
          <a:p>
            <a:pPr lvl="0"/>
            <a:r>
              <a:rPr lang="en-US" sz="900" dirty="0" smtClean="0"/>
              <a:t>-References </a:t>
            </a:r>
          </a:p>
          <a:p>
            <a:pPr lvl="0"/>
            <a:r>
              <a:rPr lang="en-US" sz="900" dirty="0" smtClean="0"/>
              <a:t>-Critics</a:t>
            </a:r>
          </a:p>
          <a:p>
            <a:pPr lvl="0"/>
            <a:r>
              <a:rPr lang="en-US" sz="900" dirty="0" smtClean="0"/>
              <a:t>-Important Theories</a:t>
            </a:r>
          </a:p>
          <a:p>
            <a:pPr>
              <a:buFontTx/>
              <a:buChar char="-"/>
            </a:pPr>
            <a:r>
              <a:rPr lang="en-US" sz="900" dirty="0" smtClean="0"/>
              <a:t>Publications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1619672" y="5496614"/>
            <a:ext cx="6303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-Tutorials</a:t>
            </a:r>
          </a:p>
          <a:p>
            <a:r>
              <a:rPr lang="en-US" sz="900" dirty="0" smtClean="0"/>
              <a:t>-Graphics</a:t>
            </a:r>
          </a:p>
          <a:p>
            <a:endParaRPr lang="en-US" sz="900" dirty="0" smtClean="0"/>
          </a:p>
        </p:txBody>
      </p:sp>
      <p:sp>
        <p:nvSpPr>
          <p:cNvPr id="358" name="TextBox 357"/>
          <p:cNvSpPr txBox="1"/>
          <p:nvPr/>
        </p:nvSpPr>
        <p:spPr>
          <a:xfrm>
            <a:off x="3064525" y="1700808"/>
            <a:ext cx="7873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About &amp; info</a:t>
            </a:r>
          </a:p>
        </p:txBody>
      </p:sp>
      <p:sp>
        <p:nvSpPr>
          <p:cNvPr id="359" name="TextBox 358"/>
          <p:cNvSpPr txBox="1"/>
          <p:nvPr/>
        </p:nvSpPr>
        <p:spPr>
          <a:xfrm>
            <a:off x="3083888" y="2118048"/>
            <a:ext cx="69602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Start Using</a:t>
            </a:r>
          </a:p>
        </p:txBody>
      </p:sp>
      <p:cxnSp>
        <p:nvCxnSpPr>
          <p:cNvPr id="360" name="Elbow Connector 189"/>
          <p:cNvCxnSpPr>
            <a:stCxn id="382" idx="2"/>
            <a:endCxn id="276" idx="0"/>
          </p:cNvCxnSpPr>
          <p:nvPr/>
        </p:nvCxnSpPr>
        <p:spPr>
          <a:xfrm rot="5400000">
            <a:off x="1231509" y="1512907"/>
            <a:ext cx="1728192" cy="2680058"/>
          </a:xfrm>
          <a:prstGeom prst="bentConnector3">
            <a:avLst>
              <a:gd name="adj1" fmla="val 149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hape 295"/>
          <p:cNvCxnSpPr/>
          <p:nvPr/>
        </p:nvCxnSpPr>
        <p:spPr>
          <a:xfrm rot="5400000">
            <a:off x="1655676" y="3465004"/>
            <a:ext cx="2376264" cy="144016"/>
          </a:xfrm>
          <a:prstGeom prst="bentConnector3">
            <a:avLst>
              <a:gd name="adj1" fmla="val -50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hape 266"/>
          <p:cNvCxnSpPr>
            <a:stCxn id="381" idx="2"/>
            <a:endCxn id="278" idx="0"/>
          </p:cNvCxnSpPr>
          <p:nvPr/>
        </p:nvCxnSpPr>
        <p:spPr>
          <a:xfrm rot="16200000" flipH="1">
            <a:off x="3859801" y="2284753"/>
            <a:ext cx="576064" cy="1424398"/>
          </a:xfrm>
          <a:prstGeom prst="bentConnector3">
            <a:avLst>
              <a:gd name="adj1" fmla="val 70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hape 274"/>
          <p:cNvCxnSpPr>
            <a:stCxn id="379" idx="3"/>
            <a:endCxn id="338" idx="1"/>
          </p:cNvCxnSpPr>
          <p:nvPr/>
        </p:nvCxnSpPr>
        <p:spPr>
          <a:xfrm>
            <a:off x="3975694" y="2924944"/>
            <a:ext cx="335536" cy="2703929"/>
          </a:xfrm>
          <a:prstGeom prst="bentConnector3">
            <a:avLst>
              <a:gd name="adj1" fmla="val 6135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hape 274"/>
          <p:cNvCxnSpPr>
            <a:stCxn id="334" idx="3"/>
            <a:endCxn id="270" idx="1"/>
          </p:cNvCxnSpPr>
          <p:nvPr/>
        </p:nvCxnSpPr>
        <p:spPr>
          <a:xfrm>
            <a:off x="3975694" y="3256384"/>
            <a:ext cx="283604" cy="3088940"/>
          </a:xfrm>
          <a:prstGeom prst="bentConnector3">
            <a:avLst>
              <a:gd name="adj1" fmla="val 835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TextBox 364"/>
          <p:cNvSpPr txBox="1"/>
          <p:nvPr/>
        </p:nvSpPr>
        <p:spPr>
          <a:xfrm>
            <a:off x="7864126" y="4941168"/>
            <a:ext cx="10801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/>
              <a:t>Short Intro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Learning Material</a:t>
            </a:r>
          </a:p>
          <a:p>
            <a:pPr marL="228600" lvl="0" indent="-228600"/>
            <a:endParaRPr lang="en-US" sz="900" dirty="0" smtClean="0"/>
          </a:p>
          <a:p>
            <a:pPr marL="228600" indent="-228600"/>
            <a:r>
              <a:rPr lang="en-US" sz="900" dirty="0" smtClean="0"/>
              <a:t>Mapping Methods </a:t>
            </a:r>
          </a:p>
          <a:p>
            <a:pPr marL="228600" indent="-228600"/>
            <a:r>
              <a:rPr lang="en-US" sz="900" dirty="0" smtClean="0"/>
              <a:t>&amp;Technology </a:t>
            </a:r>
          </a:p>
          <a:p>
            <a:pPr marL="228600" lvl="0" indent="-228600">
              <a:buAutoNum type="arabicPeriod" startAt="3"/>
            </a:pP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r>
              <a:rPr lang="en-US" sz="900" dirty="0" smtClean="0"/>
              <a:t>Work Progress</a:t>
            </a:r>
          </a:p>
          <a:p>
            <a:pPr marL="228600" lvl="0" indent="-228600"/>
            <a:endParaRPr lang="en-US" sz="900" dirty="0" smtClean="0"/>
          </a:p>
          <a:p>
            <a:pPr marL="228600" lvl="0" indent="-228600"/>
            <a:r>
              <a:rPr lang="en-US" sz="900" dirty="0" smtClean="0"/>
              <a:t>Members </a:t>
            </a:r>
          </a:p>
        </p:txBody>
      </p:sp>
      <p:cxnSp>
        <p:nvCxnSpPr>
          <p:cNvPr id="366" name="Elbow Connector 304"/>
          <p:cNvCxnSpPr>
            <a:stCxn id="343" idx="2"/>
            <a:endCxn id="272" idx="1"/>
          </p:cNvCxnSpPr>
          <p:nvPr/>
        </p:nvCxnSpPr>
        <p:spPr>
          <a:xfrm rot="16200000" flipH="1">
            <a:off x="5153228" y="3058362"/>
            <a:ext cx="3405572" cy="18722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" name="Rectangle 366"/>
          <p:cNvSpPr/>
          <p:nvPr/>
        </p:nvSpPr>
        <p:spPr>
          <a:xfrm>
            <a:off x="3131840" y="4581128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" name="Rectangle 367"/>
          <p:cNvSpPr/>
          <p:nvPr/>
        </p:nvSpPr>
        <p:spPr>
          <a:xfrm>
            <a:off x="3131840" y="4869160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9" name="Rectangle 368"/>
          <p:cNvSpPr/>
          <p:nvPr/>
        </p:nvSpPr>
        <p:spPr>
          <a:xfrm>
            <a:off x="3131840" y="5157192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" name="Rectangle 369"/>
          <p:cNvSpPr/>
          <p:nvPr/>
        </p:nvSpPr>
        <p:spPr>
          <a:xfrm>
            <a:off x="3131840" y="544522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Rectangle 370"/>
          <p:cNvSpPr/>
          <p:nvPr/>
        </p:nvSpPr>
        <p:spPr>
          <a:xfrm>
            <a:off x="3131840" y="5805264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2" name="Rectangle 371"/>
          <p:cNvSpPr/>
          <p:nvPr/>
        </p:nvSpPr>
        <p:spPr>
          <a:xfrm>
            <a:off x="3131840" y="60932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3" name="Rectangle 372"/>
          <p:cNvSpPr/>
          <p:nvPr/>
        </p:nvSpPr>
        <p:spPr>
          <a:xfrm>
            <a:off x="3131840" y="6381328"/>
            <a:ext cx="100811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4" name="Rectangle 373"/>
          <p:cNvSpPr/>
          <p:nvPr/>
        </p:nvSpPr>
        <p:spPr>
          <a:xfrm>
            <a:off x="3131840" y="4293096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Rectangle 374"/>
          <p:cNvSpPr/>
          <p:nvPr/>
        </p:nvSpPr>
        <p:spPr>
          <a:xfrm>
            <a:off x="3131840" y="4005064"/>
            <a:ext cx="1008112" cy="2012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6" name="TextBox 375"/>
          <p:cNvSpPr txBox="1"/>
          <p:nvPr/>
        </p:nvSpPr>
        <p:spPr>
          <a:xfrm>
            <a:off x="3107170" y="4005064"/>
            <a:ext cx="1104790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/>
            <a:r>
              <a:rPr lang="en-US" sz="900" dirty="0" smtClean="0">
                <a:hlinkClick r:id="" action="ppaction://noaction"/>
              </a:rPr>
              <a:t>Releases</a:t>
            </a:r>
            <a:endParaRPr lang="en-US" sz="900" dirty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Related Documents</a:t>
            </a:r>
          </a:p>
          <a:p>
            <a:pPr marL="228600" indent="-228600"/>
            <a:endParaRPr lang="en-US" sz="900" dirty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Learning Material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Mappings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Extensions</a:t>
            </a:r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/>
          </a:p>
          <a:p>
            <a:pPr marL="228600" indent="-228600"/>
            <a:r>
              <a:rPr lang="en-US" sz="900" dirty="0" smtClean="0"/>
              <a:t> </a:t>
            </a:r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Minutes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Issue Processing</a:t>
            </a:r>
            <a:endParaRPr lang="en-US" sz="900" dirty="0" smtClean="0"/>
          </a:p>
          <a:p>
            <a:pPr marL="228600" indent="-228600"/>
            <a:endParaRPr lang="en-US" sz="900" dirty="0" smtClean="0"/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Meeting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Contributions</a:t>
            </a:r>
            <a:endParaRPr lang="en-US" sz="900" dirty="0" smtClean="0"/>
          </a:p>
          <a:p>
            <a:pPr marL="228600" indent="-228600"/>
            <a:endParaRPr lang="en-US" sz="900" dirty="0" smtClean="0">
              <a:hlinkClick r:id="" action="ppaction://noaction"/>
            </a:endParaRPr>
          </a:p>
          <a:p>
            <a:pPr marL="228600" indent="-228600"/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7" name="TextBox 376"/>
          <p:cNvSpPr txBox="1"/>
          <p:nvPr/>
        </p:nvSpPr>
        <p:spPr>
          <a:xfrm>
            <a:off x="4320721" y="5967571"/>
            <a:ext cx="75533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Short Intro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  <a:hlinkClick r:id="" action="ppaction://noaction"/>
              </a:rPr>
              <a:t>Guidelines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indent="-228600"/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228600" indent="-228600"/>
            <a:r>
              <a:rPr lang="en-US" sz="900" dirty="0" smtClean="0">
                <a:hlinkClick r:id="" action="ppaction://noaction"/>
              </a:rPr>
              <a:t>Translations</a:t>
            </a:r>
            <a:endParaRPr lang="en-US" sz="9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228600" lvl="0" indent="-228600"/>
            <a:endParaRPr lang="en-US" sz="900" dirty="0" smtClean="0"/>
          </a:p>
          <a:p>
            <a:pPr marL="228600" indent="-228600">
              <a:buAutoNum type="arabicPeriod" startAt="3"/>
            </a:pP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78" name="Rectangle 377"/>
          <p:cNvSpPr/>
          <p:nvPr/>
        </p:nvSpPr>
        <p:spPr>
          <a:xfrm>
            <a:off x="2895574" y="350100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" name="Rectangle 378"/>
          <p:cNvSpPr/>
          <p:nvPr/>
        </p:nvSpPr>
        <p:spPr>
          <a:xfrm>
            <a:off x="2895574" y="278092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0" name="Rectangle 379"/>
          <p:cNvSpPr/>
          <p:nvPr/>
        </p:nvSpPr>
        <p:spPr>
          <a:xfrm>
            <a:off x="2895574" y="314096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1" name="Rectangle 380"/>
          <p:cNvSpPr/>
          <p:nvPr/>
        </p:nvSpPr>
        <p:spPr>
          <a:xfrm>
            <a:off x="2895574" y="2420888"/>
            <a:ext cx="1080120" cy="28803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2" name="Rectangle 381"/>
          <p:cNvSpPr/>
          <p:nvPr/>
        </p:nvSpPr>
        <p:spPr>
          <a:xfrm>
            <a:off x="2895574" y="170080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3" name="Rectangle 382"/>
          <p:cNvSpPr/>
          <p:nvPr/>
        </p:nvSpPr>
        <p:spPr>
          <a:xfrm>
            <a:off x="2895574" y="2060848"/>
            <a:ext cx="1080120" cy="2880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4" name="TextBox 383"/>
          <p:cNvSpPr txBox="1"/>
          <p:nvPr/>
        </p:nvSpPr>
        <p:spPr>
          <a:xfrm>
            <a:off x="3039590" y="350100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Resources</a:t>
            </a:r>
            <a:endParaRPr lang="en-US" sz="900" dirty="0"/>
          </a:p>
        </p:txBody>
      </p:sp>
      <p:sp>
        <p:nvSpPr>
          <p:cNvPr id="385" name="TextBox 384"/>
          <p:cNvSpPr txBox="1"/>
          <p:nvPr/>
        </p:nvSpPr>
        <p:spPr>
          <a:xfrm>
            <a:off x="3039590" y="2420888"/>
            <a:ext cx="9361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Mappings</a:t>
            </a:r>
            <a:endParaRPr lang="en-US" sz="900" dirty="0"/>
          </a:p>
        </p:txBody>
      </p:sp>
      <p:sp>
        <p:nvSpPr>
          <p:cNvPr id="386" name="Rectangle 385"/>
          <p:cNvSpPr/>
          <p:nvPr/>
        </p:nvSpPr>
        <p:spPr>
          <a:xfrm>
            <a:off x="1671438" y="1772816"/>
            <a:ext cx="1008112" cy="2160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7" name="Rectangle 386"/>
          <p:cNvSpPr/>
          <p:nvPr/>
        </p:nvSpPr>
        <p:spPr>
          <a:xfrm>
            <a:off x="1671438" y="2060848"/>
            <a:ext cx="1008112" cy="36004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8" name="TextBox 387"/>
          <p:cNvSpPr txBox="1"/>
          <p:nvPr/>
        </p:nvSpPr>
        <p:spPr>
          <a:xfrm>
            <a:off x="1743446" y="177281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-What’s new</a:t>
            </a:r>
          </a:p>
          <a:p>
            <a:endParaRPr lang="en-US" sz="900" dirty="0" smtClean="0"/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-Last Official </a:t>
            </a:r>
          </a:p>
          <a:p>
            <a:r>
              <a:rPr lang="en-US" sz="900" dirty="0" smtClean="0">
                <a:solidFill>
                  <a:schemeClr val="bg2">
                    <a:lumMod val="10000"/>
                  </a:schemeClr>
                </a:solidFill>
              </a:rPr>
              <a:t>  Release</a:t>
            </a:r>
            <a:endParaRPr lang="en-US" sz="9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389" name="Straight Connector 388"/>
          <p:cNvCxnSpPr>
            <a:stCxn id="378" idx="2"/>
            <a:endCxn id="269" idx="0"/>
          </p:cNvCxnSpPr>
          <p:nvPr/>
        </p:nvCxnSpPr>
        <p:spPr>
          <a:xfrm>
            <a:off x="3435634" y="3789040"/>
            <a:ext cx="56246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0" name="TextBox 389"/>
          <p:cNvSpPr txBox="1"/>
          <p:nvPr/>
        </p:nvSpPr>
        <p:spPr>
          <a:xfrm rot="16200000">
            <a:off x="2563180" y="471774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The Model</a:t>
            </a:r>
            <a:endParaRPr lang="en-US" sz="900" dirty="0"/>
          </a:p>
        </p:txBody>
      </p:sp>
      <p:sp>
        <p:nvSpPr>
          <p:cNvPr id="391" name="TextBox 390"/>
          <p:cNvSpPr txBox="1"/>
          <p:nvPr/>
        </p:nvSpPr>
        <p:spPr>
          <a:xfrm rot="16200000">
            <a:off x="2303748" y="5977880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Meeting Products</a:t>
            </a:r>
            <a:endParaRPr lang="en-US" sz="900" dirty="0"/>
          </a:p>
        </p:txBody>
      </p:sp>
      <p:sp>
        <p:nvSpPr>
          <p:cNvPr id="392" name="Left Brace 391"/>
          <p:cNvSpPr/>
          <p:nvPr/>
        </p:nvSpPr>
        <p:spPr>
          <a:xfrm>
            <a:off x="3059832" y="4005064"/>
            <a:ext cx="72008" cy="1656184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3" name="Left Brace 392"/>
          <p:cNvSpPr/>
          <p:nvPr/>
        </p:nvSpPr>
        <p:spPr>
          <a:xfrm>
            <a:off x="3086121" y="5796880"/>
            <a:ext cx="45719" cy="87248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2" name="Group 261"/>
          <p:cNvGrpSpPr/>
          <p:nvPr/>
        </p:nvGrpSpPr>
        <p:grpSpPr>
          <a:xfrm>
            <a:off x="2483768" y="5445223"/>
            <a:ext cx="1944216" cy="1152128"/>
            <a:chOff x="2483768" y="5445224"/>
            <a:chExt cx="1944216" cy="1152128"/>
          </a:xfrm>
        </p:grpSpPr>
        <p:cxnSp>
          <p:nvCxnSpPr>
            <p:cNvPr id="259" name="Straight Arrow Connector 258"/>
            <p:cNvCxnSpPr>
              <a:stCxn id="260" idx="3"/>
            </p:cNvCxnSpPr>
            <p:nvPr/>
          </p:nvCxnSpPr>
          <p:spPr>
            <a:xfrm>
              <a:off x="4139952" y="5553236"/>
              <a:ext cx="288032" cy="1044116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Rectangle 259"/>
            <p:cNvSpPr/>
            <p:nvPr/>
          </p:nvSpPr>
          <p:spPr>
            <a:xfrm>
              <a:off x="3131840" y="5445224"/>
              <a:ext cx="1008112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4" name="Straight Arrow Connector 263"/>
            <p:cNvCxnSpPr/>
            <p:nvPr/>
          </p:nvCxnSpPr>
          <p:spPr>
            <a:xfrm flipH="1">
              <a:off x="2483768" y="5445225"/>
              <a:ext cx="648072" cy="1080120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5" name="Straight Arrow Connector 394"/>
          <p:cNvCxnSpPr/>
          <p:nvPr/>
        </p:nvCxnSpPr>
        <p:spPr>
          <a:xfrm flipV="1">
            <a:off x="3419872" y="4221088"/>
            <a:ext cx="0" cy="1224136"/>
          </a:xfrm>
          <a:prstGeom prst="straightConnector1">
            <a:avLst/>
          </a:prstGeom>
          <a:ln w="1905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07504" y="188640"/>
            <a:ext cx="1506340" cy="1736613"/>
            <a:chOff x="107504" y="188640"/>
            <a:chExt cx="1506340" cy="1736613"/>
          </a:xfrm>
        </p:grpSpPr>
        <p:sp>
          <p:nvSpPr>
            <p:cNvPr id="326" name="Rectangle 325"/>
            <p:cNvSpPr/>
            <p:nvPr/>
          </p:nvSpPr>
          <p:spPr>
            <a:xfrm>
              <a:off x="107504" y="188640"/>
              <a:ext cx="216024" cy="21602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Rectangle 326"/>
            <p:cNvSpPr/>
            <p:nvPr/>
          </p:nvSpPr>
          <p:spPr>
            <a:xfrm>
              <a:off x="107504" y="476672"/>
              <a:ext cx="216024" cy="2160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Rectangle 327"/>
            <p:cNvSpPr/>
            <p:nvPr/>
          </p:nvSpPr>
          <p:spPr>
            <a:xfrm>
              <a:off x="107504" y="764704"/>
              <a:ext cx="216024" cy="21602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TextBox 328"/>
            <p:cNvSpPr txBox="1"/>
            <p:nvPr/>
          </p:nvSpPr>
          <p:spPr>
            <a:xfrm>
              <a:off x="323528" y="188640"/>
              <a:ext cx="78739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introduction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30" name="TextBox 329"/>
            <p:cNvSpPr txBox="1"/>
            <p:nvPr/>
          </p:nvSpPr>
          <p:spPr>
            <a:xfrm>
              <a:off x="323528" y="476672"/>
              <a:ext cx="1007007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Learning material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324633" y="764704"/>
              <a:ext cx="55496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Look up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107504" y="1124744"/>
              <a:ext cx="216024" cy="216024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67525" y="104809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The content is placed here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cxnSp>
          <p:nvCxnSpPr>
            <p:cNvPr id="138" name="Straight Arrow Connector 137"/>
            <p:cNvCxnSpPr/>
            <p:nvPr/>
          </p:nvCxnSpPr>
          <p:spPr>
            <a:xfrm flipV="1">
              <a:off x="107504" y="1484784"/>
              <a:ext cx="216024" cy="288032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/>
            <p:cNvSpPr txBox="1"/>
            <p:nvPr/>
          </p:nvSpPr>
          <p:spPr>
            <a:xfrm>
              <a:off x="317700" y="1417422"/>
              <a:ext cx="129614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>
                  <a:solidFill>
                    <a:schemeClr val="bg2">
                      <a:lumMod val="10000"/>
                    </a:schemeClr>
                  </a:solidFill>
                </a:rPr>
                <a:t>Also the   content can be accessed through these  selections</a:t>
              </a:r>
              <a:endParaRPr lang="en-US" sz="9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Axi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2061</Words>
  <Application>Microsoft Office PowerPoint</Application>
  <PresentationFormat>On-screen Show (4:3)</PresentationFormat>
  <Paragraphs>1551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Axis</vt:lpstr>
      <vt:lpstr>CIDOC –CRM site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KorinaD.</dc:creator>
  <cp:lastModifiedBy>Bekiari Xrysoula</cp:lastModifiedBy>
  <cp:revision>28</cp:revision>
  <dcterms:created xsi:type="dcterms:W3CDTF">2013-07-30T09:40:41Z</dcterms:created>
  <dcterms:modified xsi:type="dcterms:W3CDTF">2013-08-02T13:49:56Z</dcterms:modified>
</cp:coreProperties>
</file>