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1"/>
    <p:sldMasterId id="2147483806" r:id="rId2"/>
  </p:sldMasterIdLst>
  <p:notesMasterIdLst>
    <p:notesMasterId r:id="rId12"/>
  </p:notesMasterIdLst>
  <p:sldIdLst>
    <p:sldId id="256" r:id="rId3"/>
    <p:sldId id="261" r:id="rId4"/>
    <p:sldId id="392" r:id="rId5"/>
    <p:sldId id="393" r:id="rId6"/>
    <p:sldId id="394" r:id="rId7"/>
    <p:sldId id="381" r:id="rId8"/>
    <p:sldId id="411" r:id="rId9"/>
    <p:sldId id="419" r:id="rId10"/>
    <p:sldId id="407" r:id="rId11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  <a:srgbClr val="FB240D"/>
    <a:srgbClr val="2E2997"/>
    <a:srgbClr val="CEE6FA"/>
    <a:srgbClr val="B7DAF7"/>
    <a:srgbClr val="97C9F3"/>
    <a:srgbClr val="99C8F1"/>
    <a:srgbClr val="9999FF"/>
    <a:srgbClr val="D5D5FF"/>
    <a:srgbClr val="C0E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03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236" y="-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noProof="0" smtClean="0"/>
              <a:t>Click to edit Master text styles</a:t>
            </a:r>
          </a:p>
          <a:p>
            <a:pPr lvl="1"/>
            <a:r>
              <a:rPr lang="en-US" altLang="el-GR" noProof="0" smtClean="0"/>
              <a:t>Second level</a:t>
            </a:r>
          </a:p>
          <a:p>
            <a:pPr lvl="2"/>
            <a:r>
              <a:rPr lang="en-US" altLang="el-GR" noProof="0" smtClean="0"/>
              <a:t>Third level</a:t>
            </a:r>
          </a:p>
          <a:p>
            <a:pPr lvl="3"/>
            <a:r>
              <a:rPr lang="en-US" altLang="el-GR" noProof="0" smtClean="0"/>
              <a:t>Fourth level</a:t>
            </a:r>
          </a:p>
          <a:p>
            <a:pPr lvl="4"/>
            <a:r>
              <a:rPr lang="en-US" altLang="el-GR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246CBF3F-E435-4B99-995A-07A33F00183F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392244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C425BA9-FE36-4601-B994-E825D34D044C}" type="slidenum">
              <a:rPr lang="en-US" altLang="el-GR" smtClean="0"/>
              <a:pPr/>
              <a:t>2</a:t>
            </a:fld>
            <a:endParaRPr lang="en-US" altLang="el-G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96925"/>
            <a:ext cx="4632325" cy="32067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noFill/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051C88-06AE-4994-883A-D2A0A0A6220C}" type="slidenum">
              <a:rPr lang="en-US" altLang="el-GR" smtClean="0"/>
              <a:pPr/>
              <a:t>3</a:t>
            </a:fld>
            <a:endParaRPr lang="en-US" altLang="el-GR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96925"/>
            <a:ext cx="4632325" cy="320675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noFill/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de-AT" smtClean="0"/>
              <a:t>Elmer: VO 27. Juni 1928, 70. Geburtstag Kubitscheks</a:t>
            </a:r>
          </a:p>
        </p:txBody>
      </p:sp>
      <p:sp>
        <p:nvSpPr>
          <p:cNvPr id="48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65CD0A1-49FE-457F-8907-59FD01A0EB97}" type="slidenum">
              <a:rPr lang="de-DE" smtClean="0">
                <a:solidFill>
                  <a:srgbClr val="000000"/>
                </a:solidFill>
              </a:rPr>
              <a:pPr/>
              <a:t>4</a:t>
            </a:fld>
            <a:endParaRPr lang="de-DE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 17"/>
          <p:cNvSpPr>
            <a:spLocks/>
          </p:cNvSpPr>
          <p:nvPr userDrawn="1"/>
        </p:nvSpPr>
        <p:spPr bwMode="auto">
          <a:xfrm>
            <a:off x="-9525" y="519113"/>
            <a:ext cx="3292475" cy="1982787"/>
          </a:xfrm>
          <a:custGeom>
            <a:avLst/>
            <a:gdLst>
              <a:gd name="T0" fmla="*/ 761284 w 26144"/>
              <a:gd name="T1" fmla="*/ 996442 h 43200"/>
              <a:gd name="T2" fmla="*/ 0 w 26144"/>
              <a:gd name="T3" fmla="*/ 89988145 h 43200"/>
              <a:gd name="T4" fmla="*/ 72067472 w 26144"/>
              <a:gd name="T5" fmla="*/ 455028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6144" h="43200" fill="none" extrusionOk="0">
                <a:moveTo>
                  <a:pt x="48" y="473"/>
                </a:moveTo>
                <a:cubicBezTo>
                  <a:pt x="1526" y="158"/>
                  <a:pt x="3032" y="0"/>
                  <a:pt x="4544" y="0"/>
                </a:cubicBezTo>
                <a:cubicBezTo>
                  <a:pt x="16473" y="0"/>
                  <a:pt x="26144" y="9670"/>
                  <a:pt x="26144" y="21600"/>
                </a:cubicBezTo>
                <a:cubicBezTo>
                  <a:pt x="26144" y="33529"/>
                  <a:pt x="16473" y="43200"/>
                  <a:pt x="4544" y="43200"/>
                </a:cubicBezTo>
                <a:cubicBezTo>
                  <a:pt x="3016" y="43199"/>
                  <a:pt x="1493" y="43037"/>
                  <a:pt x="0" y="42716"/>
                </a:cubicBezTo>
              </a:path>
              <a:path w="26144" h="43200" stroke="0" extrusionOk="0">
                <a:moveTo>
                  <a:pt x="48" y="473"/>
                </a:moveTo>
                <a:cubicBezTo>
                  <a:pt x="1526" y="158"/>
                  <a:pt x="3032" y="0"/>
                  <a:pt x="4544" y="0"/>
                </a:cubicBezTo>
                <a:cubicBezTo>
                  <a:pt x="16473" y="0"/>
                  <a:pt x="26144" y="9670"/>
                  <a:pt x="26144" y="21600"/>
                </a:cubicBezTo>
                <a:cubicBezTo>
                  <a:pt x="26144" y="33529"/>
                  <a:pt x="16473" y="43200"/>
                  <a:pt x="4544" y="43200"/>
                </a:cubicBezTo>
                <a:cubicBezTo>
                  <a:pt x="3016" y="43199"/>
                  <a:pt x="1493" y="43037"/>
                  <a:pt x="0" y="42716"/>
                </a:cubicBezTo>
                <a:lnTo>
                  <a:pt x="4544" y="21600"/>
                </a:lnTo>
                <a:lnTo>
                  <a:pt x="48" y="473"/>
                </a:lnTo>
                <a:close/>
              </a:path>
            </a:pathLst>
          </a:custGeom>
          <a:noFill/>
          <a:ln w="1905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latin typeface="Arial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hidden">
          <a:xfrm>
            <a:off x="0" y="914400"/>
            <a:ext cx="5341938" cy="1158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l-GR" altLang="el-GR" sz="2400" b="0" smtClean="0">
              <a:latin typeface="Times New Roman" pitchFamily="18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hidden">
          <a:xfrm>
            <a:off x="4481513" y="914400"/>
            <a:ext cx="5341937" cy="115887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l-GR" altLang="el-GR" sz="2400" b="0" smtClean="0">
              <a:latin typeface="Times New Roman" pitchFamily="18" charset="0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2651125" y="4075113"/>
            <a:ext cx="4892675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l-GR" altLang="el-GR" b="0" smtClean="0"/>
          </a:p>
        </p:txBody>
      </p:sp>
      <p:pic>
        <p:nvPicPr>
          <p:cNvPr id="8" name="Picture 11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038" y="903288"/>
            <a:ext cx="1303337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667000"/>
            <a:ext cx="6172200" cy="533400"/>
          </a:xfrm>
        </p:spPr>
        <p:txBody>
          <a:bodyPr/>
          <a:lstStyle>
            <a:lvl1pPr marL="0" indent="0" algn="ctr">
              <a:defRPr i="0"/>
            </a:lvl1pPr>
          </a:lstStyle>
          <a:p>
            <a:pPr lvl="0"/>
            <a:endParaRPr lang="el-GR" altLang="el-GR" noProof="0" smtClean="0"/>
          </a:p>
        </p:txBody>
      </p:sp>
      <p:sp>
        <p:nvSpPr>
          <p:cNvPr id="1136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286000" y="1066800"/>
            <a:ext cx="6521450" cy="838200"/>
          </a:xfrm>
        </p:spPr>
        <p:txBody>
          <a:bodyPr anchor="ctr"/>
          <a:lstStyle>
            <a:lvl1pPr>
              <a:defRPr sz="3600" i="0"/>
            </a:lvl1pPr>
          </a:lstStyle>
          <a:p>
            <a:pPr lvl="0"/>
            <a:endParaRPr lang="el-GR" altLang="el-GR" noProof="0" smtClean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EBD053B-0199-4976-8A3D-7DAAB9BD00F1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fld id="{405070AB-62AD-40EF-925F-37ADB6BF108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fld id="{E4A96807-1933-489D-8117-35F00F870F9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fld id="{175954C7-3FB4-4545-BD8D-24A94C19A29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11341" y="987428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fld id="{9CD17FB5-0EB2-4385-B39F-9A44F62ACC3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fld id="{5BBB211A-70CF-452C-A97D-393BB888232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fld id="{405C5FDD-929D-48C8-8767-BF8ADD646DD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6700" y="5295900"/>
            <a:ext cx="4902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4607CC90-1CB1-4564-9E35-00235DDB2CD8}" type="slidenum">
              <a:rPr lang="en-US" altLang="el-GR" smtClean="0"/>
              <a:pPr>
                <a:defRPr/>
              </a:pPr>
              <a:t>‹#›</a:t>
            </a:fld>
            <a:endParaRPr lang="en-US" alt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CDD83-A7E1-489D-BF62-8FC9886EBCB5}" type="slidenum">
              <a:rPr lang="en-US" altLang="el-GR"/>
              <a:pPr>
                <a:defRPr/>
              </a:pPr>
              <a:t>‹#›</a:t>
            </a:fld>
            <a:endParaRPr lang="en-US" alt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848072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984" y="1971234"/>
            <a:ext cx="1302435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848072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600985" y="609600"/>
            <a:ext cx="1302435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759" y="753230"/>
            <a:ext cx="7811264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10" y="2336874"/>
            <a:ext cx="3633766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762" y="3030009"/>
            <a:ext cx="3817413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8875" y="2336873"/>
            <a:ext cx="363514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45225" y="3030009"/>
            <a:ext cx="3818798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52761" y="5936189"/>
            <a:ext cx="5582411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2636-0139-47CA-8D0A-1010DE761F1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1743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fld id="{B09BC4A7-FD5B-4E79-B787-A31C9B3AD6E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fld id="{E9775C1B-1774-4D66-BC83-2BD8F69394F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878" y="1709741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5878" y="4589466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fld id="{CDCB7E2E-E0DD-4D09-BE5A-DCBAD3E2B97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fld id="{20C55E74-7CDE-44E0-ACA9-6323545C169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9" y="365128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pPr>
              <a:defRPr/>
            </a:pPr>
            <a:fld id="{DE7F9990-4735-4DD7-9923-40598C1A475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254125"/>
            <a:ext cx="23114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l-GR" altLang="el-GR" sz="2400" b="0" smtClean="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568450" y="1254125"/>
            <a:ext cx="784225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l-GR" altLang="el-GR" sz="2400" b="0" smtClean="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928813" y="711200"/>
            <a:ext cx="71501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76400"/>
            <a:ext cx="8915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dirty="0" smtClean="0"/>
              <a:t>Click to edit Master text styles</a:t>
            </a:r>
          </a:p>
          <a:p>
            <a:pPr lvl="1"/>
            <a:r>
              <a:rPr lang="en-US" altLang="el-GR" dirty="0" smtClean="0"/>
              <a:t>Second level</a:t>
            </a:r>
          </a:p>
          <a:p>
            <a:pPr lvl="2"/>
            <a:r>
              <a:rPr lang="en-US" altLang="el-GR" dirty="0" smtClean="0"/>
              <a:t>Third level</a:t>
            </a:r>
          </a:p>
          <a:p>
            <a:pPr lvl="3"/>
            <a:r>
              <a:rPr lang="en-US" altLang="el-GR" dirty="0" smtClean="0"/>
              <a:t>Fourth level</a:t>
            </a:r>
          </a:p>
          <a:p>
            <a:pPr lvl="4"/>
            <a:r>
              <a:rPr lang="en-US" altLang="el-GR" dirty="0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5100" y="6324600"/>
            <a:ext cx="23939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l-GR" dirty="0"/>
          </a:p>
        </p:txBody>
      </p:sp>
      <p:sp>
        <p:nvSpPr>
          <p:cNvPr id="11264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96400" y="6324600"/>
            <a:ext cx="450850" cy="381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83BF53D-E125-4100-9C81-32CEF9EF9C53}" type="slidenum">
              <a:rPr lang="en-US" altLang="el-GR" smtClean="0"/>
              <a:pPr>
                <a:defRPr/>
              </a:pPr>
              <a:t>‹#›</a:t>
            </a:fld>
            <a:endParaRPr lang="en-US" altLang="el-GR" dirty="0"/>
          </a:p>
        </p:txBody>
      </p:sp>
      <p:pic>
        <p:nvPicPr>
          <p:cNvPr id="1032" name="Picture 11"/>
          <p:cNvPicPr>
            <a:picLocks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7850" y="381000"/>
            <a:ext cx="11557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52" name="Rectangle 12"/>
          <p:cNvSpPr>
            <a:spLocks noChangeArrowheads="1"/>
          </p:cNvSpPr>
          <p:nvPr userDrawn="1"/>
        </p:nvSpPr>
        <p:spPr bwMode="auto">
          <a:xfrm>
            <a:off x="360363" y="6376988"/>
            <a:ext cx="6714980" cy="3084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2075" tIns="46038" rIns="92075" bIns="46038">
            <a:spAutoFit/>
          </a:bodyPr>
          <a:lstStyle>
            <a:lvl1pPr defTabSz="9032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32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8050" defTabSz="9032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62075" defTabSz="9032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16100" defTabSz="9032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73300" defTabSz="903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30500" defTabSz="903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7700" defTabSz="903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44900" defTabSz="903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altLang="el-GR" sz="1400" dirty="0" smtClean="0">
                <a:solidFill>
                  <a:schemeClr val="tx2"/>
                </a:solidFill>
                <a:cs typeface="Arial" pitchFamily="34" charset="0"/>
              </a:rPr>
              <a:t>BM</a:t>
            </a:r>
            <a:r>
              <a:rPr lang="en-US" altLang="el-GR" sz="1400" baseline="0" dirty="0" smtClean="0">
                <a:solidFill>
                  <a:schemeClr val="tx2"/>
                </a:solidFill>
                <a:cs typeface="Arial" pitchFamily="34" charset="0"/>
              </a:rPr>
              <a:t> meet-up “Semantics and Cultural Heritage”</a:t>
            </a:r>
            <a:r>
              <a:rPr lang="en-US" altLang="el-GR" sz="1400" dirty="0" smtClean="0">
                <a:solidFill>
                  <a:schemeClr val="tx2"/>
                </a:solidFill>
                <a:cs typeface="Arial" pitchFamily="34" charset="0"/>
              </a:rPr>
              <a:t>, London, September 12, 2014</a:t>
            </a:r>
            <a:endParaRPr lang="en-US" altLang="el-GR" sz="1400" dirty="0">
              <a:solidFill>
                <a:schemeClr val="tx2"/>
              </a:solidFill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1" r:id="rId3"/>
    <p:sldLayoutId id="214748384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defRPr sz="2000" i="1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i="1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14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0C2DD116-93A9-44F0-877C-C6CE9260856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12"/>
          <p:cNvSpPr>
            <a:spLocks noGrp="1"/>
          </p:cNvSpPr>
          <p:nvPr>
            <p:ph type="ctrTitle"/>
          </p:nvPr>
        </p:nvSpPr>
        <p:spPr>
          <a:xfrm>
            <a:off x="0" y="2530474"/>
            <a:ext cx="9586452" cy="1200867"/>
          </a:xfrm>
        </p:spPr>
        <p:txBody>
          <a:bodyPr/>
          <a:lstStyle/>
          <a:p>
            <a:pPr algn="ctr"/>
            <a:r>
              <a:rPr lang="en-US" altLang="el-GR" sz="2400" dirty="0" smtClean="0"/>
              <a:t/>
            </a:r>
            <a:br>
              <a:rPr lang="en-US" altLang="el-GR" sz="2400" dirty="0" smtClean="0"/>
            </a:br>
            <a:r>
              <a:rPr lang="en-US" sz="2400" dirty="0" smtClean="0"/>
              <a:t> </a:t>
            </a:r>
            <a:r>
              <a:rPr lang="en-US" sz="3200" b="1" dirty="0" smtClean="0"/>
              <a:t>Mapping Memory Manager</a:t>
            </a:r>
            <a:endParaRPr lang="el-GR" sz="32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15014" y="3623008"/>
            <a:ext cx="86605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2000" kern="0" dirty="0" smtClean="0"/>
              <a:t>Use Case: Mapping </a:t>
            </a:r>
            <a:r>
              <a:rPr lang="en-US" sz="2000" kern="0" dirty="0"/>
              <a:t>the </a:t>
            </a:r>
            <a:r>
              <a:rPr lang="en-US" sz="2000" kern="0" dirty="0" err="1"/>
              <a:t>dFMRÖ</a:t>
            </a:r>
            <a:r>
              <a:rPr lang="en-US" sz="2000" kern="0" dirty="0"/>
              <a:t> coin database to CIDOC-CRM</a:t>
            </a:r>
            <a:endParaRPr lang="en-US" altLang="el-GR" sz="2000" i="1" kern="0" dirty="0"/>
          </a:p>
        </p:txBody>
      </p:sp>
      <p:sp>
        <p:nvSpPr>
          <p:cNvPr id="5" name="Rectangle 4"/>
          <p:cNvSpPr/>
          <p:nvPr/>
        </p:nvSpPr>
        <p:spPr>
          <a:xfrm>
            <a:off x="1581814" y="4985471"/>
            <a:ext cx="65269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Martin </a:t>
            </a:r>
            <a:r>
              <a:rPr lang="en-GB" dirty="0" err="1" smtClean="0"/>
              <a:t>Doerr</a:t>
            </a:r>
            <a:r>
              <a:rPr lang="en-GB" dirty="0" smtClean="0"/>
              <a:t>, Maria </a:t>
            </a:r>
            <a:r>
              <a:rPr lang="en-GB" dirty="0" err="1" smtClean="0"/>
              <a:t>Theodoridou</a:t>
            </a:r>
            <a:endParaRPr lang="en-GB" dirty="0" smtClean="0"/>
          </a:p>
          <a:p>
            <a:pPr algn="ctr"/>
            <a:r>
              <a:rPr lang="en-US" sz="1600" b="0" i="1" dirty="0"/>
              <a:t>Foundation for Research and Technology – Hellas</a:t>
            </a:r>
          </a:p>
          <a:p>
            <a:pPr algn="ctr"/>
            <a:r>
              <a:rPr lang="en-US" sz="1600" b="0" i="1" dirty="0"/>
              <a:t>Institute of Computer Science</a:t>
            </a:r>
            <a:endParaRPr lang="en-GB" sz="1600" b="0" i="1" dirty="0" smtClean="0"/>
          </a:p>
          <a:p>
            <a:pPr algn="ctr"/>
            <a:r>
              <a:rPr lang="en-GB" dirty="0" err="1" smtClean="0"/>
              <a:t>Edeltraud</a:t>
            </a:r>
            <a:r>
              <a:rPr lang="en-GB" dirty="0" smtClean="0"/>
              <a:t> </a:t>
            </a:r>
            <a:r>
              <a:rPr lang="en-GB" dirty="0" err="1"/>
              <a:t>Aspöck</a:t>
            </a:r>
            <a:r>
              <a:rPr lang="en-GB" dirty="0"/>
              <a:t>, Klaus </a:t>
            </a:r>
            <a:r>
              <a:rPr lang="en-GB" dirty="0" err="1"/>
              <a:t>Vondrovec</a:t>
            </a:r>
            <a:endParaRPr lang="en-GB" dirty="0"/>
          </a:p>
          <a:p>
            <a:pPr algn="ctr"/>
            <a:r>
              <a:rPr lang="en-GB" sz="1600" b="0" i="1" dirty="0"/>
              <a:t>ÖAW, Austrian Academy of Sciences</a:t>
            </a:r>
          </a:p>
          <a:p>
            <a:pPr algn="ctr"/>
            <a:endParaRPr lang="en-GB" sz="1600" b="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Advanced </a:t>
            </a:r>
            <a:r>
              <a:rPr lang="en-US" dirty="0"/>
              <a:t>Research Infrastructure for Archaeological Dataset Networking in </a:t>
            </a:r>
            <a:r>
              <a:rPr lang="en-US" dirty="0" smtClean="0"/>
              <a:t>Europe</a:t>
            </a:r>
            <a:endParaRPr lang="en-US" dirty="0"/>
          </a:p>
          <a:p>
            <a:pPr algn="ctr"/>
            <a:r>
              <a:rPr lang="en-US" dirty="0" smtClean="0"/>
              <a:t> FP7-INFRASTRUCTURES-2012-1 </a:t>
            </a:r>
            <a:r>
              <a:rPr lang="en-US" dirty="0"/>
              <a:t>EU project , </a:t>
            </a:r>
            <a:r>
              <a:rPr lang="fr-FR" dirty="0"/>
              <a:t>no: </a:t>
            </a:r>
            <a:r>
              <a:rPr lang="fr-FR" dirty="0" smtClean="0"/>
              <a:t>313193</a:t>
            </a:r>
            <a:endParaRPr lang="en-US" dirty="0"/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http</a:t>
            </a:r>
            <a:r>
              <a:rPr lang="en-US" b="1" dirty="0">
                <a:solidFill>
                  <a:srgbClr val="C00000"/>
                </a:solidFill>
              </a:rPr>
              <a:t>://</a:t>
            </a:r>
            <a:r>
              <a:rPr lang="en-US" b="1" dirty="0" smtClean="0">
                <a:solidFill>
                  <a:srgbClr val="C00000"/>
                </a:solidFill>
              </a:rPr>
              <a:t>www.ariadne-infrastructure.eu/</a:t>
            </a:r>
            <a:endParaRPr lang="en-US" b="1" dirty="0" smtClean="0">
              <a:solidFill>
                <a:srgbClr val="C00000"/>
              </a:solidFill>
              <a:ea typeface="MS PGothic" pitchFamily="34" charset="-128"/>
            </a:endParaRPr>
          </a:p>
          <a:p>
            <a:endParaRPr lang="fr-FR" dirty="0" smtClean="0"/>
          </a:p>
          <a:p>
            <a:r>
              <a:rPr lang="en-GB" dirty="0" smtClean="0"/>
              <a:t>Primary goals </a:t>
            </a:r>
          </a:p>
          <a:p>
            <a:pPr lvl="1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To integrate existing archaeological research infrastructures </a:t>
            </a:r>
          </a:p>
          <a:p>
            <a:pPr lvl="1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To enable the use of distributed datasets and services </a:t>
            </a:r>
          </a:p>
          <a:p>
            <a:pPr lvl="1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To develop new and powerful technologies as an integral component of the archaeological research methodology </a:t>
            </a:r>
          </a:p>
          <a:p>
            <a:pPr lvl="1" eaLnBrk="1" hangingPunct="1"/>
            <a:endParaRPr lang="en-US" altLang="el-GR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07CC90-1CB1-4564-9E35-00235DDB2CD8}" type="slidenum">
              <a:rPr lang="en-US" altLang="el-GR" smtClean="0"/>
              <a:pPr>
                <a:defRPr/>
              </a:pPr>
              <a:t>2</a:t>
            </a:fld>
            <a:endParaRPr lang="en-US" altLang="el-GR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114" y="228190"/>
            <a:ext cx="4907280" cy="109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CIDOC-CRM </a:t>
            </a:r>
            <a:r>
              <a:rPr lang="en-US" dirty="0"/>
              <a:t>was chosen as ARIADNE’s integration </a:t>
            </a:r>
            <a:r>
              <a:rPr lang="en-US" dirty="0" smtClean="0"/>
              <a:t>platform since its </a:t>
            </a:r>
            <a:r>
              <a:rPr lang="en-US" dirty="0"/>
              <a:t>primary role </a:t>
            </a:r>
            <a:r>
              <a:rPr lang="en-US" dirty="0" smtClean="0"/>
              <a:t>is </a:t>
            </a:r>
            <a:r>
              <a:rPr lang="en-US" dirty="0"/>
              <a:t>to enable information exchange and integration between heterogeneous sources of cultural heritage </a:t>
            </a:r>
            <a:r>
              <a:rPr lang="en-US" dirty="0" smtClean="0"/>
              <a:t>information. </a:t>
            </a:r>
          </a:p>
          <a:p>
            <a:pPr lvl="1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During </a:t>
            </a:r>
            <a:r>
              <a:rPr lang="en-US" dirty="0"/>
              <a:t>the first year of ARIADNE, several mapping activities were initiated trying to convert existing schemata of archaeological data to CIDOC-CRM </a:t>
            </a:r>
            <a:endParaRPr lang="en-US" dirty="0" smtClean="0"/>
          </a:p>
          <a:p>
            <a:pPr lvl="1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Content </a:t>
            </a:r>
            <a:r>
              <a:rPr lang="en-US" dirty="0"/>
              <a:t>providers </a:t>
            </a:r>
            <a:r>
              <a:rPr lang="en-US" dirty="0" smtClean="0"/>
              <a:t>were supported </a:t>
            </a:r>
            <a:r>
              <a:rPr lang="en-US" dirty="0"/>
              <a:t>by FORTH </a:t>
            </a:r>
            <a:endParaRPr lang="en-US" dirty="0" smtClean="0"/>
          </a:p>
          <a:p>
            <a:pPr lvl="1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ÖAW worked on the mapping of four data bases:</a:t>
            </a:r>
          </a:p>
          <a:p>
            <a:pPr lvl="2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err="1" smtClean="0"/>
              <a:t>dFMRÖ</a:t>
            </a:r>
            <a:r>
              <a:rPr lang="en-US" dirty="0" smtClean="0"/>
              <a:t>, a relational database of ancient Roman coin finds from Austria and Romania</a:t>
            </a:r>
          </a:p>
          <a:p>
            <a:pPr lvl="2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nl-NL" dirty="0" smtClean="0"/>
              <a:t>UK </a:t>
            </a:r>
            <a:r>
              <a:rPr lang="nl-NL" dirty="0" err="1" smtClean="0"/>
              <a:t>Material</a:t>
            </a:r>
            <a:r>
              <a:rPr lang="nl-NL" dirty="0" smtClean="0"/>
              <a:t> Pool Database (Site DB)</a:t>
            </a:r>
          </a:p>
          <a:p>
            <a:pPr lvl="2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nl-NL" dirty="0" smtClean="0"/>
              <a:t>UK </a:t>
            </a:r>
            <a:r>
              <a:rPr lang="nl-NL" dirty="0" err="1" smtClean="0"/>
              <a:t>Thunau</a:t>
            </a:r>
            <a:r>
              <a:rPr lang="nl-NL" dirty="0" smtClean="0"/>
              <a:t> Database (Image DB)</a:t>
            </a:r>
          </a:p>
          <a:p>
            <a:pPr lvl="2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nl-NL" dirty="0" err="1" smtClean="0"/>
              <a:t>Franzhausen</a:t>
            </a:r>
            <a:r>
              <a:rPr lang="nl-NL" dirty="0" smtClean="0"/>
              <a:t> </a:t>
            </a:r>
            <a:r>
              <a:rPr lang="nl-NL" dirty="0" err="1" smtClean="0"/>
              <a:t>Kokoron</a:t>
            </a:r>
            <a:r>
              <a:rPr lang="nl-NL" dirty="0" smtClean="0"/>
              <a:t> Database (</a:t>
            </a:r>
            <a:r>
              <a:rPr lang="nl-NL" dirty="0" err="1" smtClean="0"/>
              <a:t>Cemetery</a:t>
            </a:r>
            <a:r>
              <a:rPr lang="nl-NL" dirty="0" smtClean="0"/>
              <a:t> DB)</a:t>
            </a:r>
          </a:p>
          <a:p>
            <a:pPr lvl="2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nl-NL" sz="1600" dirty="0" smtClean="0"/>
          </a:p>
          <a:p>
            <a:pPr lvl="2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 eaLnBrk="1" hangingPunct="1"/>
            <a:endParaRPr lang="en-US" altLang="el-GR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07CC90-1CB1-4564-9E35-00235DDB2CD8}" type="slidenum">
              <a:rPr lang="en-US" altLang="el-GR" smtClean="0"/>
              <a:pPr>
                <a:defRPr/>
              </a:pPr>
              <a:t>3</a:t>
            </a:fld>
            <a:endParaRPr lang="en-US" altLang="el-GR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122" y="228135"/>
            <a:ext cx="4907280" cy="109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190625" y="877888"/>
            <a:ext cx="7429500" cy="677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8000" dirty="0" err="1">
                <a:solidFill>
                  <a:srgbClr val="8B6C3D"/>
                </a:solidFill>
                <a:latin typeface="Palatino Linotype" pitchFamily="18" charset="0"/>
              </a:rPr>
              <a:t>dFMRÖ</a:t>
            </a:r>
            <a:endParaRPr lang="en-US" sz="5400" b="0" dirty="0">
              <a:solidFill>
                <a:srgbClr val="000000"/>
              </a:solidFill>
              <a:latin typeface="Palatino Linotype" pitchFamily="18" charset="0"/>
            </a:endParaRPr>
          </a:p>
          <a:p>
            <a:pPr algn="ctr" eaLnBrk="1" hangingPunct="1"/>
            <a:r>
              <a:rPr lang="en-US" sz="2400" dirty="0" err="1">
                <a:solidFill>
                  <a:srgbClr val="8B6C3D"/>
                </a:solidFill>
                <a:latin typeface="Palatino Linotype" pitchFamily="18" charset="0"/>
              </a:rPr>
              <a:t>d</a:t>
            </a:r>
            <a:r>
              <a:rPr lang="en-US" sz="2400" b="0" dirty="0" err="1">
                <a:solidFill>
                  <a:srgbClr val="000000"/>
                </a:solidFill>
                <a:latin typeface="Palatino Linotype" pitchFamily="18" charset="0"/>
              </a:rPr>
              <a:t>igitale</a:t>
            </a:r>
            <a:r>
              <a:rPr lang="en-US" sz="2400" b="0" dirty="0">
                <a:solidFill>
                  <a:srgbClr val="000000"/>
                </a:solidFill>
                <a:latin typeface="Palatino Linotype" pitchFamily="18" charset="0"/>
              </a:rPr>
              <a:t> </a:t>
            </a:r>
            <a:r>
              <a:rPr lang="en-US" sz="2400" dirty="0" err="1">
                <a:solidFill>
                  <a:srgbClr val="8B6C3D"/>
                </a:solidFill>
                <a:latin typeface="Palatino Linotype" pitchFamily="18" charset="0"/>
              </a:rPr>
              <a:t>F</a:t>
            </a:r>
            <a:r>
              <a:rPr lang="en-US" sz="2400" b="0" dirty="0" err="1">
                <a:solidFill>
                  <a:srgbClr val="000000"/>
                </a:solidFill>
                <a:latin typeface="Palatino Linotype" pitchFamily="18" charset="0"/>
              </a:rPr>
              <a:t>und</a:t>
            </a:r>
            <a:r>
              <a:rPr lang="en-US" sz="2400" dirty="0" err="1">
                <a:solidFill>
                  <a:srgbClr val="8B6C3D"/>
                </a:solidFill>
                <a:latin typeface="Palatino Linotype" pitchFamily="18" charset="0"/>
              </a:rPr>
              <a:t>M</a:t>
            </a:r>
            <a:r>
              <a:rPr lang="en-US" sz="2400" b="0" dirty="0" err="1">
                <a:solidFill>
                  <a:srgbClr val="000000"/>
                </a:solidFill>
                <a:latin typeface="Palatino Linotype" pitchFamily="18" charset="0"/>
              </a:rPr>
              <a:t>ünzen</a:t>
            </a:r>
            <a:r>
              <a:rPr lang="en-US" sz="2400" b="0" dirty="0">
                <a:solidFill>
                  <a:srgbClr val="000000"/>
                </a:solidFill>
                <a:latin typeface="Palatino Linotype" pitchFamily="18" charset="0"/>
              </a:rPr>
              <a:t> der </a:t>
            </a:r>
            <a:r>
              <a:rPr lang="en-US" sz="2400" dirty="0" err="1">
                <a:solidFill>
                  <a:srgbClr val="8B6C3D"/>
                </a:solidFill>
                <a:latin typeface="Palatino Linotype" pitchFamily="18" charset="0"/>
              </a:rPr>
              <a:t>R</a:t>
            </a:r>
            <a:r>
              <a:rPr lang="en-US" sz="2400" b="0" dirty="0" err="1">
                <a:solidFill>
                  <a:srgbClr val="000000"/>
                </a:solidFill>
                <a:latin typeface="Palatino Linotype" pitchFamily="18" charset="0"/>
              </a:rPr>
              <a:t>ömischen</a:t>
            </a:r>
            <a:r>
              <a:rPr lang="en-US" sz="2400" b="0" dirty="0">
                <a:solidFill>
                  <a:srgbClr val="000000"/>
                </a:solidFill>
                <a:latin typeface="Palatino Linotype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Palatino Linotype" pitchFamily="18" charset="0"/>
              </a:rPr>
              <a:t>Zeit</a:t>
            </a:r>
            <a:r>
              <a:rPr lang="en-US" sz="2400" b="0" dirty="0">
                <a:solidFill>
                  <a:srgbClr val="000000"/>
                </a:solidFill>
                <a:latin typeface="Palatino Linotype" pitchFamily="18" charset="0"/>
              </a:rPr>
              <a:t> in </a:t>
            </a:r>
            <a:r>
              <a:rPr lang="en-US" sz="2400" dirty="0" err="1">
                <a:solidFill>
                  <a:srgbClr val="8B6C3D"/>
                </a:solidFill>
                <a:latin typeface="Palatino Linotype" pitchFamily="18" charset="0"/>
              </a:rPr>
              <a:t>Ö</a:t>
            </a:r>
            <a:r>
              <a:rPr lang="en-US" sz="2400" b="0" dirty="0" err="1">
                <a:solidFill>
                  <a:srgbClr val="000000"/>
                </a:solidFill>
                <a:latin typeface="Palatino Linotype" pitchFamily="18" charset="0"/>
              </a:rPr>
              <a:t>sterreich</a:t>
            </a:r>
            <a:endParaRPr lang="en-US" sz="2400" b="0" dirty="0">
              <a:solidFill>
                <a:srgbClr val="000000"/>
              </a:solidFill>
              <a:latin typeface="Palatino Linotype" pitchFamily="18" charset="0"/>
            </a:endParaRPr>
          </a:p>
          <a:p>
            <a:pPr algn="ctr" eaLnBrk="1" hangingPunct="1"/>
            <a:endParaRPr lang="en-US" sz="2400" b="0" dirty="0">
              <a:solidFill>
                <a:srgbClr val="000000"/>
              </a:solidFill>
              <a:latin typeface="Palatino Linotype" pitchFamily="18" charset="0"/>
            </a:endParaRPr>
          </a:p>
          <a:p>
            <a:pPr algn="ctr" eaLnBrk="1" hangingPunct="1"/>
            <a:r>
              <a:rPr lang="en-US" sz="2400" b="0" dirty="0">
                <a:solidFill>
                  <a:srgbClr val="000000"/>
                </a:solidFill>
                <a:latin typeface="Palatino Linotype" pitchFamily="18" charset="0"/>
              </a:rPr>
              <a:t>Austrian Academy of Sciences</a:t>
            </a:r>
          </a:p>
          <a:p>
            <a:pPr algn="ctr" eaLnBrk="1" hangingPunct="1"/>
            <a:r>
              <a:rPr lang="en-US" sz="2400" b="0" dirty="0">
                <a:solidFill>
                  <a:srgbClr val="000000"/>
                </a:solidFill>
                <a:latin typeface="Palatino Linotype" pitchFamily="18" charset="0"/>
              </a:rPr>
              <a:t>Numismatic Commission</a:t>
            </a:r>
          </a:p>
          <a:p>
            <a:pPr algn="ctr" eaLnBrk="1" hangingPunct="1"/>
            <a:endParaRPr lang="en-US" sz="2400" b="0" dirty="0">
              <a:solidFill>
                <a:srgbClr val="000000"/>
              </a:solidFill>
              <a:latin typeface="Palatino Linotype" pitchFamily="18" charset="0"/>
            </a:endParaRPr>
          </a:p>
          <a:p>
            <a:pPr algn="ctr" eaLnBrk="1" hangingPunct="1"/>
            <a:r>
              <a:rPr lang="en-US" sz="2400" b="0" dirty="0">
                <a:solidFill>
                  <a:srgbClr val="000000"/>
                </a:solidFill>
                <a:latin typeface="Palatino Linotype" pitchFamily="18" charset="0"/>
              </a:rPr>
              <a:t>Klaus </a:t>
            </a:r>
            <a:r>
              <a:rPr lang="en-US" sz="2400" b="0" dirty="0" err="1">
                <a:solidFill>
                  <a:srgbClr val="000000"/>
                </a:solidFill>
                <a:latin typeface="Palatino Linotype" pitchFamily="18" charset="0"/>
              </a:rPr>
              <a:t>Vondrovec</a:t>
            </a:r>
            <a:endParaRPr lang="en-US" sz="2400" b="0" dirty="0">
              <a:solidFill>
                <a:srgbClr val="000000"/>
              </a:solidFill>
              <a:latin typeface="Palatino Linotype" pitchFamily="18" charset="0"/>
            </a:endParaRPr>
          </a:p>
          <a:p>
            <a:pPr algn="ctr" eaLnBrk="1" hangingPunct="1"/>
            <a:r>
              <a:rPr lang="en-US" sz="2400" b="0" i="1" dirty="0">
                <a:solidFill>
                  <a:srgbClr val="000000"/>
                </a:solidFill>
                <a:latin typeface="Palatino Linotype" pitchFamily="18" charset="0"/>
              </a:rPr>
              <a:t>klaus.vondrovec@khm.at</a:t>
            </a:r>
          </a:p>
          <a:p>
            <a:pPr algn="ctr" eaLnBrk="1" hangingPunct="1"/>
            <a:endParaRPr lang="en-US" sz="2400" b="0" dirty="0">
              <a:solidFill>
                <a:srgbClr val="000000"/>
              </a:solidFill>
              <a:latin typeface="Palatino Linotype" pitchFamily="18" charset="0"/>
            </a:endParaRPr>
          </a:p>
          <a:p>
            <a:pPr algn="ctr" eaLnBrk="1" hangingPunct="1"/>
            <a:r>
              <a:rPr lang="en-US" sz="2400" dirty="0">
                <a:solidFill>
                  <a:srgbClr val="000000"/>
                </a:solidFill>
                <a:latin typeface="Palatino Linotype" pitchFamily="18" charset="0"/>
              </a:rPr>
              <a:t>Access DB</a:t>
            </a:r>
            <a:r>
              <a:rPr lang="en-US" sz="2400" b="0" dirty="0">
                <a:solidFill>
                  <a:srgbClr val="000000"/>
                </a:solidFill>
                <a:latin typeface="Palatino Linotype" pitchFamily="18" charset="0"/>
              </a:rPr>
              <a:t> since 1999</a:t>
            </a:r>
          </a:p>
          <a:p>
            <a:pPr algn="ctr" eaLnBrk="1" hangingPunct="1"/>
            <a:r>
              <a:rPr lang="en-US" sz="2400" dirty="0">
                <a:solidFill>
                  <a:srgbClr val="000000"/>
                </a:solidFill>
                <a:latin typeface="Palatino Linotype" pitchFamily="18" charset="0"/>
              </a:rPr>
              <a:t>MySQL DB</a:t>
            </a:r>
            <a:r>
              <a:rPr lang="en-US" sz="2400" b="0" dirty="0">
                <a:solidFill>
                  <a:srgbClr val="000000"/>
                </a:solidFill>
                <a:latin typeface="Palatino Linotype" pitchFamily="18" charset="0"/>
              </a:rPr>
              <a:t> online since </a:t>
            </a:r>
            <a:r>
              <a:rPr lang="en-US" sz="2400" b="0" dirty="0" smtClean="0">
                <a:solidFill>
                  <a:srgbClr val="000000"/>
                </a:solidFill>
                <a:latin typeface="Palatino Linotype" pitchFamily="18" charset="0"/>
              </a:rPr>
              <a:t>2007</a:t>
            </a:r>
          </a:p>
          <a:p>
            <a:pPr algn="ctr" eaLnBrk="1" hangingPunct="1"/>
            <a:r>
              <a:rPr lang="de-DE" dirty="0">
                <a:solidFill>
                  <a:srgbClr val="C00000"/>
                </a:solidFill>
              </a:rPr>
              <a:t>http://www.oeaw.ac.at/numismatik/projekte/dfmroe/dfmroe.html</a:t>
            </a:r>
          </a:p>
          <a:p>
            <a:pPr algn="ctr" eaLnBrk="1" hangingPunct="1"/>
            <a:r>
              <a:rPr lang="en-US" sz="2400" b="0" dirty="0" smtClean="0">
                <a:solidFill>
                  <a:srgbClr val="000000"/>
                </a:solidFill>
                <a:latin typeface="Palatino Linotype" pitchFamily="18" charset="0"/>
              </a:rPr>
              <a:t> </a:t>
            </a:r>
            <a:endParaRPr lang="en-US" sz="2400" b="0" dirty="0">
              <a:solidFill>
                <a:srgbClr val="000000"/>
              </a:solidFill>
              <a:latin typeface="Palatino Linotype" pitchFamily="18" charset="0"/>
            </a:endParaRPr>
          </a:p>
          <a:p>
            <a:pPr algn="ctr" eaLnBrk="1" hangingPunct="1"/>
            <a:endParaRPr lang="en-US" sz="2400" b="0" dirty="0">
              <a:solidFill>
                <a:srgbClr val="000000"/>
              </a:solidFill>
              <a:latin typeface="Palatino Linotype" pitchFamily="18" charset="0"/>
            </a:endParaRPr>
          </a:p>
          <a:p>
            <a:pPr algn="ctr" eaLnBrk="1" hangingPunct="1"/>
            <a:endParaRPr lang="en-US" sz="2400" b="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20483" name="Grafik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71" y="3204192"/>
            <a:ext cx="2634986" cy="2385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3" descr="MC_24406_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6490" y="3040063"/>
            <a:ext cx="2728038" cy="268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96807-1933-489D-8117-35F00F870F93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pic>
        <p:nvPicPr>
          <p:cNvPr id="6" name="Grafik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80" y="-6132"/>
            <a:ext cx="2069592" cy="19812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smtClean="0"/>
          </a:p>
        </p:txBody>
      </p:sp>
      <p:sp>
        <p:nvSpPr>
          <p:cNvPr id="21507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smtClean="0"/>
          </a:p>
        </p:txBody>
      </p:sp>
      <p:pic>
        <p:nvPicPr>
          <p:cNvPr id="21508" name="Grafik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493713"/>
            <a:ext cx="9291637" cy="603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feld 3"/>
          <p:cNvSpPr txBox="1">
            <a:spLocks noChangeArrowheads="1"/>
          </p:cNvSpPr>
          <p:nvPr/>
        </p:nvSpPr>
        <p:spPr bwMode="auto">
          <a:xfrm>
            <a:off x="4518025" y="123825"/>
            <a:ext cx="869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de-DE">
                <a:solidFill>
                  <a:srgbClr val="000000"/>
                </a:solidFill>
                <a:latin typeface="Palatino Linotype" pitchFamily="18" charset="0"/>
              </a:rPr>
              <a:t>Tables</a:t>
            </a:r>
          </a:p>
        </p:txBody>
      </p:sp>
      <p:sp>
        <p:nvSpPr>
          <p:cNvPr id="7" name="Ellipse 6"/>
          <p:cNvSpPr/>
          <p:nvPr/>
        </p:nvSpPr>
        <p:spPr>
          <a:xfrm>
            <a:off x="4768850" y="630238"/>
            <a:ext cx="742950" cy="400050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b="0">
              <a:solidFill>
                <a:prstClr val="white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6665913" y="2678113"/>
            <a:ext cx="858837" cy="492125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b="0">
              <a:solidFill>
                <a:prstClr val="white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1025525" y="3589338"/>
            <a:ext cx="1068388" cy="536575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b="0">
              <a:solidFill>
                <a:prstClr val="white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881063" y="1663700"/>
            <a:ext cx="858837" cy="492125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b="0">
              <a:solidFill>
                <a:prstClr val="white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2925763" y="3589338"/>
            <a:ext cx="860425" cy="493712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b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1930400" y="711200"/>
            <a:ext cx="7148513" cy="57785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l-GR" dirty="0" smtClean="0"/>
              <a:t> </a:t>
            </a:r>
            <a:r>
              <a:rPr lang="en-US" dirty="0" err="1"/>
              <a:t>dFMRÖ</a:t>
            </a:r>
            <a:r>
              <a:rPr lang="en-US" dirty="0"/>
              <a:t> coin </a:t>
            </a:r>
            <a:r>
              <a:rPr lang="en-US" dirty="0" err="1" smtClean="0"/>
              <a:t>db</a:t>
            </a:r>
            <a:endParaRPr lang="en-GB" altLang="el-GR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07CC90-1CB1-4564-9E35-00235DDB2CD8}" type="slidenum">
              <a:rPr lang="en-US" altLang="el-GR" smtClean="0"/>
              <a:pPr>
                <a:defRPr/>
              </a:pPr>
              <a:t>6</a:t>
            </a:fld>
            <a:endParaRPr lang="en-US" altLang="el-GR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1754257"/>
            <a:ext cx="8915400" cy="42638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1930400" y="711200"/>
            <a:ext cx="7148513" cy="57785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l-GR" dirty="0" smtClean="0"/>
              <a:t> </a:t>
            </a:r>
            <a:r>
              <a:rPr lang="en-US" dirty="0" err="1"/>
              <a:t>dFMRÖ</a:t>
            </a:r>
            <a:r>
              <a:rPr lang="en-US" dirty="0"/>
              <a:t> coin </a:t>
            </a:r>
            <a:r>
              <a:rPr lang="en-US" dirty="0" err="1" smtClean="0"/>
              <a:t>db</a:t>
            </a:r>
            <a:endParaRPr lang="en-GB" altLang="el-GR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07CC90-1CB1-4564-9E35-00235DDB2CD8}" type="slidenum">
              <a:rPr lang="en-US" altLang="el-GR" smtClean="0"/>
              <a:pPr>
                <a:defRPr/>
              </a:pPr>
              <a:t>7</a:t>
            </a:fld>
            <a:endParaRPr lang="en-US" altLang="el-GR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969" y="1481434"/>
            <a:ext cx="7674302" cy="4614566"/>
          </a:xfrm>
        </p:spPr>
      </p:pic>
    </p:spTree>
    <p:extLst>
      <p:ext uri="{BB962C8B-B14F-4D97-AF65-F5344CB8AC3E}">
        <p14:creationId xmlns:p14="http://schemas.microsoft.com/office/powerpoint/2010/main" val="343141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1930400" y="711200"/>
            <a:ext cx="7148513" cy="57785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l-GR" dirty="0" smtClean="0"/>
              <a:t> </a:t>
            </a:r>
            <a:r>
              <a:rPr lang="en-US" dirty="0" err="1"/>
              <a:t>dFMRÖ</a:t>
            </a:r>
            <a:r>
              <a:rPr lang="en-US" dirty="0"/>
              <a:t> coin </a:t>
            </a:r>
            <a:r>
              <a:rPr lang="en-US" dirty="0" err="1" smtClean="0"/>
              <a:t>db</a:t>
            </a:r>
            <a:endParaRPr lang="en-GB" altLang="el-GR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07CC90-1CB1-4564-9E35-00235DDB2CD8}" type="slidenum">
              <a:rPr lang="en-US" altLang="el-GR" smtClean="0"/>
              <a:pPr>
                <a:defRPr/>
              </a:pPr>
              <a:t>8</a:t>
            </a:fld>
            <a:endParaRPr lang="en-US" altLang="el-G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1761251"/>
            <a:ext cx="8915400" cy="4249897"/>
          </a:xfrm>
        </p:spPr>
      </p:pic>
    </p:spTree>
    <p:extLst>
      <p:ext uri="{BB962C8B-B14F-4D97-AF65-F5344CB8AC3E}">
        <p14:creationId xmlns:p14="http://schemas.microsoft.com/office/powerpoint/2010/main" val="280344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CIDOC CRM Mapping Repository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DC2636-0139-47CA-8D0A-1010DE761F17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605850" y="1865104"/>
            <a:ext cx="84033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Published </a:t>
            </a:r>
            <a:r>
              <a:rPr lang="en-US" dirty="0"/>
              <a:t>schema matching </a:t>
            </a:r>
            <a:r>
              <a:rPr lang="en-US" dirty="0" smtClean="0"/>
              <a:t>definitions are available at:</a:t>
            </a:r>
            <a:br>
              <a:rPr lang="en-US" dirty="0" smtClean="0"/>
            </a:br>
            <a:r>
              <a:rPr lang="en-US" dirty="0">
                <a:solidFill>
                  <a:srgbClr val="C00000"/>
                </a:solidFill>
              </a:rPr>
              <a:t>http://139.91.183.3:9080/mapping_technology/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The </a:t>
            </a:r>
            <a:r>
              <a:rPr lang="en-US" dirty="0"/>
              <a:t>schema matching definition (Version 1.0) format </a:t>
            </a:r>
            <a:r>
              <a:rPr lang="en-US" dirty="0" smtClean="0"/>
              <a:t> is available: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http</a:t>
            </a:r>
            <a:r>
              <a:rPr lang="en-US" dirty="0">
                <a:solidFill>
                  <a:srgbClr val="C00000"/>
                </a:solidFill>
              </a:rPr>
              <a:t>://139.91.183.3:9080/mapping_technology/xsd/x3ml/x3ml_v1.0.xsd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/>
              <a:t>The Mapping Memory Manager (3M) is available: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http</a:t>
            </a:r>
            <a:r>
              <a:rPr lang="en-US" dirty="0">
                <a:solidFill>
                  <a:srgbClr val="C00000"/>
                </a:solidFill>
              </a:rPr>
              <a:t>://139.91.183.3:9080/3M/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/>
              <a:t>Domain experts are able to easily understand &amp; edit X3ML mapping files</a:t>
            </a:r>
          </a:p>
          <a:p>
            <a:pPr algn="ctr"/>
            <a:r>
              <a:rPr lang="en-US" dirty="0" smtClean="0"/>
              <a:t>You </a:t>
            </a:r>
            <a:r>
              <a:rPr lang="en-US" dirty="0"/>
              <a:t>are kindly invited to send us your schema matching definition.</a:t>
            </a:r>
          </a:p>
        </p:txBody>
      </p:sp>
    </p:spTree>
    <p:extLst>
      <p:ext uri="{BB962C8B-B14F-4D97-AF65-F5344CB8AC3E}">
        <p14:creationId xmlns:p14="http://schemas.microsoft.com/office/powerpoint/2010/main" val="217959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l-G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l-G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14658</TotalTime>
  <Words>267</Words>
  <Application>Microsoft Office PowerPoint</Application>
  <PresentationFormat>A4 Paper (210x297 mm)</PresentationFormat>
  <Paragraphs>62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Axis</vt:lpstr>
      <vt:lpstr>Larissa</vt:lpstr>
      <vt:lpstr>  Mapping Memory Manager</vt:lpstr>
      <vt:lpstr>PowerPoint Presentation</vt:lpstr>
      <vt:lpstr>PowerPoint Presentation</vt:lpstr>
      <vt:lpstr>PowerPoint Presentation</vt:lpstr>
      <vt:lpstr>PowerPoint Presentation</vt:lpstr>
      <vt:lpstr> dFMRÖ coin db</vt:lpstr>
      <vt:lpstr> dFMRÖ coin db</vt:lpstr>
      <vt:lpstr> dFMRÖ coin db</vt:lpstr>
      <vt:lpstr>CIDOC CRM Mapping Repository</vt:lpstr>
    </vt:vector>
  </TitlesOfParts>
  <Company>FORTH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Maria Theodoridou</cp:lastModifiedBy>
  <cp:revision>660</cp:revision>
  <dcterms:created xsi:type="dcterms:W3CDTF">2009-08-11T11:37:45Z</dcterms:created>
  <dcterms:modified xsi:type="dcterms:W3CDTF">2014-09-30T14:19:17Z</dcterms:modified>
</cp:coreProperties>
</file>