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1" r:id="rId1"/>
  </p:sldMasterIdLst>
  <p:notesMasterIdLst>
    <p:notesMasterId r:id="rId42"/>
  </p:notesMasterIdLst>
  <p:sldIdLst>
    <p:sldId id="256" r:id="rId2"/>
    <p:sldId id="454" r:id="rId3"/>
    <p:sldId id="480" r:id="rId4"/>
    <p:sldId id="425" r:id="rId5"/>
    <p:sldId id="500" r:id="rId6"/>
    <p:sldId id="484" r:id="rId7"/>
    <p:sldId id="521" r:id="rId8"/>
    <p:sldId id="487" r:id="rId9"/>
    <p:sldId id="488" r:id="rId10"/>
    <p:sldId id="502" r:id="rId11"/>
    <p:sldId id="520" r:id="rId12"/>
    <p:sldId id="517" r:id="rId13"/>
    <p:sldId id="518" r:id="rId14"/>
    <p:sldId id="495" r:id="rId15"/>
    <p:sldId id="498" r:id="rId16"/>
    <p:sldId id="490" r:id="rId17"/>
    <p:sldId id="512" r:id="rId18"/>
    <p:sldId id="418" r:id="rId19"/>
    <p:sldId id="415" r:id="rId20"/>
    <p:sldId id="492" r:id="rId21"/>
    <p:sldId id="510" r:id="rId22"/>
    <p:sldId id="511" r:id="rId23"/>
    <p:sldId id="491" r:id="rId24"/>
    <p:sldId id="504" r:id="rId25"/>
    <p:sldId id="505" r:id="rId26"/>
    <p:sldId id="506" r:id="rId27"/>
    <p:sldId id="507" r:id="rId28"/>
    <p:sldId id="509" r:id="rId29"/>
    <p:sldId id="503" r:id="rId30"/>
    <p:sldId id="501" r:id="rId31"/>
    <p:sldId id="493" r:id="rId32"/>
    <p:sldId id="494" r:id="rId33"/>
    <p:sldId id="514" r:id="rId34"/>
    <p:sldId id="515" r:id="rId35"/>
    <p:sldId id="516" r:id="rId36"/>
    <p:sldId id="496" r:id="rId37"/>
    <p:sldId id="513" r:id="rId38"/>
    <p:sldId id="485" r:id="rId39"/>
    <p:sldId id="519" r:id="rId40"/>
    <p:sldId id="391" r:id="rId41"/>
  </p:sldIdLst>
  <p:sldSz cx="9906000" cy="6858000" type="A4"/>
  <p:notesSz cx="6797675" cy="9874250"/>
  <p:defaultTex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658FED"/>
    <a:srgbClr val="2E2997"/>
    <a:srgbClr val="7A0000"/>
    <a:srgbClr val="FB240D"/>
    <a:srgbClr val="CEE6FA"/>
    <a:srgbClr val="B7DAF7"/>
    <a:srgbClr val="97C9F3"/>
    <a:srgbClr val="99C8F1"/>
    <a:srgbClr val="D5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89343" autoAdjust="0"/>
  </p:normalViewPr>
  <p:slideViewPr>
    <p:cSldViewPr snapToGrid="0">
      <p:cViewPr>
        <p:scale>
          <a:sx n="66" d="100"/>
          <a:sy n="66" d="100"/>
        </p:scale>
        <p:origin x="-1500" y="60"/>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945659"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b="0">
                <a:latin typeface="Arial" pitchFamily="34" charset="0"/>
              </a:defRPr>
            </a:lvl1pPr>
          </a:lstStyle>
          <a:p>
            <a:pPr>
              <a:defRPr/>
            </a:pPr>
            <a:endParaRPr lang="en-US" altLang="el-GR"/>
          </a:p>
        </p:txBody>
      </p:sp>
      <p:sp>
        <p:nvSpPr>
          <p:cNvPr id="142339" name="Rectangle 3"/>
          <p:cNvSpPr>
            <a:spLocks noGrp="1" noChangeArrowheads="1"/>
          </p:cNvSpPr>
          <p:nvPr>
            <p:ph type="dt" idx="1"/>
          </p:nvPr>
        </p:nvSpPr>
        <p:spPr bwMode="auto">
          <a:xfrm>
            <a:off x="3850443" y="0"/>
            <a:ext cx="2945659"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b="0">
                <a:latin typeface="Arial" pitchFamily="34" charset="0"/>
              </a:defRPr>
            </a:lvl1pPr>
          </a:lstStyle>
          <a:p>
            <a:pPr>
              <a:defRPr/>
            </a:pPr>
            <a:endParaRPr lang="en-US" altLang="el-GR"/>
          </a:p>
        </p:txBody>
      </p:sp>
      <p:sp>
        <p:nvSpPr>
          <p:cNvPr id="44036" name="Rectangle 4"/>
          <p:cNvSpPr>
            <a:spLocks noGrp="1" noRot="1" noChangeAspect="1" noChangeArrowheads="1" noTextEdit="1"/>
          </p:cNvSpPr>
          <p:nvPr>
            <p:ph type="sldImg" idx="2"/>
          </p:nvPr>
        </p:nvSpPr>
        <p:spPr bwMode="auto">
          <a:xfrm>
            <a:off x="725488" y="741363"/>
            <a:ext cx="5346700" cy="3702050"/>
          </a:xfrm>
          <a:prstGeom prst="rect">
            <a:avLst/>
          </a:prstGeom>
          <a:noFill/>
          <a:ln w="9525">
            <a:solidFill>
              <a:srgbClr val="000000"/>
            </a:solidFill>
            <a:miter lim="800000"/>
            <a:headEnd/>
            <a:tailEnd/>
          </a:ln>
        </p:spPr>
      </p:sp>
      <p:sp>
        <p:nvSpPr>
          <p:cNvPr id="142341" name="Rectangle 5"/>
          <p:cNvSpPr>
            <a:spLocks noGrp="1" noChangeArrowheads="1"/>
          </p:cNvSpPr>
          <p:nvPr>
            <p:ph type="body" sz="quarter" idx="3"/>
          </p:nvPr>
        </p:nvSpPr>
        <p:spPr bwMode="auto">
          <a:xfrm>
            <a:off x="679768" y="4690269"/>
            <a:ext cx="5438140" cy="444341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l-GR" noProof="0" smtClean="0"/>
              <a:t>Click to edit Master text styles</a:t>
            </a:r>
          </a:p>
          <a:p>
            <a:pPr lvl="1"/>
            <a:r>
              <a:rPr lang="en-US" altLang="el-GR" noProof="0" smtClean="0"/>
              <a:t>Second level</a:t>
            </a:r>
          </a:p>
          <a:p>
            <a:pPr lvl="2"/>
            <a:r>
              <a:rPr lang="en-US" altLang="el-GR" noProof="0" smtClean="0"/>
              <a:t>Third level</a:t>
            </a:r>
          </a:p>
          <a:p>
            <a:pPr lvl="3"/>
            <a:r>
              <a:rPr lang="en-US" altLang="el-GR" noProof="0" smtClean="0"/>
              <a:t>Fourth level</a:t>
            </a:r>
          </a:p>
          <a:p>
            <a:pPr lvl="4"/>
            <a:r>
              <a:rPr lang="en-US" altLang="el-GR" noProof="0" smtClean="0"/>
              <a:t>Fifth level</a:t>
            </a:r>
          </a:p>
        </p:txBody>
      </p:sp>
      <p:sp>
        <p:nvSpPr>
          <p:cNvPr id="142342" name="Rectangle 6"/>
          <p:cNvSpPr>
            <a:spLocks noGrp="1" noChangeArrowheads="1"/>
          </p:cNvSpPr>
          <p:nvPr>
            <p:ph type="ftr" sz="quarter" idx="4"/>
          </p:nvPr>
        </p:nvSpPr>
        <p:spPr bwMode="auto">
          <a:xfrm>
            <a:off x="0" y="9378824"/>
            <a:ext cx="2945659"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b="0">
                <a:latin typeface="Arial" pitchFamily="34" charset="0"/>
              </a:defRPr>
            </a:lvl1pPr>
          </a:lstStyle>
          <a:p>
            <a:pPr>
              <a:defRPr/>
            </a:pPr>
            <a:endParaRPr lang="en-US" altLang="el-GR"/>
          </a:p>
        </p:txBody>
      </p:sp>
      <p:sp>
        <p:nvSpPr>
          <p:cNvPr id="142343" name="Rectangle 7"/>
          <p:cNvSpPr>
            <a:spLocks noGrp="1" noChangeArrowheads="1"/>
          </p:cNvSpPr>
          <p:nvPr>
            <p:ph type="sldNum" sz="quarter" idx="5"/>
          </p:nvPr>
        </p:nvSpPr>
        <p:spPr bwMode="auto">
          <a:xfrm>
            <a:off x="3850443" y="9378824"/>
            <a:ext cx="2945659"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defRPr>
            </a:lvl1pPr>
          </a:lstStyle>
          <a:p>
            <a:pPr>
              <a:defRPr/>
            </a:pPr>
            <a:fld id="{246CBF3F-E435-4B99-995A-07A33F00183F}" type="slidenum">
              <a:rPr lang="en-US" altLang="el-GR"/>
              <a:pPr>
                <a:defRPr/>
              </a:pPr>
              <a:t>‹#›</a:t>
            </a:fld>
            <a:endParaRPr lang="en-US" altLang="el-GR"/>
          </a:p>
        </p:txBody>
      </p:sp>
    </p:spTree>
    <p:extLst>
      <p:ext uri="{BB962C8B-B14F-4D97-AF65-F5344CB8AC3E}">
        <p14:creationId xmlns:p14="http://schemas.microsoft.com/office/powerpoint/2010/main" val="2392244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EC425BA9-FE36-4601-B994-E825D34D044C}" type="slidenum">
              <a:rPr lang="en-US" altLang="el-GR" smtClean="0"/>
              <a:pPr/>
              <a:t>2</a:t>
            </a:fld>
            <a:endParaRPr lang="en-US" altLang="el-GR" smtClean="0"/>
          </a:p>
        </p:txBody>
      </p:sp>
      <p:sp>
        <p:nvSpPr>
          <p:cNvPr id="45059" name="Rectangle 2"/>
          <p:cNvSpPr>
            <a:spLocks noGrp="1" noRot="1" noChangeAspect="1" noChangeArrowheads="1" noTextEdit="1"/>
          </p:cNvSpPr>
          <p:nvPr>
            <p:ph type="sldImg"/>
          </p:nvPr>
        </p:nvSpPr>
        <p:spPr>
          <a:xfrm>
            <a:off x="898525" y="860425"/>
            <a:ext cx="5000625" cy="3462338"/>
          </a:xfrm>
          <a:ln/>
        </p:spPr>
      </p:sp>
      <p:sp>
        <p:nvSpPr>
          <p:cNvPr id="45060" name="Rectangle 3"/>
          <p:cNvSpPr>
            <a:spLocks noGrp="1" noChangeArrowheads="1"/>
          </p:cNvSpPr>
          <p:nvPr>
            <p:ph type="body" idx="1"/>
          </p:nvPr>
        </p:nvSpPr>
        <p:spPr>
          <a:xfrm>
            <a:off x="906357" y="4691984"/>
            <a:ext cx="4984962" cy="4157127"/>
          </a:xfrm>
          <a:noFill/>
        </p:spPr>
        <p:txBody>
          <a:bodyPr/>
          <a:lstStyle/>
          <a:p>
            <a:pPr eaLnBrk="1" hangingPunct="1"/>
            <a:r>
              <a:rPr lang="en-US" dirty="0" smtClean="0"/>
              <a:t>It aims to support the efforts of several EU projects in the domain of cultural heritage, digital humanities, linguistics, history and archaeology. The goal of PARTHENOS is to create a common ecosystem to support Humanities, Language and Cultural Heritage Research through smart and innovative tools, and to facilitate the use of digital technologies and methods in the sector.</a:t>
            </a:r>
            <a:endParaRPr lang="el-GR" altLang="el-G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p:spPr>
        <p:txBody>
          <a:bodyPr/>
          <a:lstStyle/>
          <a:p>
            <a:fld id="{3FAC3AEE-73E1-4250-9180-C2B48D68A1BC}" type="slidenum">
              <a:rPr lang="en-GB"/>
              <a:pPr/>
              <a:t>4</a:t>
            </a:fld>
            <a:endParaRPr lang="en-GB"/>
          </a:p>
        </p:txBody>
      </p:sp>
      <p:sp>
        <p:nvSpPr>
          <p:cNvPr id="20483" name="Rectangle 2"/>
          <p:cNvSpPr>
            <a:spLocks noGrp="1" noRot="1" noChangeAspect="1" noChangeArrowheads="1" noTextEdit="1"/>
          </p:cNvSpPr>
          <p:nvPr>
            <p:ph type="sldImg"/>
          </p:nvPr>
        </p:nvSpPr>
        <p:spPr>
          <a:ln cap="flat"/>
        </p:spPr>
      </p:sp>
      <p:sp>
        <p:nvSpPr>
          <p:cNvPr id="20484"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58051C88-06AE-4994-883A-D2A0A0A6220C}" type="slidenum">
              <a:rPr lang="en-US" altLang="el-GR" smtClean="0"/>
              <a:pPr/>
              <a:t>6</a:t>
            </a:fld>
            <a:endParaRPr lang="en-US" altLang="el-GR" smtClean="0"/>
          </a:p>
        </p:txBody>
      </p:sp>
      <p:sp>
        <p:nvSpPr>
          <p:cNvPr id="46083" name="Rectangle 2"/>
          <p:cNvSpPr>
            <a:spLocks noGrp="1" noRot="1" noChangeAspect="1" noChangeArrowheads="1" noTextEdit="1"/>
          </p:cNvSpPr>
          <p:nvPr>
            <p:ph type="sldImg"/>
          </p:nvPr>
        </p:nvSpPr>
        <p:spPr>
          <a:xfrm>
            <a:off x="898525" y="860425"/>
            <a:ext cx="5000625" cy="3462338"/>
          </a:xfrm>
          <a:ln/>
        </p:spPr>
      </p:sp>
      <p:sp>
        <p:nvSpPr>
          <p:cNvPr id="46084" name="Rectangle 3"/>
          <p:cNvSpPr>
            <a:spLocks noGrp="1" noChangeArrowheads="1"/>
          </p:cNvSpPr>
          <p:nvPr>
            <p:ph type="body" idx="1"/>
          </p:nvPr>
        </p:nvSpPr>
        <p:spPr>
          <a:xfrm>
            <a:off x="906357" y="4691984"/>
            <a:ext cx="4984962" cy="4157127"/>
          </a:xfrm>
          <a:noFill/>
        </p:spPr>
        <p:txBody>
          <a:bodyPr/>
          <a:lstStyle/>
          <a:p>
            <a:pPr eaLnBrk="1" hangingPunct="1"/>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ldNum" sz="quarter" idx="5"/>
          </p:nvPr>
        </p:nvSpPr>
        <p:spPr>
          <a:noFill/>
        </p:spPr>
        <p:txBody>
          <a:bodyPr/>
          <a:lstStyle/>
          <a:p>
            <a:fld id="{7F9C2C57-4CC2-4697-8567-B984B029EEE4}" type="slidenum">
              <a:rPr lang="en-GB"/>
              <a:pPr/>
              <a:t>38</a:t>
            </a:fld>
            <a:endParaRPr lang="en-GB"/>
          </a:p>
        </p:txBody>
      </p:sp>
      <p:sp>
        <p:nvSpPr>
          <p:cNvPr id="23555" name="Rectangle 2"/>
          <p:cNvSpPr>
            <a:spLocks noGrp="1" noRot="1" noChangeAspect="1" noChangeArrowheads="1" noTextEdit="1"/>
          </p:cNvSpPr>
          <p:nvPr>
            <p:ph type="sldImg"/>
          </p:nvPr>
        </p:nvSpPr>
        <p:spPr>
          <a:ln cap="flat"/>
        </p:spPr>
      </p:sp>
      <p:sp>
        <p:nvSpPr>
          <p:cNvPr id="23556"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ldNum" sz="quarter" idx="5"/>
          </p:nvPr>
        </p:nvSpPr>
        <p:spPr>
          <a:noFill/>
        </p:spPr>
        <p:txBody>
          <a:bodyPr/>
          <a:lstStyle/>
          <a:p>
            <a:fld id="{7F9C2C57-4CC2-4697-8567-B984B029EEE4}" type="slidenum">
              <a:rPr lang="en-GB"/>
              <a:pPr/>
              <a:t>39</a:t>
            </a:fld>
            <a:endParaRPr lang="en-GB"/>
          </a:p>
        </p:txBody>
      </p:sp>
      <p:sp>
        <p:nvSpPr>
          <p:cNvPr id="23555" name="Rectangle 2"/>
          <p:cNvSpPr>
            <a:spLocks noGrp="1" noRot="1" noChangeAspect="1" noChangeArrowheads="1" noTextEdit="1"/>
          </p:cNvSpPr>
          <p:nvPr>
            <p:ph type="sldImg"/>
          </p:nvPr>
        </p:nvSpPr>
        <p:spPr>
          <a:ln cap="flat"/>
        </p:spPr>
      </p:sp>
      <p:sp>
        <p:nvSpPr>
          <p:cNvPr id="23556"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rc 17"/>
          <p:cNvSpPr>
            <a:spLocks/>
          </p:cNvSpPr>
          <p:nvPr userDrawn="1"/>
        </p:nvSpPr>
        <p:spPr bwMode="auto">
          <a:xfrm>
            <a:off x="-9525" y="519113"/>
            <a:ext cx="3292475" cy="1982787"/>
          </a:xfrm>
          <a:custGeom>
            <a:avLst/>
            <a:gdLst>
              <a:gd name="T0" fmla="*/ 761284 w 26144"/>
              <a:gd name="T1" fmla="*/ 996442 h 43200"/>
              <a:gd name="T2" fmla="*/ 0 w 26144"/>
              <a:gd name="T3" fmla="*/ 89988145 h 43200"/>
              <a:gd name="T4" fmla="*/ 72067472 w 26144"/>
              <a:gd name="T5" fmla="*/ 45502850 h 43200"/>
              <a:gd name="T6" fmla="*/ 0 60000 65536"/>
              <a:gd name="T7" fmla="*/ 0 60000 65536"/>
              <a:gd name="T8" fmla="*/ 0 60000 65536"/>
            </a:gdLst>
            <a:ahLst/>
            <a:cxnLst>
              <a:cxn ang="T6">
                <a:pos x="T0" y="T1"/>
              </a:cxn>
              <a:cxn ang="T7">
                <a:pos x="T2" y="T3"/>
              </a:cxn>
              <a:cxn ang="T8">
                <a:pos x="T4" y="T5"/>
              </a:cxn>
            </a:cxnLst>
            <a:rect l="0" t="0" r="r" b="b"/>
            <a:pathLst>
              <a:path w="26144" h="43200" fill="none" extrusionOk="0">
                <a:moveTo>
                  <a:pt x="48" y="473"/>
                </a:moveTo>
                <a:cubicBezTo>
                  <a:pt x="1526" y="158"/>
                  <a:pt x="3032" y="0"/>
                  <a:pt x="4544" y="0"/>
                </a:cubicBezTo>
                <a:cubicBezTo>
                  <a:pt x="16473" y="0"/>
                  <a:pt x="26144" y="9670"/>
                  <a:pt x="26144" y="21600"/>
                </a:cubicBezTo>
                <a:cubicBezTo>
                  <a:pt x="26144" y="33529"/>
                  <a:pt x="16473" y="43200"/>
                  <a:pt x="4544" y="43200"/>
                </a:cubicBezTo>
                <a:cubicBezTo>
                  <a:pt x="3016" y="43199"/>
                  <a:pt x="1493" y="43037"/>
                  <a:pt x="0" y="42716"/>
                </a:cubicBezTo>
              </a:path>
              <a:path w="26144" h="43200" stroke="0" extrusionOk="0">
                <a:moveTo>
                  <a:pt x="48" y="473"/>
                </a:moveTo>
                <a:cubicBezTo>
                  <a:pt x="1526" y="158"/>
                  <a:pt x="3032" y="0"/>
                  <a:pt x="4544" y="0"/>
                </a:cubicBezTo>
                <a:cubicBezTo>
                  <a:pt x="16473" y="0"/>
                  <a:pt x="26144" y="9670"/>
                  <a:pt x="26144" y="21600"/>
                </a:cubicBezTo>
                <a:cubicBezTo>
                  <a:pt x="26144" y="33529"/>
                  <a:pt x="16473" y="43200"/>
                  <a:pt x="4544" y="43200"/>
                </a:cubicBezTo>
                <a:cubicBezTo>
                  <a:pt x="3016" y="43199"/>
                  <a:pt x="1493" y="43037"/>
                  <a:pt x="0" y="42716"/>
                </a:cubicBezTo>
                <a:lnTo>
                  <a:pt x="4544" y="21600"/>
                </a:lnTo>
                <a:lnTo>
                  <a:pt x="48" y="473"/>
                </a:lnTo>
                <a:close/>
              </a:path>
            </a:pathLst>
          </a:custGeom>
          <a:noFill/>
          <a:ln w="19050">
            <a:solidFill>
              <a:srgbClr val="800000"/>
            </a:solidFill>
            <a:round/>
            <a:headEnd/>
            <a:tailEnd/>
          </a:ln>
          <a:effectLst/>
        </p:spPr>
        <p:txBody>
          <a:bodyPr wrap="none" anchor="ctr"/>
          <a:lstStyle/>
          <a:p>
            <a:pPr>
              <a:defRPr/>
            </a:pPr>
            <a:endParaRPr lang="el-GR">
              <a:latin typeface="Arial" charset="0"/>
            </a:endParaRPr>
          </a:p>
        </p:txBody>
      </p:sp>
      <p:sp>
        <p:nvSpPr>
          <p:cNvPr id="5" name="Rectangle 8"/>
          <p:cNvSpPr>
            <a:spLocks noChangeArrowheads="1"/>
          </p:cNvSpPr>
          <p:nvPr userDrawn="1"/>
        </p:nvSpPr>
        <p:spPr bwMode="hidden">
          <a:xfrm>
            <a:off x="0" y="914400"/>
            <a:ext cx="5341938" cy="1158875"/>
          </a:xfrm>
          <a:prstGeom prst="rect">
            <a:avLst/>
          </a:prstGeom>
          <a:solidFill>
            <a:schemeClr val="accent2"/>
          </a:solidFill>
          <a:ln>
            <a:noFill/>
          </a:ln>
          <a:effectLs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endParaRPr lang="el-GR" altLang="el-GR" sz="2400" b="0" smtClean="0">
              <a:latin typeface="Times New Roman" pitchFamily="18" charset="0"/>
            </a:endParaRPr>
          </a:p>
        </p:txBody>
      </p:sp>
      <p:sp>
        <p:nvSpPr>
          <p:cNvPr id="6" name="Rectangle 9"/>
          <p:cNvSpPr>
            <a:spLocks noChangeArrowheads="1"/>
          </p:cNvSpPr>
          <p:nvPr userDrawn="1"/>
        </p:nvSpPr>
        <p:spPr bwMode="hidden">
          <a:xfrm>
            <a:off x="4481513" y="914400"/>
            <a:ext cx="5341937" cy="1158875"/>
          </a:xfrm>
          <a:prstGeom prst="rect">
            <a:avLst/>
          </a:prstGeom>
          <a:gradFill rotWithShape="0">
            <a:gsLst>
              <a:gs pos="0">
                <a:schemeClr val="accent2"/>
              </a:gs>
              <a:gs pos="100000">
                <a:schemeClr val="bg1"/>
              </a:gs>
            </a:gsLst>
            <a:lin ang="0" scaled="1"/>
          </a:gradFill>
          <a:ln>
            <a:noFill/>
          </a:ln>
          <a:effectLs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endParaRPr lang="el-GR" altLang="el-GR" sz="2400" b="0" smtClean="0">
              <a:latin typeface="Times New Roman" pitchFamily="18" charset="0"/>
            </a:endParaRPr>
          </a:p>
        </p:txBody>
      </p:sp>
      <p:sp>
        <p:nvSpPr>
          <p:cNvPr id="7" name="Text Box 15"/>
          <p:cNvSpPr txBox="1">
            <a:spLocks noChangeArrowheads="1"/>
          </p:cNvSpPr>
          <p:nvPr userDrawn="1"/>
        </p:nvSpPr>
        <p:spPr bwMode="auto">
          <a:xfrm>
            <a:off x="2651125" y="4075113"/>
            <a:ext cx="4892675" cy="366712"/>
          </a:xfrm>
          <a:prstGeom prst="rect">
            <a:avLst/>
          </a:prstGeom>
          <a:noFill/>
          <a:ln>
            <a:noFill/>
          </a:ln>
          <a:effectLs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endParaRPr lang="el-GR" altLang="el-GR" b="0" smtClean="0"/>
          </a:p>
        </p:txBody>
      </p:sp>
      <p:pic>
        <p:nvPicPr>
          <p:cNvPr id="8" name="Picture 11"/>
          <p:cNvPicPr>
            <a:picLocks noChangeArrowheads="1"/>
          </p:cNvPicPr>
          <p:nvPr userDrawn="1"/>
        </p:nvPicPr>
        <p:blipFill>
          <a:blip r:embed="rId2" cstate="print"/>
          <a:srcRect/>
          <a:stretch>
            <a:fillRect/>
          </a:stretch>
        </p:blipFill>
        <p:spPr bwMode="auto">
          <a:xfrm>
            <a:off x="935038" y="903288"/>
            <a:ext cx="1303337" cy="1189037"/>
          </a:xfrm>
          <a:prstGeom prst="rect">
            <a:avLst/>
          </a:prstGeom>
          <a:noFill/>
          <a:ln w="9525">
            <a:noFill/>
            <a:miter lim="800000"/>
            <a:headEnd/>
            <a:tailEnd/>
          </a:ln>
        </p:spPr>
      </p:pic>
      <p:sp>
        <p:nvSpPr>
          <p:cNvPr id="113666" name="Rectangle 2"/>
          <p:cNvSpPr>
            <a:spLocks noGrp="1" noChangeArrowheads="1"/>
          </p:cNvSpPr>
          <p:nvPr>
            <p:ph type="subTitle" idx="1"/>
          </p:nvPr>
        </p:nvSpPr>
        <p:spPr>
          <a:xfrm>
            <a:off x="1828800" y="2667000"/>
            <a:ext cx="6172200" cy="533400"/>
          </a:xfrm>
        </p:spPr>
        <p:txBody>
          <a:bodyPr/>
          <a:lstStyle>
            <a:lvl1pPr marL="0" indent="0" algn="ctr">
              <a:defRPr i="0"/>
            </a:lvl1pPr>
          </a:lstStyle>
          <a:p>
            <a:pPr lvl="0"/>
            <a:endParaRPr lang="el-GR" altLang="el-GR" noProof="0" smtClean="0"/>
          </a:p>
        </p:txBody>
      </p:sp>
      <p:sp>
        <p:nvSpPr>
          <p:cNvPr id="113676" name="Rectangle 12"/>
          <p:cNvSpPr>
            <a:spLocks noGrp="1" noChangeArrowheads="1"/>
          </p:cNvSpPr>
          <p:nvPr>
            <p:ph type="ctrTitle"/>
          </p:nvPr>
        </p:nvSpPr>
        <p:spPr>
          <a:xfrm>
            <a:off x="2286000" y="1066800"/>
            <a:ext cx="6521450" cy="838200"/>
          </a:xfrm>
        </p:spPr>
        <p:txBody>
          <a:bodyPr anchor="ctr"/>
          <a:lstStyle>
            <a:lvl1pPr>
              <a:defRPr sz="3600" i="0"/>
            </a:lvl1pPr>
          </a:lstStyle>
          <a:p>
            <a:pPr lvl="0"/>
            <a:endParaRPr lang="el-GR" altLang="el-GR" noProof="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Slide Number Placeholder 4"/>
          <p:cNvSpPr>
            <a:spLocks noGrp="1"/>
          </p:cNvSpPr>
          <p:nvPr>
            <p:ph type="sldNum" sz="quarter" idx="11"/>
          </p:nvPr>
        </p:nvSpPr>
        <p:spPr/>
        <p:txBody>
          <a:bodyPr/>
          <a:lstStyle>
            <a:lvl1pPr>
              <a:defRPr sz="1200"/>
            </a:lvl1pPr>
          </a:lstStyle>
          <a:p>
            <a:pPr>
              <a:defRPr/>
            </a:pPr>
            <a:fld id="{4607CC90-1CB1-4564-9E35-00235DDB2CD8}" type="slidenum">
              <a:rPr lang="en-US" altLang="el-GR" smtClean="0"/>
              <a:pPr>
                <a:defRPr/>
              </a:pPr>
              <a:t>‹#›</a:t>
            </a:fld>
            <a:endParaRPr lang="en-US" altLang="el-G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4" name="Rectangle 8"/>
          <p:cNvSpPr>
            <a:spLocks noGrp="1" noChangeArrowheads="1"/>
          </p:cNvSpPr>
          <p:nvPr>
            <p:ph type="sldNum" sz="quarter" idx="11"/>
          </p:nvPr>
        </p:nvSpPr>
        <p:spPr>
          <a:ln/>
        </p:spPr>
        <p:txBody>
          <a:bodyPr/>
          <a:lstStyle>
            <a:lvl1pPr>
              <a:defRPr/>
            </a:lvl1pPr>
          </a:lstStyle>
          <a:p>
            <a:pPr>
              <a:defRPr/>
            </a:pPr>
            <a:fld id="{3CCCDD83-A7E1-489D-BF62-8FC9886EBCB5}" type="slidenum">
              <a:rPr lang="en-US" altLang="el-GR"/>
              <a:pPr>
                <a:defRPr/>
              </a:pPr>
              <a:t>‹#›</a:t>
            </a:fld>
            <a:endParaRPr lang="en-US" altLang="el-G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fld id="{41685B3A-1FFF-44D3-8C78-D53CDCD9BFF1}" type="slidenum">
              <a:rPr lang="en-US" altLang="el-GR"/>
              <a:pPr>
                <a:defRPr/>
              </a:pPr>
              <a:t>‹#›</a:t>
            </a:fld>
            <a:endParaRPr lang="en-US" altLang="el-GR"/>
          </a:p>
        </p:txBody>
      </p:sp>
    </p:spTree>
    <p:extLst>
      <p:ext uri="{BB962C8B-B14F-4D97-AF65-F5344CB8AC3E}">
        <p14:creationId xmlns:p14="http://schemas.microsoft.com/office/powerpoint/2010/main" val="99697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277E20D0-BB57-434B-8647-0FBBC7E18CDA}" type="datetimeFigureOut">
              <a:rPr lang="en-US" smtClean="0"/>
              <a:pPr/>
              <a:t>8/2/2016</a:t>
            </a:fld>
            <a:endParaRPr lang="en-US"/>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F533ACBF-5869-8A40-8F7F-D30AE5004EAB}" type="slidenum">
              <a:rPr lang="en-US" smtClean="0"/>
              <a:pPr/>
              <a:t>‹#›</a:t>
            </a:fld>
            <a:endParaRPr lang="en-US"/>
          </a:p>
        </p:txBody>
      </p:sp>
    </p:spTree>
    <p:extLst>
      <p:ext uri="{BB962C8B-B14F-4D97-AF65-F5344CB8AC3E}">
        <p14:creationId xmlns:p14="http://schemas.microsoft.com/office/powerpoint/2010/main" val="35144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254125"/>
            <a:ext cx="2311400" cy="101600"/>
          </a:xfrm>
          <a:prstGeom prst="rect">
            <a:avLst/>
          </a:prstGeom>
          <a:solidFill>
            <a:schemeClr val="accent2"/>
          </a:solidFill>
          <a:ln>
            <a:noFill/>
          </a:ln>
          <a:effectLs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endParaRPr lang="el-GR" altLang="el-GR" sz="2400" b="0" smtClean="0">
              <a:latin typeface="Times New Roman" pitchFamily="18" charset="0"/>
            </a:endParaRPr>
          </a:p>
        </p:txBody>
      </p:sp>
      <p:sp>
        <p:nvSpPr>
          <p:cNvPr id="1027" name="Rectangle 3"/>
          <p:cNvSpPr>
            <a:spLocks noChangeArrowheads="1"/>
          </p:cNvSpPr>
          <p:nvPr/>
        </p:nvSpPr>
        <p:spPr bwMode="auto">
          <a:xfrm>
            <a:off x="1568450" y="1254125"/>
            <a:ext cx="7842250" cy="101600"/>
          </a:xfrm>
          <a:prstGeom prst="rect">
            <a:avLst/>
          </a:prstGeom>
          <a:gradFill rotWithShape="0">
            <a:gsLst>
              <a:gs pos="0">
                <a:schemeClr val="accent2"/>
              </a:gs>
              <a:gs pos="100000">
                <a:schemeClr val="bg1"/>
              </a:gs>
            </a:gsLst>
            <a:lin ang="0" scaled="1"/>
          </a:gradFill>
          <a:ln>
            <a:noFill/>
          </a:ln>
          <a:effectLs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endParaRPr lang="el-GR" altLang="el-GR" sz="2400" b="0" smtClean="0">
              <a:latin typeface="Times New Roman" pitchFamily="18" charset="0"/>
            </a:endParaRPr>
          </a:p>
        </p:txBody>
      </p:sp>
      <p:sp>
        <p:nvSpPr>
          <p:cNvPr id="1028" name="Rectangle 4"/>
          <p:cNvSpPr>
            <a:spLocks noGrp="1" noChangeArrowheads="1"/>
          </p:cNvSpPr>
          <p:nvPr>
            <p:ph type="title"/>
          </p:nvPr>
        </p:nvSpPr>
        <p:spPr bwMode="auto">
          <a:xfrm>
            <a:off x="1928813" y="711200"/>
            <a:ext cx="7150100" cy="5778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l-GR" smtClean="0"/>
              <a:t>Click to edit Master title style</a:t>
            </a:r>
          </a:p>
        </p:txBody>
      </p:sp>
      <p:sp>
        <p:nvSpPr>
          <p:cNvPr id="1029" name="Rectangle 5"/>
          <p:cNvSpPr>
            <a:spLocks noGrp="1" noChangeArrowheads="1"/>
          </p:cNvSpPr>
          <p:nvPr>
            <p:ph type="body" idx="1"/>
          </p:nvPr>
        </p:nvSpPr>
        <p:spPr bwMode="auto">
          <a:xfrm>
            <a:off x="495300" y="1676400"/>
            <a:ext cx="8915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l-GR" dirty="0" smtClean="0"/>
              <a:t>Click to edit Master text styles</a:t>
            </a:r>
          </a:p>
          <a:p>
            <a:pPr lvl="1"/>
            <a:r>
              <a:rPr lang="en-US" altLang="el-GR" dirty="0" smtClean="0"/>
              <a:t>Second level</a:t>
            </a:r>
          </a:p>
          <a:p>
            <a:pPr lvl="2"/>
            <a:r>
              <a:rPr lang="en-US" altLang="el-GR" dirty="0" smtClean="0"/>
              <a:t>Third level</a:t>
            </a:r>
          </a:p>
          <a:p>
            <a:pPr lvl="3"/>
            <a:r>
              <a:rPr lang="en-US" altLang="el-GR" dirty="0" smtClean="0"/>
              <a:t>Fourth level</a:t>
            </a:r>
          </a:p>
          <a:p>
            <a:pPr lvl="4"/>
            <a:r>
              <a:rPr lang="en-US" altLang="el-GR" dirty="0" smtClean="0"/>
              <a:t>Fifth level</a:t>
            </a:r>
          </a:p>
        </p:txBody>
      </p:sp>
      <p:sp>
        <p:nvSpPr>
          <p:cNvPr id="112648" name="Rectangle 8"/>
          <p:cNvSpPr>
            <a:spLocks noGrp="1" noChangeArrowheads="1"/>
          </p:cNvSpPr>
          <p:nvPr>
            <p:ph type="sldNum" sz="quarter" idx="4"/>
          </p:nvPr>
        </p:nvSpPr>
        <p:spPr bwMode="auto">
          <a:xfrm>
            <a:off x="9296400" y="6324600"/>
            <a:ext cx="45085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b="0">
                <a:solidFill>
                  <a:schemeClr val="tx2"/>
                </a:solidFill>
                <a:latin typeface="Arial" pitchFamily="34" charset="0"/>
              </a:defRPr>
            </a:lvl1pPr>
          </a:lstStyle>
          <a:p>
            <a:pPr>
              <a:defRPr/>
            </a:pPr>
            <a:fld id="{483BF53D-E125-4100-9C81-32CEF9EF9C53}" type="slidenum">
              <a:rPr lang="en-US" altLang="el-GR" smtClean="0"/>
              <a:pPr>
                <a:defRPr/>
              </a:pPr>
              <a:t>‹#›</a:t>
            </a:fld>
            <a:endParaRPr lang="en-US" altLang="el-GR" dirty="0"/>
          </a:p>
        </p:txBody>
      </p:sp>
      <p:pic>
        <p:nvPicPr>
          <p:cNvPr id="1032" name="Picture 11"/>
          <p:cNvPicPr>
            <a:picLocks noChangeArrowheads="1"/>
          </p:cNvPicPr>
          <p:nvPr/>
        </p:nvPicPr>
        <p:blipFill>
          <a:blip r:embed="rId7" cstate="print"/>
          <a:srcRect/>
          <a:stretch>
            <a:fillRect/>
          </a:stretch>
        </p:blipFill>
        <p:spPr bwMode="auto">
          <a:xfrm>
            <a:off x="577850" y="381000"/>
            <a:ext cx="1155700" cy="1069975"/>
          </a:xfrm>
          <a:prstGeom prst="rect">
            <a:avLst/>
          </a:prstGeom>
          <a:noFill/>
          <a:ln w="9525">
            <a:noFill/>
            <a:miter lim="800000"/>
            <a:headEnd/>
            <a:tailEnd/>
          </a:ln>
        </p:spPr>
      </p:pic>
      <p:sp>
        <p:nvSpPr>
          <p:cNvPr id="112652" name="Rectangle 12"/>
          <p:cNvSpPr>
            <a:spLocks noChangeArrowheads="1"/>
          </p:cNvSpPr>
          <p:nvPr/>
        </p:nvSpPr>
        <p:spPr bwMode="auto">
          <a:xfrm>
            <a:off x="360363" y="6376988"/>
            <a:ext cx="2946063" cy="308419"/>
          </a:xfrm>
          <a:prstGeom prst="rect">
            <a:avLst/>
          </a:prstGeom>
          <a:noFill/>
          <a:ln>
            <a:noFill/>
          </a:ln>
          <a:effectLst/>
          <a:extLst/>
        </p:spPr>
        <p:txBody>
          <a:bodyPr wrap="none" lIns="92075" tIns="46038" rIns="92075" bIns="46038">
            <a:spAutoFit/>
          </a:bodyPr>
          <a:lstStyle>
            <a:lvl1pPr defTabSz="903288">
              <a:defRPr>
                <a:solidFill>
                  <a:schemeClr val="tx1"/>
                </a:solidFill>
                <a:latin typeface="Arial" pitchFamily="34" charset="0"/>
              </a:defRPr>
            </a:lvl1pPr>
            <a:lvl2pPr marL="452438" defTabSz="903288">
              <a:defRPr>
                <a:solidFill>
                  <a:schemeClr val="tx1"/>
                </a:solidFill>
                <a:latin typeface="Arial" pitchFamily="34" charset="0"/>
              </a:defRPr>
            </a:lvl2pPr>
            <a:lvl3pPr marL="908050" defTabSz="903288">
              <a:defRPr>
                <a:solidFill>
                  <a:schemeClr val="tx1"/>
                </a:solidFill>
                <a:latin typeface="Arial" pitchFamily="34" charset="0"/>
              </a:defRPr>
            </a:lvl3pPr>
            <a:lvl4pPr marL="1362075" defTabSz="903288">
              <a:defRPr>
                <a:solidFill>
                  <a:schemeClr val="tx1"/>
                </a:solidFill>
                <a:latin typeface="Arial" pitchFamily="34" charset="0"/>
              </a:defRPr>
            </a:lvl4pPr>
            <a:lvl5pPr marL="1816100" defTabSz="903288">
              <a:defRPr>
                <a:solidFill>
                  <a:schemeClr val="tx1"/>
                </a:solidFill>
                <a:latin typeface="Arial" pitchFamily="34" charset="0"/>
              </a:defRPr>
            </a:lvl5pPr>
            <a:lvl6pPr marL="2273300" defTabSz="903288" fontAlgn="base">
              <a:spcBef>
                <a:spcPct val="0"/>
              </a:spcBef>
              <a:spcAft>
                <a:spcPct val="0"/>
              </a:spcAft>
              <a:defRPr>
                <a:solidFill>
                  <a:schemeClr val="tx1"/>
                </a:solidFill>
                <a:latin typeface="Arial" pitchFamily="34" charset="0"/>
              </a:defRPr>
            </a:lvl6pPr>
            <a:lvl7pPr marL="2730500" defTabSz="903288" fontAlgn="base">
              <a:spcBef>
                <a:spcPct val="0"/>
              </a:spcBef>
              <a:spcAft>
                <a:spcPct val="0"/>
              </a:spcAft>
              <a:defRPr>
                <a:solidFill>
                  <a:schemeClr val="tx1"/>
                </a:solidFill>
                <a:latin typeface="Arial" pitchFamily="34" charset="0"/>
              </a:defRPr>
            </a:lvl7pPr>
            <a:lvl8pPr marL="3187700" defTabSz="903288" fontAlgn="base">
              <a:spcBef>
                <a:spcPct val="0"/>
              </a:spcBef>
              <a:spcAft>
                <a:spcPct val="0"/>
              </a:spcAft>
              <a:defRPr>
                <a:solidFill>
                  <a:schemeClr val="tx1"/>
                </a:solidFill>
                <a:latin typeface="Arial" pitchFamily="34" charset="0"/>
              </a:defRPr>
            </a:lvl8pPr>
            <a:lvl9pPr marL="3644900" defTabSz="903288" fontAlgn="base">
              <a:spcBef>
                <a:spcPct val="0"/>
              </a:spcBef>
              <a:spcAft>
                <a:spcPct val="0"/>
              </a:spcAft>
              <a:defRPr>
                <a:solidFill>
                  <a:schemeClr val="tx1"/>
                </a:solidFill>
                <a:latin typeface="Arial" pitchFamily="34" charset="0"/>
              </a:defRPr>
            </a:lvl9pPr>
          </a:lstStyle>
          <a:p>
            <a:pPr>
              <a:defRPr/>
            </a:pPr>
            <a:r>
              <a:rPr lang="en-US" altLang="el-GR" sz="1400" dirty="0" smtClean="0">
                <a:solidFill>
                  <a:schemeClr val="tx2"/>
                </a:solidFill>
                <a:cs typeface="Arial" pitchFamily="34" charset="0"/>
              </a:rPr>
              <a:t>OSLO CAA 2016, March 30, 2016</a:t>
            </a:r>
            <a:endParaRPr lang="en-US" altLang="el-GR" sz="1400" dirty="0">
              <a:solidFill>
                <a:schemeClr val="tx2"/>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1" r:id="rId3"/>
    <p:sldLayoutId id="2147483849" r:id="rId4"/>
    <p:sldLayoutId id="2147483850" r:id="rId5"/>
  </p:sldLayoutIdLst>
  <p:timing>
    <p:tnLst>
      <p:par>
        <p:cTn id="1" dur="indefinite" restart="never" nodeType="tmRoot"/>
      </p:par>
    </p:tnLst>
  </p:timing>
  <p:hf hdr="0" ftr="0" dt="0"/>
  <p:txStyles>
    <p:title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defRPr sz="2000" i="1">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i="1">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14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16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2"/>
          <p:cNvSpPr>
            <a:spLocks noGrp="1"/>
          </p:cNvSpPr>
          <p:nvPr>
            <p:ph type="ctrTitle"/>
          </p:nvPr>
        </p:nvSpPr>
        <p:spPr>
          <a:xfrm>
            <a:off x="174168" y="2530474"/>
            <a:ext cx="9586452" cy="1200867"/>
          </a:xfrm>
        </p:spPr>
        <p:txBody>
          <a:bodyPr/>
          <a:lstStyle/>
          <a:p>
            <a:pPr algn="ctr"/>
            <a:r>
              <a:rPr lang="en-US" altLang="el-GR" sz="2400" dirty="0" smtClean="0"/>
              <a:t/>
            </a:r>
            <a:br>
              <a:rPr lang="en-US" altLang="el-GR" sz="2400" dirty="0" smtClean="0"/>
            </a:br>
            <a:r>
              <a:rPr lang="en-US" sz="2400" dirty="0" smtClean="0"/>
              <a:t> </a:t>
            </a:r>
            <a:r>
              <a:rPr lang="en-US" sz="3200" b="1" dirty="0"/>
              <a:t>Methodological tips for mappings to </a:t>
            </a:r>
            <a:r>
              <a:rPr lang="en-US" sz="3200" b="1" dirty="0" smtClean="0"/>
              <a:t/>
            </a:r>
            <a:br>
              <a:rPr lang="en-US" sz="3200" b="1" dirty="0" smtClean="0"/>
            </a:br>
            <a:r>
              <a:rPr lang="en-US" sz="3200" b="1" dirty="0" smtClean="0"/>
              <a:t>CIDOC </a:t>
            </a:r>
            <a:r>
              <a:rPr lang="en-US" sz="3200" b="1" dirty="0"/>
              <a:t>CRM</a:t>
            </a:r>
            <a:endParaRPr lang="el-GR" sz="3200" b="1" dirty="0"/>
          </a:p>
        </p:txBody>
      </p:sp>
      <p:sp>
        <p:nvSpPr>
          <p:cNvPr id="7" name="Rectangle 6"/>
          <p:cNvSpPr/>
          <p:nvPr/>
        </p:nvSpPr>
        <p:spPr>
          <a:xfrm>
            <a:off x="841829" y="4002503"/>
            <a:ext cx="8374742" cy="1785104"/>
          </a:xfrm>
          <a:prstGeom prst="rect">
            <a:avLst/>
          </a:prstGeom>
        </p:spPr>
        <p:txBody>
          <a:bodyPr wrap="square">
            <a:spAutoFit/>
          </a:bodyPr>
          <a:lstStyle/>
          <a:p>
            <a:pPr algn="ctr"/>
            <a:r>
              <a:rPr lang="en-US" sz="2000" dirty="0"/>
              <a:t>Maria </a:t>
            </a:r>
            <a:r>
              <a:rPr lang="en-US" sz="2000" dirty="0" err="1" smtClean="0"/>
              <a:t>Theodoridou</a:t>
            </a:r>
            <a:r>
              <a:rPr lang="en-US" sz="2000" dirty="0" smtClean="0"/>
              <a:t>, George </a:t>
            </a:r>
            <a:r>
              <a:rPr lang="en-US" sz="2000" dirty="0" err="1" smtClean="0"/>
              <a:t>Bruseker</a:t>
            </a:r>
            <a:r>
              <a:rPr lang="en-US" sz="2000" dirty="0" smtClean="0"/>
              <a:t>, Maria </a:t>
            </a:r>
            <a:r>
              <a:rPr lang="en-US" sz="2000" dirty="0" err="1" smtClean="0"/>
              <a:t>Daskalaki</a:t>
            </a:r>
            <a:r>
              <a:rPr lang="en-US" sz="2000" dirty="0" smtClean="0"/>
              <a:t>, Martin </a:t>
            </a:r>
            <a:r>
              <a:rPr lang="en-US" sz="2000" dirty="0" err="1" smtClean="0"/>
              <a:t>Doerr</a:t>
            </a:r>
            <a:r>
              <a:rPr lang="en-US" sz="2000" dirty="0" smtClean="0"/>
              <a:t> </a:t>
            </a:r>
            <a:endParaRPr lang="en-US" sz="2000" baseline="30000" dirty="0" smtClean="0"/>
          </a:p>
          <a:p>
            <a:pPr algn="ctr"/>
            <a:r>
              <a:rPr lang="en-US" sz="2000" b="0" i="1" dirty="0" smtClean="0"/>
              <a:t>FORTH - Institute </a:t>
            </a:r>
            <a:r>
              <a:rPr lang="en-US" sz="2000" b="0" i="1" dirty="0"/>
              <a:t>of Computer Science </a:t>
            </a:r>
            <a:endParaRPr lang="en-US" sz="2000" b="0" i="1" dirty="0" smtClean="0"/>
          </a:p>
          <a:p>
            <a:pPr algn="ctr"/>
            <a:r>
              <a:rPr lang="de-DE" b="0" i="1" dirty="0" smtClean="0"/>
              <a:t>{</a:t>
            </a:r>
            <a:r>
              <a:rPr lang="de-DE" b="0" i="1" dirty="0" err="1" smtClean="0"/>
              <a:t>bruseker</a:t>
            </a:r>
            <a:r>
              <a:rPr lang="de-DE" b="0" i="1" dirty="0" smtClean="0"/>
              <a:t>, </a:t>
            </a:r>
            <a:r>
              <a:rPr lang="de-DE" b="0" i="1" dirty="0" err="1" smtClean="0"/>
              <a:t>martin</a:t>
            </a:r>
            <a:r>
              <a:rPr lang="de-DE" b="0" i="1" dirty="0"/>
              <a:t>, </a:t>
            </a:r>
            <a:r>
              <a:rPr lang="de-DE" b="0" i="1" dirty="0" err="1"/>
              <a:t>maria</a:t>
            </a:r>
            <a:r>
              <a:rPr lang="de-DE" b="0" i="1" dirty="0"/>
              <a:t>}@</a:t>
            </a:r>
            <a:r>
              <a:rPr lang="de-DE" b="0" i="1" dirty="0" smtClean="0"/>
              <a:t>ics.forth.gr</a:t>
            </a:r>
          </a:p>
          <a:p>
            <a:pPr algn="ctr"/>
            <a:r>
              <a:rPr lang="de-DE" b="0" i="1" dirty="0" smtClean="0"/>
              <a:t>daskalakim@hotmail.com</a:t>
            </a:r>
          </a:p>
          <a:p>
            <a:pPr algn="ctr"/>
            <a:endParaRPr lang="en-US" b="0" i="1" dirty="0"/>
          </a:p>
          <a:p>
            <a:pPr algn="ctr"/>
            <a:endParaRPr lang="en-GB" sz="1600" b="0" i="1"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148" y="2793612"/>
            <a:ext cx="8915400" cy="2358960"/>
          </a:xfrm>
        </p:spPr>
        <p:txBody>
          <a:bodyPr/>
          <a:lstStyle/>
          <a:p>
            <a:pPr algn="ctr"/>
            <a:r>
              <a:rPr lang="en-US" sz="4800" dirty="0" smtClean="0"/>
              <a:t>Practical </a:t>
            </a:r>
            <a:r>
              <a:rPr lang="en-US" sz="4800" dirty="0"/>
              <a:t>Mapping Tips</a:t>
            </a:r>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10</a:t>
            </a:fld>
            <a:endParaRPr lang="en-US" altLang="el-GR" dirty="0"/>
          </a:p>
        </p:txBody>
      </p:sp>
    </p:spTree>
    <p:extLst>
      <p:ext uri="{BB962C8B-B14F-4D97-AF65-F5344CB8AC3E}">
        <p14:creationId xmlns:p14="http://schemas.microsoft.com/office/powerpoint/2010/main" val="1096097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176" y="1559897"/>
            <a:ext cx="8915400" cy="4419600"/>
          </a:xfrm>
        </p:spPr>
        <p:txBody>
          <a:bodyPr/>
          <a:lstStyle/>
          <a:p>
            <a:pPr marL="0" indent="0"/>
            <a:r>
              <a:rPr lang="en-US" dirty="0"/>
              <a:t>We map local identifiers in relational database tables explicitly only if these identifiers are visible in the user interface and used in other documents as well. Alternatively, we use the local database identifiers only for generating URIs for the record </a:t>
            </a:r>
            <a:r>
              <a:rPr lang="en-US" dirty="0" smtClean="0"/>
              <a:t>instance, if the thing identified belongs to our holdings or was created/invented by us. Otherwise we better use a global authority.</a:t>
            </a:r>
          </a:p>
          <a:p>
            <a:pPr marL="0" indent="0"/>
            <a:endParaRPr lang="en-US" dirty="0"/>
          </a:p>
          <a:p>
            <a:pPr marL="342900" indent="-342900">
              <a:buClr>
                <a:srgbClr val="C00000"/>
              </a:buClr>
              <a:buSzPct val="150000"/>
              <a:buFont typeface="Wingdings" panose="05000000000000000000" pitchFamily="2" charset="2"/>
              <a:buChar char="Ø"/>
            </a:pPr>
            <a:r>
              <a:rPr lang="en-US" dirty="0" smtClean="0"/>
              <a:t>Golden rules for identifiers:</a:t>
            </a:r>
          </a:p>
          <a:p>
            <a:pPr marL="1071563" indent="-346075">
              <a:buClr>
                <a:srgbClr val="C00000"/>
              </a:buClr>
              <a:buSzPct val="150000"/>
              <a:buFont typeface="Wingdings" panose="05000000000000000000" pitchFamily="2" charset="2"/>
              <a:buChar char="§"/>
            </a:pPr>
            <a:r>
              <a:rPr lang="en-US" dirty="0" smtClean="0"/>
              <a:t>they should be widely known for the item they identify</a:t>
            </a:r>
          </a:p>
          <a:p>
            <a:pPr marL="1071563" indent="-346075">
              <a:buClr>
                <a:srgbClr val="C00000"/>
              </a:buClr>
              <a:buSzPct val="150000"/>
              <a:buFont typeface="Wingdings" panose="05000000000000000000" pitchFamily="2" charset="2"/>
              <a:buChar char="§"/>
            </a:pPr>
            <a:r>
              <a:rPr lang="en-US" dirty="0" smtClean="0"/>
              <a:t>they should be related to those who can confirm the relation between the identifier and the identified (museum object identifiers)</a:t>
            </a:r>
            <a:endParaRPr lang="el-GR" dirty="0" smtClean="0"/>
          </a:p>
          <a:p>
            <a:endParaRPr lang="el-GR" dirty="0"/>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11</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smtClean="0"/>
              <a:t>Common database fields:</a:t>
            </a:r>
            <a:r>
              <a:rPr lang="en-US" b="0" kern="0" dirty="0"/>
              <a:t> </a:t>
            </a:r>
            <a:endParaRPr lang="en-US" b="0" kern="0" dirty="0" smtClean="0"/>
          </a:p>
          <a:p>
            <a:r>
              <a:rPr lang="en-US" b="0" kern="0" dirty="0" smtClean="0"/>
              <a:t>Local identifiers</a:t>
            </a:r>
            <a:endParaRPr lang="el-GR" b="0" kern="0" dirty="0"/>
          </a:p>
        </p:txBody>
      </p:sp>
    </p:spTree>
    <p:extLst>
      <p:ext uri="{BB962C8B-B14F-4D97-AF65-F5344CB8AC3E}">
        <p14:creationId xmlns:p14="http://schemas.microsoft.com/office/powerpoint/2010/main" val="2371878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175" y="1559897"/>
            <a:ext cx="9250445" cy="4670422"/>
          </a:xfrm>
        </p:spPr>
        <p:txBody>
          <a:bodyPr/>
          <a:lstStyle/>
          <a:p>
            <a:pPr marL="0" indent="0"/>
            <a:endParaRPr lang="en-US" sz="1800" b="1" dirty="0" smtClean="0"/>
          </a:p>
          <a:p>
            <a:pPr marL="0" indent="0"/>
            <a:r>
              <a:rPr lang="en-US" sz="1800" b="1" dirty="0"/>
              <a:t>o</a:t>
            </a:r>
            <a:r>
              <a:rPr lang="en-US" sz="1800" b="1" dirty="0" smtClean="0"/>
              <a:t>nly a local URI:</a:t>
            </a:r>
          </a:p>
          <a:p>
            <a:pPr marL="0" indent="0"/>
            <a:r>
              <a:rPr lang="en-US" sz="1800" b="1" dirty="0" smtClean="0"/>
              <a:t> </a:t>
            </a:r>
          </a:p>
          <a:p>
            <a:pPr marL="0" indent="0"/>
            <a:endParaRPr lang="en-US" sz="1800" dirty="0" smtClean="0"/>
          </a:p>
          <a:p>
            <a:pPr marL="0" indent="0"/>
            <a:endParaRPr lang="en-US" sz="1800" dirty="0"/>
          </a:p>
          <a:p>
            <a:pPr marL="0" indent="0"/>
            <a:endParaRPr lang="en-US" sz="1800" dirty="0" smtClean="0"/>
          </a:p>
          <a:p>
            <a:pPr marL="0" indent="0"/>
            <a:r>
              <a:rPr lang="en-US" sz="1800" b="1" dirty="0" smtClean="0"/>
              <a:t>or</a:t>
            </a:r>
          </a:p>
          <a:p>
            <a:pPr marL="0" indent="0"/>
            <a:r>
              <a:rPr lang="en-US" sz="1800" b="1" dirty="0"/>
              <a:t>a</a:t>
            </a:r>
            <a:r>
              <a:rPr lang="en-US" sz="1800" b="1" dirty="0" smtClean="0"/>
              <a:t> local URI and an Identifier:</a:t>
            </a:r>
            <a:endParaRPr lang="en-US" sz="1800" b="1" dirty="0" smtClean="0">
              <a:solidFill>
                <a:srgbClr val="C00000"/>
              </a:solidFill>
            </a:endParaRPr>
          </a:p>
          <a:p>
            <a:pPr marL="0" indent="0"/>
            <a:r>
              <a:rPr lang="en-US" sz="1800" dirty="0">
                <a:solidFill>
                  <a:srgbClr val="C00000"/>
                </a:solidFill>
              </a:rPr>
              <a:t> </a:t>
            </a:r>
            <a:r>
              <a:rPr lang="en-US" sz="1800" dirty="0" smtClean="0">
                <a:solidFill>
                  <a:srgbClr val="C00000"/>
                </a:solidFill>
              </a:rPr>
              <a:t>       </a:t>
            </a:r>
          </a:p>
          <a:p>
            <a:pPr marL="0" indent="0"/>
            <a:endParaRPr lang="en-US" sz="1800" dirty="0">
              <a:solidFill>
                <a:srgbClr val="C00000"/>
              </a:solidFill>
            </a:endParaRPr>
          </a:p>
          <a:p>
            <a:pPr marL="0" indent="0"/>
            <a:endParaRPr lang="en-US" sz="1800" dirty="0" smtClean="0">
              <a:solidFill>
                <a:srgbClr val="C00000"/>
              </a:solidFill>
            </a:endParaRPr>
          </a:p>
          <a:p>
            <a:pPr marL="0" indent="0"/>
            <a:endParaRPr lang="en-US" dirty="0"/>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12</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smtClean="0"/>
              <a:t>Common </a:t>
            </a:r>
            <a:r>
              <a:rPr lang="en-US" b="0" kern="0" dirty="0"/>
              <a:t>database </a:t>
            </a:r>
            <a:r>
              <a:rPr lang="en-US" b="0" kern="0" dirty="0" smtClean="0"/>
              <a:t>fields:</a:t>
            </a:r>
          </a:p>
          <a:p>
            <a:r>
              <a:rPr lang="en-US" b="0" kern="0" dirty="0" smtClean="0"/>
              <a:t>Local </a:t>
            </a:r>
            <a:r>
              <a:rPr lang="en-US" b="0" kern="0" dirty="0"/>
              <a:t>identifiers</a:t>
            </a:r>
            <a:endParaRPr lang="el-GR" b="0" kern="0" dirty="0"/>
          </a:p>
        </p:txBody>
      </p:sp>
      <p:sp>
        <p:nvSpPr>
          <p:cNvPr id="7" name="Rectangle 6"/>
          <p:cNvSpPr/>
          <p:nvPr/>
        </p:nvSpPr>
        <p:spPr>
          <a:xfrm>
            <a:off x="6535085" y="2011843"/>
            <a:ext cx="3192239" cy="1477328"/>
          </a:xfrm>
          <a:prstGeom prst="rect">
            <a:avLst/>
          </a:prstGeom>
          <a:ln>
            <a:solidFill>
              <a:schemeClr val="tx1"/>
            </a:solidFill>
          </a:ln>
        </p:spPr>
        <p:txBody>
          <a:bodyPr wrap="square">
            <a:spAutoFit/>
          </a:bodyPr>
          <a:lstStyle/>
          <a:p>
            <a:r>
              <a:rPr lang="en-US" sz="1600" dirty="0"/>
              <a:t>&lt;COIN&gt;</a:t>
            </a:r>
          </a:p>
          <a:p>
            <a:r>
              <a:rPr lang="en-US" sz="1600" dirty="0" smtClean="0"/>
              <a:t>    &lt;</a:t>
            </a:r>
            <a:r>
              <a:rPr lang="en-US" sz="1600" dirty="0"/>
              <a:t>ID&gt;627&lt;/</a:t>
            </a:r>
            <a:r>
              <a:rPr lang="en-US" sz="1600" dirty="0" smtClean="0"/>
              <a:t>ID&gt;</a:t>
            </a:r>
          </a:p>
          <a:p>
            <a:r>
              <a:rPr lang="en-US" sz="1200" dirty="0"/>
              <a:t> </a:t>
            </a:r>
            <a:r>
              <a:rPr lang="en-US" sz="1200" dirty="0" smtClean="0"/>
              <a:t>      </a:t>
            </a:r>
            <a:r>
              <a:rPr lang="en-US" sz="1000" dirty="0" smtClean="0"/>
              <a:t>&lt;COUNTRY_ID&gt;1&lt;/COUNTRY_ID&gt;</a:t>
            </a:r>
          </a:p>
          <a:p>
            <a:r>
              <a:rPr lang="en-US" sz="1000" dirty="0"/>
              <a:t> </a:t>
            </a:r>
            <a:r>
              <a:rPr lang="en-US" sz="1000" dirty="0" smtClean="0"/>
              <a:t>       &lt;</a:t>
            </a:r>
            <a:r>
              <a:rPr lang="en-US" sz="1000" dirty="0"/>
              <a:t>FIND_SPOT_ID&gt;242&lt;/FIND_SPOT_ID&gt;</a:t>
            </a:r>
          </a:p>
          <a:p>
            <a:r>
              <a:rPr lang="en-US" sz="1000" dirty="0"/>
              <a:t> </a:t>
            </a:r>
            <a:r>
              <a:rPr lang="en-US" sz="1000" dirty="0" smtClean="0"/>
              <a:t>       &lt;</a:t>
            </a:r>
            <a:r>
              <a:rPr lang="en-US" sz="1000" dirty="0"/>
              <a:t>FIND_MANNER_ID&gt;2&lt;/FIND_MANNER_ID</a:t>
            </a:r>
            <a:r>
              <a:rPr lang="en-US" sz="1000" dirty="0" smtClean="0"/>
              <a:t>&gt;</a:t>
            </a:r>
          </a:p>
          <a:p>
            <a:r>
              <a:rPr lang="en-US" sz="1000" dirty="0"/>
              <a:t> </a:t>
            </a:r>
            <a:r>
              <a:rPr lang="en-US" sz="1000" dirty="0" smtClean="0"/>
              <a:t>                           ………………..</a:t>
            </a:r>
            <a:endParaRPr lang="en-US" sz="1000" dirty="0"/>
          </a:p>
          <a:p>
            <a:r>
              <a:rPr lang="en-US" sz="1600" dirty="0" smtClean="0"/>
              <a:t>&lt;/</a:t>
            </a:r>
            <a:r>
              <a:rPr lang="en-US" sz="1600" dirty="0"/>
              <a:t>COIN&gt;</a:t>
            </a:r>
          </a:p>
        </p:txBody>
      </p:sp>
      <p:sp>
        <p:nvSpPr>
          <p:cNvPr id="8" name="Oval 7"/>
          <p:cNvSpPr/>
          <p:nvPr/>
        </p:nvSpPr>
        <p:spPr bwMode="auto">
          <a:xfrm>
            <a:off x="6535085" y="2255228"/>
            <a:ext cx="1806276" cy="451529"/>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grpSp>
        <p:nvGrpSpPr>
          <p:cNvPr id="12" name="Group 11"/>
          <p:cNvGrpSpPr/>
          <p:nvPr/>
        </p:nvGrpSpPr>
        <p:grpSpPr>
          <a:xfrm>
            <a:off x="557939" y="2593874"/>
            <a:ext cx="4232619" cy="647700"/>
            <a:chOff x="897749" y="2290840"/>
            <a:chExt cx="2176753" cy="647700"/>
          </a:xfrm>
        </p:grpSpPr>
        <p:sp>
          <p:nvSpPr>
            <p:cNvPr id="13"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sz="1600" dirty="0">
                  <a:solidFill>
                    <a:srgbClr val="002060"/>
                  </a:solidFill>
                </a:rPr>
                <a:t>E22 Man-Made Object</a:t>
              </a:r>
              <a:endParaRPr lang="el-GR" sz="1600" b="1" dirty="0"/>
            </a:p>
          </p:txBody>
        </p:sp>
        <p:sp>
          <p:nvSpPr>
            <p:cNvPr id="14"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dirty="0">
                  <a:solidFill>
                    <a:srgbClr val="C00000"/>
                  </a:solidFill>
                </a:rPr>
                <a:t>http://www.oeaw.ac.at/coins/627</a:t>
              </a:r>
              <a:endParaRPr lang="el-GR" dirty="0">
                <a:solidFill>
                  <a:srgbClr val="000000"/>
                </a:solidFill>
              </a:endParaRPr>
            </a:p>
          </p:txBody>
        </p:sp>
      </p:grpSp>
      <p:sp>
        <p:nvSpPr>
          <p:cNvPr id="9" name="Line 148"/>
          <p:cNvSpPr>
            <a:spLocks noChangeShapeType="1"/>
          </p:cNvSpPr>
          <p:nvPr/>
        </p:nvSpPr>
        <p:spPr bwMode="auto">
          <a:xfrm flipH="1">
            <a:off x="4526280" y="2480992"/>
            <a:ext cx="2008802" cy="577326"/>
          </a:xfrm>
          <a:prstGeom prst="line">
            <a:avLst/>
          </a:prstGeom>
          <a:noFill/>
          <a:ln w="28575">
            <a:solidFill>
              <a:srgbClr val="FF0000"/>
            </a:solidFill>
            <a:round/>
            <a:headEnd/>
            <a:tailEnd type="triangle" w="med" len="med"/>
          </a:ln>
        </p:spPr>
        <p:txBody>
          <a:bodyPr wrap="none"/>
          <a:lstStyle/>
          <a:p>
            <a:endParaRPr lang="el-GR"/>
          </a:p>
        </p:txBody>
      </p:sp>
      <p:grpSp>
        <p:nvGrpSpPr>
          <p:cNvPr id="15" name="Group 14"/>
          <p:cNvGrpSpPr/>
          <p:nvPr/>
        </p:nvGrpSpPr>
        <p:grpSpPr>
          <a:xfrm>
            <a:off x="553322" y="4316927"/>
            <a:ext cx="4232619" cy="647700"/>
            <a:chOff x="897749" y="2290840"/>
            <a:chExt cx="2176753" cy="647700"/>
          </a:xfrm>
        </p:grpSpPr>
        <p:sp>
          <p:nvSpPr>
            <p:cNvPr id="16"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sz="1600" dirty="0">
                  <a:solidFill>
                    <a:srgbClr val="002060"/>
                  </a:solidFill>
                </a:rPr>
                <a:t>E22 Man-Made Object</a:t>
              </a:r>
              <a:endParaRPr lang="el-GR" sz="1600" b="1" dirty="0"/>
            </a:p>
          </p:txBody>
        </p:sp>
        <p:sp>
          <p:nvSpPr>
            <p:cNvPr id="17"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dirty="0">
                  <a:solidFill>
                    <a:srgbClr val="C00000"/>
                  </a:solidFill>
                </a:rPr>
                <a:t>http://www.oeaw.ac.at/coins/627</a:t>
              </a:r>
              <a:endParaRPr lang="el-GR" dirty="0">
                <a:solidFill>
                  <a:srgbClr val="000000"/>
                </a:solidFill>
              </a:endParaRPr>
            </a:p>
          </p:txBody>
        </p:sp>
      </p:grpSp>
      <p:grpSp>
        <p:nvGrpSpPr>
          <p:cNvPr id="18" name="Group 17"/>
          <p:cNvGrpSpPr/>
          <p:nvPr/>
        </p:nvGrpSpPr>
        <p:grpSpPr>
          <a:xfrm>
            <a:off x="5997843" y="4316927"/>
            <a:ext cx="3556689" cy="647700"/>
            <a:chOff x="897749" y="2290840"/>
            <a:chExt cx="2176753" cy="647700"/>
          </a:xfrm>
        </p:grpSpPr>
        <p:sp>
          <p:nvSpPr>
            <p:cNvPr id="19"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sz="1600" dirty="0" smtClean="0">
                  <a:solidFill>
                    <a:srgbClr val="002060"/>
                  </a:solidFill>
                </a:rPr>
                <a:t>E42 Identifier</a:t>
              </a:r>
              <a:endParaRPr lang="el-GR" sz="1600" b="1" dirty="0"/>
            </a:p>
          </p:txBody>
        </p:sp>
        <p:sp>
          <p:nvSpPr>
            <p:cNvPr id="20"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dirty="0">
                  <a:solidFill>
                    <a:srgbClr val="C00000"/>
                  </a:solidFill>
                </a:rPr>
                <a:t>http://</a:t>
              </a:r>
              <a:r>
                <a:rPr lang="en-US" dirty="0" smtClean="0">
                  <a:solidFill>
                    <a:srgbClr val="C00000"/>
                  </a:solidFill>
                </a:rPr>
                <a:t>www.oeaw.ac.at/id/627</a:t>
              </a:r>
              <a:endParaRPr lang="el-GR" dirty="0">
                <a:solidFill>
                  <a:srgbClr val="000000"/>
                </a:solidFill>
              </a:endParaRPr>
            </a:p>
          </p:txBody>
        </p:sp>
      </p:grpSp>
      <p:sp>
        <p:nvSpPr>
          <p:cNvPr id="2" name="Rectangle 1"/>
          <p:cNvSpPr/>
          <p:nvPr/>
        </p:nvSpPr>
        <p:spPr>
          <a:xfrm>
            <a:off x="4395465" y="4968915"/>
            <a:ext cx="1588897" cy="307777"/>
          </a:xfrm>
          <a:prstGeom prst="rect">
            <a:avLst/>
          </a:prstGeom>
        </p:spPr>
        <p:txBody>
          <a:bodyPr wrap="none">
            <a:spAutoFit/>
          </a:bodyPr>
          <a:lstStyle/>
          <a:p>
            <a:pPr marL="0" indent="0"/>
            <a:r>
              <a:rPr lang="en-US" sz="1400" b="0" dirty="0" smtClean="0"/>
              <a:t>P1 is identified by</a:t>
            </a:r>
            <a:endParaRPr lang="en-US" sz="1400" b="0" dirty="0"/>
          </a:p>
        </p:txBody>
      </p:sp>
      <p:cxnSp>
        <p:nvCxnSpPr>
          <p:cNvPr id="21" name="Straight Arrow Connector 20"/>
          <p:cNvCxnSpPr>
            <a:stCxn id="17" idx="3"/>
            <a:endCxn id="20" idx="1"/>
          </p:cNvCxnSpPr>
          <p:nvPr/>
        </p:nvCxnSpPr>
        <p:spPr bwMode="auto">
          <a:xfrm>
            <a:off x="4785941" y="4785240"/>
            <a:ext cx="1211902"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Line 148"/>
          <p:cNvSpPr>
            <a:spLocks noChangeShapeType="1"/>
          </p:cNvSpPr>
          <p:nvPr/>
        </p:nvSpPr>
        <p:spPr bwMode="auto">
          <a:xfrm>
            <a:off x="6535084" y="2480991"/>
            <a:ext cx="350643" cy="1945889"/>
          </a:xfrm>
          <a:prstGeom prst="line">
            <a:avLst/>
          </a:prstGeom>
          <a:noFill/>
          <a:ln w="28575">
            <a:solidFill>
              <a:srgbClr val="FF0000"/>
            </a:solidFill>
            <a:round/>
            <a:headEnd/>
            <a:tailEnd type="triangle" w="med" len="med"/>
          </a:ln>
        </p:spPr>
        <p:txBody>
          <a:bodyPr wrap="none"/>
          <a:lstStyle/>
          <a:p>
            <a:endParaRPr lang="el-GR"/>
          </a:p>
        </p:txBody>
      </p:sp>
      <p:sp>
        <p:nvSpPr>
          <p:cNvPr id="11" name="Line 148"/>
          <p:cNvSpPr>
            <a:spLocks noChangeShapeType="1"/>
          </p:cNvSpPr>
          <p:nvPr/>
        </p:nvSpPr>
        <p:spPr bwMode="auto">
          <a:xfrm flipH="1">
            <a:off x="4526280" y="2480991"/>
            <a:ext cx="2008805" cy="2075647"/>
          </a:xfrm>
          <a:prstGeom prst="line">
            <a:avLst/>
          </a:prstGeom>
          <a:noFill/>
          <a:ln w="28575">
            <a:solidFill>
              <a:srgbClr val="FF0000"/>
            </a:solidFill>
            <a:round/>
            <a:headEnd/>
            <a:tailEnd type="triangle" w="med" len="med"/>
          </a:ln>
        </p:spPr>
        <p:txBody>
          <a:bodyPr wrap="none"/>
          <a:lstStyle/>
          <a:p>
            <a:endParaRPr lang="el-GR"/>
          </a:p>
        </p:txBody>
      </p:sp>
    </p:spTree>
    <p:extLst>
      <p:ext uri="{BB962C8B-B14F-4D97-AF65-F5344CB8AC3E}">
        <p14:creationId xmlns:p14="http://schemas.microsoft.com/office/powerpoint/2010/main" val="4213207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175" y="1559897"/>
            <a:ext cx="9250445" cy="4670422"/>
          </a:xfrm>
        </p:spPr>
        <p:txBody>
          <a:bodyPr/>
          <a:lstStyle/>
          <a:p>
            <a:pPr marL="0" indent="0"/>
            <a:endParaRPr lang="en-US" sz="1800" dirty="0">
              <a:solidFill>
                <a:srgbClr val="C00000"/>
              </a:solidFill>
            </a:endParaRPr>
          </a:p>
          <a:p>
            <a:pPr marL="0" indent="0"/>
            <a:r>
              <a:rPr lang="en-US" dirty="0" smtClean="0"/>
              <a:t>Whenever possible use </a:t>
            </a:r>
            <a:r>
              <a:rPr lang="en-US" dirty="0"/>
              <a:t>a global </a:t>
            </a:r>
            <a:r>
              <a:rPr lang="en-US" dirty="0" smtClean="0"/>
              <a:t>authority</a:t>
            </a:r>
          </a:p>
          <a:p>
            <a:r>
              <a:rPr lang="en-US" dirty="0" smtClean="0">
                <a:solidFill>
                  <a:srgbClr val="C00000"/>
                </a:solidFill>
              </a:rPr>
              <a:t>El </a:t>
            </a:r>
            <a:r>
              <a:rPr lang="en-US" dirty="0">
                <a:solidFill>
                  <a:srgbClr val="C00000"/>
                </a:solidFill>
              </a:rPr>
              <a:t>Greco (</a:t>
            </a:r>
            <a:r>
              <a:rPr lang="en-US" dirty="0" err="1">
                <a:solidFill>
                  <a:srgbClr val="C00000"/>
                </a:solidFill>
              </a:rPr>
              <a:t>Dominico</a:t>
            </a:r>
            <a:r>
              <a:rPr lang="en-US" dirty="0">
                <a:solidFill>
                  <a:srgbClr val="C00000"/>
                </a:solidFill>
              </a:rPr>
              <a:t> </a:t>
            </a:r>
            <a:r>
              <a:rPr lang="en-US" dirty="0" err="1">
                <a:solidFill>
                  <a:srgbClr val="C00000"/>
                </a:solidFill>
              </a:rPr>
              <a:t>Theotokopoulos</a:t>
            </a:r>
            <a:r>
              <a:rPr lang="en-US" dirty="0" smtClean="0">
                <a:solidFill>
                  <a:srgbClr val="C00000"/>
                </a:solidFill>
              </a:rPr>
              <a:t>)</a:t>
            </a:r>
          </a:p>
          <a:p>
            <a:r>
              <a:rPr lang="en-US" dirty="0" smtClean="0"/>
              <a:t>VIAF:</a:t>
            </a:r>
          </a:p>
          <a:p>
            <a:endParaRPr lang="en-US" dirty="0"/>
          </a:p>
          <a:p>
            <a:endParaRPr lang="en-US" dirty="0" smtClean="0"/>
          </a:p>
          <a:p>
            <a:r>
              <a:rPr lang="en-US" dirty="0" smtClean="0"/>
              <a:t>or</a:t>
            </a:r>
            <a:endParaRPr lang="en-US" dirty="0"/>
          </a:p>
          <a:p>
            <a:r>
              <a:rPr lang="en-US" dirty="0" smtClean="0"/>
              <a:t>GETTY ULAN:</a:t>
            </a:r>
            <a:endParaRPr lang="en-US" dirty="0"/>
          </a:p>
          <a:p>
            <a:pPr marL="0" indent="0"/>
            <a:endParaRPr lang="el-GR" dirty="0"/>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13</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smtClean="0"/>
              <a:t>Common </a:t>
            </a:r>
            <a:r>
              <a:rPr lang="en-US" b="0" kern="0" dirty="0"/>
              <a:t>database fields</a:t>
            </a:r>
            <a:r>
              <a:rPr lang="en-US" b="0" kern="0" dirty="0" smtClean="0"/>
              <a:t>:</a:t>
            </a:r>
          </a:p>
          <a:p>
            <a:r>
              <a:rPr lang="en-US" b="0" kern="0" dirty="0" smtClean="0"/>
              <a:t>Local </a:t>
            </a:r>
            <a:r>
              <a:rPr lang="en-US" b="0" kern="0" dirty="0"/>
              <a:t>identifiers</a:t>
            </a:r>
            <a:endParaRPr lang="el-GR" b="0" kern="0" dirty="0"/>
          </a:p>
        </p:txBody>
      </p:sp>
      <p:grpSp>
        <p:nvGrpSpPr>
          <p:cNvPr id="24" name="Group 23"/>
          <p:cNvGrpSpPr/>
          <p:nvPr/>
        </p:nvGrpSpPr>
        <p:grpSpPr>
          <a:xfrm>
            <a:off x="699602" y="3045965"/>
            <a:ext cx="4232619" cy="647700"/>
            <a:chOff x="897749" y="2290840"/>
            <a:chExt cx="2176753" cy="647700"/>
          </a:xfrm>
        </p:grpSpPr>
        <p:sp>
          <p:nvSpPr>
            <p:cNvPr id="25"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sz="1600" dirty="0" smtClean="0">
                  <a:solidFill>
                    <a:srgbClr val="002060"/>
                  </a:solidFill>
                </a:rPr>
                <a:t>E39 Actor</a:t>
              </a:r>
              <a:endParaRPr lang="el-GR" sz="1600" b="1" dirty="0"/>
            </a:p>
          </p:txBody>
        </p:sp>
        <p:sp>
          <p:nvSpPr>
            <p:cNvPr id="26"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dirty="0">
                  <a:solidFill>
                    <a:srgbClr val="C00000"/>
                  </a:solidFill>
                </a:rPr>
                <a:t>http://viaf.org/viaf/100215785/</a:t>
              </a:r>
              <a:endParaRPr lang="el-GR" dirty="0">
                <a:solidFill>
                  <a:srgbClr val="000000"/>
                </a:solidFill>
              </a:endParaRPr>
            </a:p>
          </p:txBody>
        </p:sp>
      </p:grpSp>
      <p:grpSp>
        <p:nvGrpSpPr>
          <p:cNvPr id="27" name="Group 26"/>
          <p:cNvGrpSpPr/>
          <p:nvPr/>
        </p:nvGrpSpPr>
        <p:grpSpPr>
          <a:xfrm>
            <a:off x="699602" y="4564081"/>
            <a:ext cx="4440781" cy="647700"/>
            <a:chOff x="897749" y="2290840"/>
            <a:chExt cx="2176753" cy="647700"/>
          </a:xfrm>
        </p:grpSpPr>
        <p:sp>
          <p:nvSpPr>
            <p:cNvPr id="28"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sz="1600" dirty="0" smtClean="0">
                  <a:solidFill>
                    <a:srgbClr val="002060"/>
                  </a:solidFill>
                </a:rPr>
                <a:t>E39 Actor</a:t>
              </a:r>
              <a:endParaRPr lang="el-GR" sz="1600" b="1" dirty="0"/>
            </a:p>
          </p:txBody>
        </p:sp>
        <p:sp>
          <p:nvSpPr>
            <p:cNvPr id="29"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dirty="0">
                  <a:solidFill>
                    <a:srgbClr val="C00000"/>
                  </a:solidFill>
                </a:rPr>
                <a:t>http://vocab.getty.edu/ulan/500010916</a:t>
              </a:r>
              <a:endParaRPr lang="el-GR" dirty="0">
                <a:solidFill>
                  <a:srgbClr val="000000"/>
                </a:solidFill>
              </a:endParaRPr>
            </a:p>
          </p:txBody>
        </p:sp>
      </p:grpSp>
    </p:spTree>
    <p:extLst>
      <p:ext uri="{BB962C8B-B14F-4D97-AF65-F5344CB8AC3E}">
        <p14:creationId xmlns:p14="http://schemas.microsoft.com/office/powerpoint/2010/main" val="2230579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176" y="1686025"/>
            <a:ext cx="8915400" cy="4419600"/>
          </a:xfrm>
        </p:spPr>
        <p:txBody>
          <a:bodyPr/>
          <a:lstStyle/>
          <a:p>
            <a:pPr marL="0" indent="0"/>
            <a:endParaRPr lang="en-US" dirty="0"/>
          </a:p>
          <a:p>
            <a:pPr marL="342900" indent="-342900">
              <a:buSzPct val="150000"/>
              <a:buFont typeface="Wingdings" panose="05000000000000000000" pitchFamily="2" charset="2"/>
              <a:buChar char="Ø"/>
            </a:pPr>
            <a:r>
              <a:rPr lang="en-US" dirty="0" smtClean="0"/>
              <a:t>Label and Appellation are alternative implementations in </a:t>
            </a:r>
            <a:r>
              <a:rPr lang="en-US" dirty="0" err="1" smtClean="0"/>
              <a:t>rdf</a:t>
            </a:r>
            <a:endParaRPr lang="en-US" dirty="0" smtClean="0"/>
          </a:p>
          <a:p>
            <a:pPr marL="342900" indent="-342900">
              <a:buSzPct val="150000"/>
              <a:buFont typeface="Wingdings" panose="05000000000000000000" pitchFamily="2" charset="2"/>
              <a:buChar char="Ø"/>
            </a:pPr>
            <a:endParaRPr lang="en-US" dirty="0" smtClean="0"/>
          </a:p>
          <a:p>
            <a:pPr marL="342900" indent="-342900">
              <a:buSzPct val="150000"/>
              <a:buFont typeface="Wingdings" panose="05000000000000000000" pitchFamily="2" charset="2"/>
              <a:buChar char="Ø"/>
            </a:pPr>
            <a:r>
              <a:rPr lang="en-US" dirty="0" smtClean="0"/>
              <a:t>For contemporary names (not historical) the use of </a:t>
            </a:r>
            <a:r>
              <a:rPr lang="en-US" dirty="0" err="1" smtClean="0"/>
              <a:t>rdfs:label</a:t>
            </a:r>
            <a:r>
              <a:rPr lang="en-US" dirty="0" smtClean="0"/>
              <a:t> + language attribute is sufficient</a:t>
            </a:r>
          </a:p>
          <a:p>
            <a:pPr marL="342900" indent="-342900">
              <a:buSzPct val="150000"/>
              <a:buFont typeface="Wingdings" panose="05000000000000000000" pitchFamily="2" charset="2"/>
              <a:buChar char="Ø"/>
            </a:pPr>
            <a:endParaRPr lang="en-US" dirty="0"/>
          </a:p>
          <a:p>
            <a:pPr marL="342900" indent="-342900">
              <a:buSzPct val="150000"/>
              <a:buFont typeface="Wingdings" panose="05000000000000000000" pitchFamily="2" charset="2"/>
              <a:buChar char="Ø"/>
            </a:pPr>
            <a:r>
              <a:rPr lang="en-US" dirty="0" smtClean="0"/>
              <a:t>We use the E41 Appellation class only if there is need to assign some property to the Appellation</a:t>
            </a:r>
          </a:p>
          <a:p>
            <a:pPr marL="0" indent="0"/>
            <a:endParaRPr lang="en-US" dirty="0" smtClean="0"/>
          </a:p>
          <a:p>
            <a:pPr marL="0" indent="0"/>
            <a:endParaRPr lang="el-GR" dirty="0"/>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14</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smtClean="0"/>
              <a:t>Common </a:t>
            </a:r>
            <a:r>
              <a:rPr lang="en-US" b="0" kern="0" dirty="0"/>
              <a:t>database fields: </a:t>
            </a:r>
            <a:endParaRPr lang="en-US" b="0" kern="0" dirty="0" smtClean="0"/>
          </a:p>
          <a:p>
            <a:r>
              <a:rPr lang="en-US" b="0" kern="0" dirty="0" smtClean="0"/>
              <a:t>Appellations</a:t>
            </a:r>
            <a:endParaRPr lang="el-GR" b="0" kern="0" dirty="0"/>
          </a:p>
        </p:txBody>
      </p:sp>
    </p:spTree>
    <p:extLst>
      <p:ext uri="{BB962C8B-B14F-4D97-AF65-F5344CB8AC3E}">
        <p14:creationId xmlns:p14="http://schemas.microsoft.com/office/powerpoint/2010/main" val="356816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176" y="1686025"/>
            <a:ext cx="9113310" cy="4419600"/>
          </a:xfrm>
        </p:spPr>
        <p:txBody>
          <a:bodyPr/>
          <a:lstStyle/>
          <a:p>
            <a:endParaRPr lang="en-US" dirty="0" smtClean="0"/>
          </a:p>
          <a:p>
            <a:r>
              <a:rPr lang="en-US" dirty="0" smtClean="0"/>
              <a:t>Yes/No fields of relational databases are typically mapped to types.</a:t>
            </a:r>
          </a:p>
          <a:p>
            <a:endParaRPr lang="en-US" dirty="0"/>
          </a:p>
          <a:p>
            <a:r>
              <a:rPr lang="en-US" altLang="el-GR" b="1" dirty="0" smtClean="0">
                <a:cs typeface="Arial" charset="0"/>
              </a:rPr>
              <a:t>Table </a:t>
            </a:r>
            <a:r>
              <a:rPr lang="en-US" altLang="el-GR" b="1" dirty="0">
                <a:cs typeface="Arial" charset="0"/>
              </a:rPr>
              <a:t>name: </a:t>
            </a:r>
            <a:r>
              <a:rPr lang="en-US" altLang="el-GR" dirty="0" err="1" smtClean="0">
                <a:cs typeface="Arial" charset="0"/>
              </a:rPr>
              <a:t>Gefaesse</a:t>
            </a:r>
            <a:r>
              <a:rPr lang="en-US" altLang="el-GR" dirty="0" smtClean="0">
                <a:cs typeface="Arial" charset="0"/>
              </a:rPr>
              <a:t> </a:t>
            </a:r>
            <a:r>
              <a:rPr lang="en-US" altLang="el-GR" dirty="0">
                <a:cs typeface="Arial" charset="0"/>
              </a:rPr>
              <a:t>(</a:t>
            </a:r>
            <a:r>
              <a:rPr lang="en-US" altLang="el-GR" dirty="0" smtClean="0">
                <a:cs typeface="Arial" charset="0"/>
              </a:rPr>
              <a:t>vessels) (</a:t>
            </a:r>
            <a:r>
              <a:rPr lang="en-US" altLang="el-GR" b="1" dirty="0" smtClean="0">
                <a:solidFill>
                  <a:srgbClr val="002060"/>
                </a:solidFill>
                <a:cs typeface="Arial" charset="0"/>
              </a:rPr>
              <a:t>E22 Man-Made Object</a:t>
            </a:r>
            <a:r>
              <a:rPr lang="en-US" altLang="el-GR" dirty="0" smtClean="0">
                <a:cs typeface="Arial" charset="0"/>
              </a:rPr>
              <a:t>)</a:t>
            </a:r>
            <a:endParaRPr lang="en-US" altLang="el-GR" b="1" dirty="0" smtClean="0">
              <a:cs typeface="Arial" charset="0"/>
            </a:endParaRPr>
          </a:p>
          <a:p>
            <a:r>
              <a:rPr lang="en-US" altLang="el-GR" b="1" dirty="0" smtClean="0">
                <a:cs typeface="Arial" charset="0"/>
              </a:rPr>
              <a:t>Field name: </a:t>
            </a:r>
            <a:r>
              <a:rPr lang="en-US" dirty="0" err="1" smtClean="0"/>
              <a:t>GefFragmen</a:t>
            </a:r>
            <a:r>
              <a:rPr lang="en-US" altLang="el-GR" dirty="0" smtClean="0">
                <a:cs typeface="Arial" charset="0"/>
              </a:rPr>
              <a:t>: </a:t>
            </a:r>
            <a:r>
              <a:rPr lang="en-US" dirty="0"/>
              <a:t>yes/no field </a:t>
            </a:r>
            <a:endParaRPr lang="en-US" dirty="0" smtClean="0"/>
          </a:p>
          <a:p>
            <a:endParaRPr lang="en-US" dirty="0" smtClean="0"/>
          </a:p>
          <a:p>
            <a:pPr marL="890588" lvl="2" indent="0">
              <a:buNone/>
            </a:pPr>
            <a:r>
              <a:rPr lang="en-US" dirty="0" smtClean="0"/>
              <a:t>If value of field is </a:t>
            </a:r>
            <a:r>
              <a:rPr lang="en-US" dirty="0" smtClean="0">
                <a:solidFill>
                  <a:srgbClr val="C00000"/>
                </a:solidFill>
              </a:rPr>
              <a:t>yes</a:t>
            </a:r>
            <a:r>
              <a:rPr lang="en-US" dirty="0" smtClean="0"/>
              <a:t> </a:t>
            </a:r>
          </a:p>
          <a:p>
            <a:pPr marL="890588" lvl="2" indent="0">
              <a:buNone/>
            </a:pPr>
            <a:r>
              <a:rPr lang="en-US" dirty="0" smtClean="0"/>
              <a:t>then </a:t>
            </a:r>
            <a:r>
              <a:rPr lang="en-US" dirty="0" err="1" smtClean="0"/>
              <a:t>Gefaesse.GefFragment</a:t>
            </a:r>
            <a:r>
              <a:rPr lang="en-US" dirty="0" smtClean="0"/>
              <a:t> maps to  </a:t>
            </a:r>
            <a:r>
              <a:rPr lang="en-US" b="1" dirty="0" smtClean="0">
                <a:solidFill>
                  <a:srgbClr val="002060"/>
                </a:solidFill>
              </a:rPr>
              <a:t>E55 </a:t>
            </a:r>
            <a:r>
              <a:rPr lang="en-US" b="1" dirty="0">
                <a:solidFill>
                  <a:srgbClr val="002060"/>
                </a:solidFill>
              </a:rPr>
              <a:t>Type </a:t>
            </a:r>
            <a:r>
              <a:rPr lang="en-US" dirty="0">
                <a:solidFill>
                  <a:srgbClr val="C00000"/>
                </a:solidFill>
              </a:rPr>
              <a:t>f</a:t>
            </a:r>
            <a:r>
              <a:rPr lang="en-US" dirty="0" smtClean="0">
                <a:solidFill>
                  <a:srgbClr val="C00000"/>
                </a:solidFill>
              </a:rPr>
              <a:t>ragment</a:t>
            </a:r>
            <a:r>
              <a:rPr lang="en-US" dirty="0"/>
              <a:t>			</a:t>
            </a:r>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15</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smtClean="0"/>
              <a:t>Common </a:t>
            </a:r>
            <a:r>
              <a:rPr lang="en-US" b="0" kern="0" dirty="0"/>
              <a:t>database fields: </a:t>
            </a:r>
            <a:endParaRPr lang="en-US" b="0" kern="0" dirty="0" smtClean="0"/>
          </a:p>
          <a:p>
            <a:r>
              <a:rPr lang="en-US" b="0" kern="0" dirty="0" smtClean="0"/>
              <a:t>Yes/No fields</a:t>
            </a:r>
            <a:endParaRPr lang="el-GR" b="0" kern="0" dirty="0"/>
          </a:p>
        </p:txBody>
      </p:sp>
      <p:grpSp>
        <p:nvGrpSpPr>
          <p:cNvPr id="6" name="Group 5"/>
          <p:cNvGrpSpPr/>
          <p:nvPr/>
        </p:nvGrpSpPr>
        <p:grpSpPr>
          <a:xfrm>
            <a:off x="711083" y="4947033"/>
            <a:ext cx="2885207" cy="647700"/>
            <a:chOff x="897749" y="2290840"/>
            <a:chExt cx="2176753" cy="647700"/>
          </a:xfrm>
        </p:grpSpPr>
        <p:sp>
          <p:nvSpPr>
            <p:cNvPr id="7"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altLang="el-GR" sz="1600" dirty="0">
                  <a:solidFill>
                    <a:srgbClr val="002060"/>
                  </a:solidFill>
                  <a:cs typeface="Arial" charset="0"/>
                </a:rPr>
                <a:t>E22 Man-Made Object</a:t>
              </a:r>
              <a:endParaRPr lang="el-GR" sz="1600" b="1" dirty="0"/>
            </a:p>
          </p:txBody>
        </p:sp>
        <p:sp>
          <p:nvSpPr>
            <p:cNvPr id="8"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dirty="0" smtClean="0">
                  <a:solidFill>
                    <a:srgbClr val="C00000"/>
                  </a:solidFill>
                </a:rPr>
                <a:t>Vessel 1</a:t>
              </a:r>
              <a:endParaRPr lang="el-GR" dirty="0">
                <a:solidFill>
                  <a:srgbClr val="000000"/>
                </a:solidFill>
              </a:endParaRPr>
            </a:p>
          </p:txBody>
        </p:sp>
      </p:grpSp>
      <p:grpSp>
        <p:nvGrpSpPr>
          <p:cNvPr id="9" name="Group 8"/>
          <p:cNvGrpSpPr/>
          <p:nvPr/>
        </p:nvGrpSpPr>
        <p:grpSpPr>
          <a:xfrm>
            <a:off x="5762054" y="4947033"/>
            <a:ext cx="2885207" cy="647700"/>
            <a:chOff x="897749" y="2290840"/>
            <a:chExt cx="2176753" cy="647700"/>
          </a:xfrm>
        </p:grpSpPr>
        <p:sp>
          <p:nvSpPr>
            <p:cNvPr id="10"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altLang="el-GR" sz="1600" dirty="0" smtClean="0">
                  <a:solidFill>
                    <a:srgbClr val="002060"/>
                  </a:solidFill>
                  <a:cs typeface="Arial" charset="0"/>
                </a:rPr>
                <a:t>E55 Type</a:t>
              </a:r>
              <a:endParaRPr lang="el-GR" sz="1600" b="1" dirty="0"/>
            </a:p>
          </p:txBody>
        </p:sp>
        <p:sp>
          <p:nvSpPr>
            <p:cNvPr id="11"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dirty="0" smtClean="0">
                  <a:solidFill>
                    <a:srgbClr val="C00000"/>
                  </a:solidFill>
                </a:rPr>
                <a:t>fragment</a:t>
              </a:r>
              <a:endParaRPr lang="el-GR" dirty="0">
                <a:solidFill>
                  <a:srgbClr val="000000"/>
                </a:solidFill>
              </a:endParaRPr>
            </a:p>
          </p:txBody>
        </p:sp>
      </p:grpSp>
      <p:cxnSp>
        <p:nvCxnSpPr>
          <p:cNvPr id="12" name="Straight Arrow Connector 11"/>
          <p:cNvCxnSpPr>
            <a:stCxn id="7" idx="3"/>
            <a:endCxn id="10" idx="1"/>
          </p:cNvCxnSpPr>
          <p:nvPr/>
        </p:nvCxnSpPr>
        <p:spPr bwMode="auto">
          <a:xfrm>
            <a:off x="3596290" y="5116310"/>
            <a:ext cx="216576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p:nvPr/>
        </p:nvSpPr>
        <p:spPr>
          <a:xfrm>
            <a:off x="4089106" y="5141826"/>
            <a:ext cx="1180131" cy="307777"/>
          </a:xfrm>
          <a:prstGeom prst="rect">
            <a:avLst/>
          </a:prstGeom>
        </p:spPr>
        <p:txBody>
          <a:bodyPr wrap="none">
            <a:spAutoFit/>
          </a:bodyPr>
          <a:lstStyle/>
          <a:p>
            <a:pPr marL="0" indent="0"/>
            <a:r>
              <a:rPr lang="en-US" sz="1400" b="0" dirty="0"/>
              <a:t>P2 has type </a:t>
            </a:r>
          </a:p>
        </p:txBody>
      </p:sp>
    </p:spTree>
    <p:extLst>
      <p:ext uri="{BB962C8B-B14F-4D97-AF65-F5344CB8AC3E}">
        <p14:creationId xmlns:p14="http://schemas.microsoft.com/office/powerpoint/2010/main" val="485524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176" y="1686025"/>
            <a:ext cx="8915400" cy="4419600"/>
          </a:xfrm>
        </p:spPr>
        <p:txBody>
          <a:bodyPr/>
          <a:lstStyle/>
          <a:p>
            <a:pPr marL="342900" indent="-342900">
              <a:buSzPct val="150000"/>
              <a:buFont typeface="Wingdings" panose="05000000000000000000" pitchFamily="2" charset="2"/>
              <a:buChar char="Ø"/>
            </a:pPr>
            <a:r>
              <a:rPr lang="en-US" i="0" dirty="0"/>
              <a:t>All the hidden constants, the common context information of a </a:t>
            </a:r>
            <a:r>
              <a:rPr lang="en-US" i="0" dirty="0" err="1"/>
              <a:t>db</a:t>
            </a:r>
            <a:r>
              <a:rPr lang="en-US" i="0" dirty="0"/>
              <a:t>, can be added as constant node information at a suitable object </a:t>
            </a:r>
            <a:r>
              <a:rPr lang="en-US" i="0" dirty="0" smtClean="0"/>
              <a:t>type, typically </a:t>
            </a:r>
            <a:r>
              <a:rPr lang="en-US" i="0" dirty="0"/>
              <a:t>in the domain node</a:t>
            </a:r>
            <a:r>
              <a:rPr lang="en-US" i="0" dirty="0" smtClean="0"/>
              <a:t>.</a:t>
            </a:r>
          </a:p>
          <a:p>
            <a:pPr marL="342900" indent="-342900">
              <a:buSzPct val="150000"/>
              <a:buFont typeface="Wingdings" panose="05000000000000000000" pitchFamily="2" charset="2"/>
              <a:buChar char="Ø"/>
            </a:pPr>
            <a:endParaRPr lang="en-US" i="0" dirty="0"/>
          </a:p>
          <a:p>
            <a:pPr marL="342900" indent="-342900">
              <a:spcBef>
                <a:spcPts val="0"/>
              </a:spcBef>
              <a:spcAft>
                <a:spcPts val="0"/>
              </a:spcAft>
              <a:buSzPct val="150000"/>
              <a:buFont typeface="Wingdings" panose="05000000000000000000" pitchFamily="2" charset="2"/>
              <a:buChar char="Ø"/>
            </a:pPr>
            <a:r>
              <a:rPr lang="en-GB" altLang="el-GR" i="0" dirty="0" smtClean="0"/>
              <a:t>Quite often semantics </a:t>
            </a:r>
            <a:r>
              <a:rPr lang="en-GB" altLang="el-GR" i="0" dirty="0"/>
              <a:t>are built into </a:t>
            </a:r>
          </a:p>
          <a:p>
            <a:pPr marL="1085850" lvl="1" indent="-342900">
              <a:spcBef>
                <a:spcPts val="0"/>
              </a:spcBef>
              <a:spcAft>
                <a:spcPts val="0"/>
              </a:spcAft>
              <a:buClr>
                <a:schemeClr val="accent1"/>
              </a:buClr>
              <a:buSzPct val="100000"/>
              <a:buFont typeface="Wingdings" panose="05000000000000000000" pitchFamily="2" charset="2"/>
              <a:buChar char="Ø"/>
            </a:pPr>
            <a:r>
              <a:rPr lang="en-GB" altLang="el-GR" sz="2000" dirty="0"/>
              <a:t>the User Interface</a:t>
            </a:r>
          </a:p>
          <a:p>
            <a:pPr marL="1085850" lvl="1" indent="-342900">
              <a:spcBef>
                <a:spcPts val="0"/>
              </a:spcBef>
              <a:spcAft>
                <a:spcPts val="0"/>
              </a:spcAft>
              <a:buClr>
                <a:schemeClr val="accent1"/>
              </a:buClr>
              <a:buSzPct val="100000"/>
              <a:buFont typeface="Wingdings" panose="05000000000000000000" pitchFamily="2" charset="2"/>
              <a:buChar char="Ø"/>
            </a:pPr>
            <a:r>
              <a:rPr lang="en-GB" altLang="el-GR" sz="2000" dirty="0"/>
              <a:t>the queries</a:t>
            </a:r>
          </a:p>
          <a:p>
            <a:pPr marL="1085850" lvl="1" indent="-342900">
              <a:spcBef>
                <a:spcPts val="0"/>
              </a:spcBef>
              <a:spcAft>
                <a:spcPts val="0"/>
              </a:spcAft>
              <a:buClr>
                <a:schemeClr val="accent1"/>
              </a:buClr>
              <a:buSzPct val="100000"/>
              <a:buFont typeface="Wingdings" panose="05000000000000000000" pitchFamily="2" charset="2"/>
              <a:buChar char="Ø"/>
            </a:pPr>
            <a:r>
              <a:rPr lang="en-GB" altLang="el-GR" sz="2000" dirty="0"/>
              <a:t>values of the identifiers </a:t>
            </a:r>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16</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smtClean="0"/>
              <a:t>Common </a:t>
            </a:r>
            <a:r>
              <a:rPr lang="en-US" b="0" kern="0" dirty="0"/>
              <a:t>database fields: </a:t>
            </a:r>
            <a:endParaRPr lang="en-US" b="0" kern="0" dirty="0" smtClean="0"/>
          </a:p>
          <a:p>
            <a:r>
              <a:rPr lang="en-US" b="0" kern="0" dirty="0" smtClean="0"/>
              <a:t>Implicit and contextual information</a:t>
            </a:r>
            <a:endParaRPr lang="el-GR" b="0" kern="0" dirty="0"/>
          </a:p>
        </p:txBody>
      </p:sp>
    </p:spTree>
    <p:extLst>
      <p:ext uri="{BB962C8B-B14F-4D97-AF65-F5344CB8AC3E}">
        <p14:creationId xmlns:p14="http://schemas.microsoft.com/office/powerpoint/2010/main" val="4199650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4607CC90-1CB1-4564-9E35-00235DDB2CD8}" type="slidenum">
              <a:rPr lang="en-US" altLang="el-GR" smtClean="0"/>
              <a:pPr>
                <a:defRPr/>
              </a:pPr>
              <a:t>17</a:t>
            </a:fld>
            <a:endParaRPr lang="en-US" altLang="el-GR"/>
          </a:p>
        </p:txBody>
      </p:sp>
      <p:sp>
        <p:nvSpPr>
          <p:cNvPr id="13" name="Oval 12"/>
          <p:cNvSpPr/>
          <p:nvPr/>
        </p:nvSpPr>
        <p:spPr bwMode="auto">
          <a:xfrm>
            <a:off x="4178041" y="5545136"/>
            <a:ext cx="3308554" cy="796413"/>
          </a:xfrm>
          <a:prstGeom prst="ellipse">
            <a:avLst/>
          </a:prstGeom>
          <a:solidFill>
            <a:srgbClr val="CEE6FA"/>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600" b="0" i="1" dirty="0"/>
              <a:t>Target Range:</a:t>
            </a:r>
          </a:p>
          <a:p>
            <a:pPr algn="ctr"/>
            <a:r>
              <a:rPr lang="en-US" sz="1600" dirty="0" smtClean="0"/>
              <a:t>Literal</a:t>
            </a:r>
            <a:endParaRPr lang="en-US" sz="1600" dirty="0"/>
          </a:p>
        </p:txBody>
      </p:sp>
      <p:sp>
        <p:nvSpPr>
          <p:cNvPr id="8" name="Oval 7"/>
          <p:cNvSpPr/>
          <p:nvPr/>
        </p:nvSpPr>
        <p:spPr bwMode="auto">
          <a:xfrm>
            <a:off x="4178041" y="2325552"/>
            <a:ext cx="3308554" cy="796413"/>
          </a:xfrm>
          <a:prstGeom prst="ellipse">
            <a:avLst/>
          </a:prstGeom>
          <a:solidFill>
            <a:srgbClr val="97C9F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600" b="0" i="1" dirty="0"/>
              <a:t>Target Domain:</a:t>
            </a:r>
          </a:p>
          <a:p>
            <a:pPr algn="ctr"/>
            <a:r>
              <a:rPr lang="en-US" sz="1600" dirty="0" smtClean="0"/>
              <a:t>E22 Man-Made Object</a:t>
            </a:r>
            <a:endParaRPr lang="en-US" sz="1600" dirty="0"/>
          </a:p>
        </p:txBody>
      </p:sp>
      <p:sp>
        <p:nvSpPr>
          <p:cNvPr id="44" name="TextBox 43"/>
          <p:cNvSpPr txBox="1"/>
          <p:nvPr/>
        </p:nvSpPr>
        <p:spPr>
          <a:xfrm>
            <a:off x="4121071" y="3183572"/>
            <a:ext cx="1805302" cy="307777"/>
          </a:xfrm>
          <a:prstGeom prst="rect">
            <a:avLst/>
          </a:prstGeom>
          <a:noFill/>
        </p:spPr>
        <p:txBody>
          <a:bodyPr wrap="none" rtlCol="0">
            <a:spAutoFit/>
          </a:bodyPr>
          <a:lstStyle/>
          <a:p>
            <a:pPr algn="ctr"/>
            <a:r>
              <a:rPr lang="en-US" sz="1400" dirty="0" smtClean="0"/>
              <a:t>P43 has dimension</a:t>
            </a:r>
            <a:endParaRPr lang="en-US" sz="1400" dirty="0"/>
          </a:p>
        </p:txBody>
      </p:sp>
      <p:sp>
        <p:nvSpPr>
          <p:cNvPr id="46" name="TextBox 45"/>
          <p:cNvSpPr txBox="1"/>
          <p:nvPr/>
        </p:nvSpPr>
        <p:spPr>
          <a:xfrm>
            <a:off x="1286547" y="3798565"/>
            <a:ext cx="1370888" cy="584775"/>
          </a:xfrm>
          <a:prstGeom prst="rect">
            <a:avLst/>
          </a:prstGeom>
          <a:noFill/>
        </p:spPr>
        <p:txBody>
          <a:bodyPr wrap="none" rtlCol="0">
            <a:spAutoFit/>
          </a:bodyPr>
          <a:lstStyle/>
          <a:p>
            <a:pPr algn="ctr"/>
            <a:r>
              <a:rPr lang="en-US" sz="1600" b="0" i="1" dirty="0" smtClean="0"/>
              <a:t>Source Path:</a:t>
            </a:r>
          </a:p>
          <a:p>
            <a:pPr algn="ctr"/>
            <a:r>
              <a:rPr lang="en-US" sz="1600" dirty="0" smtClean="0"/>
              <a:t>weights</a:t>
            </a:r>
            <a:endParaRPr lang="en-US" sz="1600" dirty="0"/>
          </a:p>
        </p:txBody>
      </p:sp>
      <p:sp>
        <p:nvSpPr>
          <p:cNvPr id="4" name="Oval 3"/>
          <p:cNvSpPr/>
          <p:nvPr/>
        </p:nvSpPr>
        <p:spPr bwMode="auto">
          <a:xfrm>
            <a:off x="200397" y="2340066"/>
            <a:ext cx="2639961" cy="796413"/>
          </a:xfrm>
          <a:prstGeom prst="ellipse">
            <a:avLst/>
          </a:prstGeom>
          <a:solidFill>
            <a:schemeClr val="tx1">
              <a:lumMod val="50000"/>
              <a:lumOff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rPr>
              <a:t>Source</a:t>
            </a:r>
            <a:r>
              <a:rPr kumimoji="0" lang="en-US" sz="1600" b="0" i="1" u="none" strike="noStrike" cap="none" normalizeH="0" dirty="0" smtClean="0">
                <a:ln>
                  <a:noFill/>
                </a:ln>
                <a:solidFill>
                  <a:schemeClr val="tx1"/>
                </a:solidFill>
                <a:effectLst/>
                <a:latin typeface="Arial" pitchFamily="34" charset="0"/>
              </a:rPr>
              <a:t> </a:t>
            </a:r>
            <a:r>
              <a:rPr kumimoji="0" lang="en-US" sz="1600" b="0" i="1" u="none" strike="noStrike" cap="none" normalizeH="0" baseline="0" dirty="0" smtClean="0">
                <a:ln>
                  <a:noFill/>
                </a:ln>
                <a:solidFill>
                  <a:schemeClr val="tx1"/>
                </a:solidFill>
                <a:effectLst/>
                <a:latin typeface="Arial" pitchFamily="34" charset="0"/>
              </a:rPr>
              <a:t>Domain: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Coin</a:t>
            </a:r>
          </a:p>
        </p:txBody>
      </p:sp>
      <p:sp>
        <p:nvSpPr>
          <p:cNvPr id="10" name="Oval 9"/>
          <p:cNvSpPr/>
          <p:nvPr/>
        </p:nvSpPr>
        <p:spPr bwMode="auto">
          <a:xfrm>
            <a:off x="200397" y="5483836"/>
            <a:ext cx="2639961" cy="796413"/>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rPr>
              <a:t>Source</a:t>
            </a:r>
            <a:r>
              <a:rPr kumimoji="0" lang="en-US" sz="1600" b="0" i="1" u="none" strike="noStrike" cap="none" normalizeH="0" dirty="0" smtClean="0">
                <a:ln>
                  <a:noFill/>
                </a:ln>
                <a:solidFill>
                  <a:schemeClr val="tx1"/>
                </a:solidFill>
                <a:effectLst/>
                <a:latin typeface="Arial" pitchFamily="34" charset="0"/>
              </a:rPr>
              <a:t> </a:t>
            </a:r>
            <a:r>
              <a:rPr kumimoji="0" lang="en-US" sz="1600" b="0" i="1" u="none" strike="noStrike" cap="none" normalizeH="0" baseline="0" dirty="0" smtClean="0">
                <a:ln>
                  <a:noFill/>
                </a:ln>
                <a:solidFill>
                  <a:schemeClr val="tx1"/>
                </a:solidFill>
                <a:effectLst/>
                <a:latin typeface="Arial" pitchFamily="34" charset="0"/>
              </a:rPr>
              <a:t>Range: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WEIGHT</a:t>
            </a:r>
          </a:p>
        </p:txBody>
      </p:sp>
      <p:cxnSp>
        <p:nvCxnSpPr>
          <p:cNvPr id="22" name="Straight Arrow Connector 21"/>
          <p:cNvCxnSpPr>
            <a:stCxn id="4" idx="4"/>
            <a:endCxn id="10" idx="0"/>
          </p:cNvCxnSpPr>
          <p:nvPr/>
        </p:nvCxnSpPr>
        <p:spPr bwMode="auto">
          <a:xfrm>
            <a:off x="1520378" y="3136479"/>
            <a:ext cx="0" cy="2347357"/>
          </a:xfrm>
          <a:prstGeom prst="straightConnector1">
            <a:avLst/>
          </a:prstGeom>
          <a:solidFill>
            <a:schemeClr val="accent1"/>
          </a:solidFill>
          <a:ln w="3810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a:stCxn id="8" idx="4"/>
            <a:endCxn id="27" idx="0"/>
          </p:cNvCxnSpPr>
          <p:nvPr/>
        </p:nvCxnSpPr>
        <p:spPr bwMode="auto">
          <a:xfrm flipH="1">
            <a:off x="5828285" y="3121965"/>
            <a:ext cx="4033" cy="678940"/>
          </a:xfrm>
          <a:prstGeom prst="straightConnector1">
            <a:avLst/>
          </a:prstGeom>
          <a:solidFill>
            <a:schemeClr val="accent1"/>
          </a:solidFill>
          <a:ln w="3810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27" idx="4"/>
            <a:endCxn id="13" idx="0"/>
          </p:cNvCxnSpPr>
          <p:nvPr/>
        </p:nvCxnSpPr>
        <p:spPr bwMode="auto">
          <a:xfrm>
            <a:off x="5828285" y="4597318"/>
            <a:ext cx="4033" cy="947818"/>
          </a:xfrm>
          <a:prstGeom prst="straightConnector1">
            <a:avLst/>
          </a:prstGeom>
          <a:solidFill>
            <a:schemeClr val="accent1"/>
          </a:solidFill>
          <a:ln w="3810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4330718" y="5108460"/>
            <a:ext cx="1367683" cy="307777"/>
          </a:xfrm>
          <a:prstGeom prst="rect">
            <a:avLst/>
          </a:prstGeom>
          <a:noFill/>
        </p:spPr>
        <p:txBody>
          <a:bodyPr wrap="none" rtlCol="0">
            <a:spAutoFit/>
          </a:bodyPr>
          <a:lstStyle/>
          <a:p>
            <a:pPr algn="ctr"/>
            <a:r>
              <a:rPr lang="en-US" sz="1400" dirty="0" smtClean="0"/>
              <a:t>P90 has value</a:t>
            </a:r>
            <a:endParaRPr lang="en-US" sz="1400" dirty="0"/>
          </a:p>
        </p:txBody>
      </p:sp>
      <p:sp>
        <p:nvSpPr>
          <p:cNvPr id="15" name="Left Brace 14"/>
          <p:cNvSpPr/>
          <p:nvPr/>
        </p:nvSpPr>
        <p:spPr bwMode="auto">
          <a:xfrm>
            <a:off x="3696276" y="3208397"/>
            <a:ext cx="589933" cy="2194041"/>
          </a:xfrm>
          <a:prstGeom prst="leftBrac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47" name="Curved Down Arrow 46"/>
          <p:cNvSpPr/>
          <p:nvPr/>
        </p:nvSpPr>
        <p:spPr bwMode="auto">
          <a:xfrm>
            <a:off x="1468877" y="1519084"/>
            <a:ext cx="4627134" cy="820982"/>
          </a:xfrm>
          <a:prstGeom prst="curvedDownArrow">
            <a:avLst>
              <a:gd name="adj1" fmla="val 25000"/>
              <a:gd name="adj2" fmla="val 50000"/>
              <a:gd name="adj3" fmla="val 37676"/>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37" name="TextBox 36"/>
          <p:cNvSpPr txBox="1"/>
          <p:nvPr/>
        </p:nvSpPr>
        <p:spPr>
          <a:xfrm>
            <a:off x="2797050" y="3797498"/>
            <a:ext cx="1295932" cy="338554"/>
          </a:xfrm>
          <a:prstGeom prst="rect">
            <a:avLst/>
          </a:prstGeom>
          <a:noFill/>
        </p:spPr>
        <p:txBody>
          <a:bodyPr wrap="none" rtlCol="0">
            <a:spAutoFit/>
          </a:bodyPr>
          <a:lstStyle/>
          <a:p>
            <a:pPr algn="ctr"/>
            <a:r>
              <a:rPr lang="en-US" sz="1600" b="0" i="1" dirty="0" smtClean="0"/>
              <a:t>Target Path:</a:t>
            </a:r>
          </a:p>
        </p:txBody>
      </p:sp>
      <p:sp>
        <p:nvSpPr>
          <p:cNvPr id="39" name="Curved Down Arrow 38"/>
          <p:cNvSpPr/>
          <p:nvPr/>
        </p:nvSpPr>
        <p:spPr bwMode="auto">
          <a:xfrm>
            <a:off x="2203606" y="3351974"/>
            <a:ext cx="1437815" cy="405113"/>
          </a:xfrm>
          <a:prstGeom prst="curvedDownArrow">
            <a:avLst>
              <a:gd name="adj1" fmla="val 25000"/>
              <a:gd name="adj2" fmla="val 50000"/>
              <a:gd name="adj3" fmla="val 37676"/>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40" name="Curved Down Arrow 39"/>
          <p:cNvSpPr/>
          <p:nvPr/>
        </p:nvSpPr>
        <p:spPr bwMode="auto">
          <a:xfrm>
            <a:off x="2840358" y="5416952"/>
            <a:ext cx="1475772" cy="256515"/>
          </a:xfrm>
          <a:prstGeom prst="curvedDownArrow">
            <a:avLst>
              <a:gd name="adj1" fmla="val 25000"/>
              <a:gd name="adj2" fmla="val 50000"/>
              <a:gd name="adj3" fmla="val 37676"/>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7" name="Oval 26"/>
          <p:cNvSpPr/>
          <p:nvPr/>
        </p:nvSpPr>
        <p:spPr bwMode="auto">
          <a:xfrm>
            <a:off x="4350688" y="3800905"/>
            <a:ext cx="2955193" cy="796413"/>
          </a:xfrm>
          <a:prstGeom prst="ellipse">
            <a:avLst/>
          </a:prstGeom>
          <a:solidFill>
            <a:srgbClr val="CEE6FA"/>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600" b="0" i="1" dirty="0" smtClean="0"/>
              <a:t>Intermediate Node:</a:t>
            </a:r>
          </a:p>
          <a:p>
            <a:pPr algn="ctr"/>
            <a:r>
              <a:rPr lang="en-US" sz="1600" dirty="0" smtClean="0"/>
              <a:t>E54 Dimension</a:t>
            </a:r>
            <a:endParaRPr lang="en-US" sz="1600" dirty="0"/>
          </a:p>
        </p:txBody>
      </p:sp>
      <p:sp>
        <p:nvSpPr>
          <p:cNvPr id="20" name="Oval 19"/>
          <p:cNvSpPr/>
          <p:nvPr/>
        </p:nvSpPr>
        <p:spPr bwMode="auto">
          <a:xfrm>
            <a:off x="6516919" y="3025222"/>
            <a:ext cx="3367313" cy="796413"/>
          </a:xfrm>
          <a:prstGeom prst="ellipse">
            <a:avLst/>
          </a:prstGeom>
          <a:solidFill>
            <a:srgbClr val="CEE6FA"/>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600" b="0" i="1" dirty="0" smtClean="0"/>
              <a:t>Constant Node:</a:t>
            </a:r>
          </a:p>
          <a:p>
            <a:pPr algn="ctr"/>
            <a:r>
              <a:rPr lang="en-US" sz="1600" dirty="0" smtClean="0"/>
              <a:t>E58 Measurement Unit</a:t>
            </a:r>
            <a:endParaRPr lang="en-US" sz="1600" dirty="0"/>
          </a:p>
        </p:txBody>
      </p:sp>
      <p:sp>
        <p:nvSpPr>
          <p:cNvPr id="2" name="Rectangle 1"/>
          <p:cNvSpPr/>
          <p:nvPr/>
        </p:nvSpPr>
        <p:spPr>
          <a:xfrm>
            <a:off x="7402920" y="3882024"/>
            <a:ext cx="1237839" cy="307777"/>
          </a:xfrm>
          <a:prstGeom prst="rect">
            <a:avLst/>
          </a:prstGeom>
        </p:spPr>
        <p:txBody>
          <a:bodyPr wrap="none">
            <a:spAutoFit/>
          </a:bodyPr>
          <a:lstStyle/>
          <a:p>
            <a:r>
              <a:rPr lang="en-US" sz="1400" dirty="0" smtClean="0"/>
              <a:t>P91 has unit</a:t>
            </a:r>
            <a:endParaRPr lang="en-US" sz="1400" dirty="0"/>
          </a:p>
        </p:txBody>
      </p:sp>
      <p:sp>
        <p:nvSpPr>
          <p:cNvPr id="5" name="Rectangle 4"/>
          <p:cNvSpPr/>
          <p:nvPr/>
        </p:nvSpPr>
        <p:spPr>
          <a:xfrm>
            <a:off x="7645292" y="4482366"/>
            <a:ext cx="1178528" cy="307777"/>
          </a:xfrm>
          <a:prstGeom prst="rect">
            <a:avLst/>
          </a:prstGeom>
        </p:spPr>
        <p:txBody>
          <a:bodyPr wrap="none">
            <a:spAutoFit/>
          </a:bodyPr>
          <a:lstStyle/>
          <a:p>
            <a:r>
              <a:rPr lang="en-US" sz="1400" dirty="0" smtClean="0"/>
              <a:t>P2 has type</a:t>
            </a:r>
            <a:endParaRPr lang="en-US" sz="1400" dirty="0"/>
          </a:p>
        </p:txBody>
      </p:sp>
      <p:sp>
        <p:nvSpPr>
          <p:cNvPr id="24" name="Oval 23"/>
          <p:cNvSpPr/>
          <p:nvPr/>
        </p:nvSpPr>
        <p:spPr bwMode="auto">
          <a:xfrm>
            <a:off x="6722979" y="4915869"/>
            <a:ext cx="2955193" cy="796413"/>
          </a:xfrm>
          <a:prstGeom prst="ellipse">
            <a:avLst/>
          </a:prstGeom>
          <a:solidFill>
            <a:srgbClr val="CEE6FA"/>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600" b="0" i="1" dirty="0" smtClean="0"/>
              <a:t>Constant Node:</a:t>
            </a:r>
          </a:p>
          <a:p>
            <a:pPr algn="ctr"/>
            <a:r>
              <a:rPr lang="en-US" sz="1600" dirty="0" smtClean="0"/>
              <a:t>E55 Type</a:t>
            </a:r>
            <a:endParaRPr lang="en-US" sz="1600" dirty="0"/>
          </a:p>
        </p:txBody>
      </p:sp>
      <p:cxnSp>
        <p:nvCxnSpPr>
          <p:cNvPr id="25" name="Straight Arrow Connector 24"/>
          <p:cNvCxnSpPr>
            <a:stCxn id="27" idx="5"/>
            <a:endCxn id="24" idx="0"/>
          </p:cNvCxnSpPr>
          <p:nvPr/>
        </p:nvCxnSpPr>
        <p:spPr bwMode="auto">
          <a:xfrm>
            <a:off x="6873103" y="4480686"/>
            <a:ext cx="1327473" cy="435183"/>
          </a:xfrm>
          <a:prstGeom prst="straightConnector1">
            <a:avLst/>
          </a:prstGeom>
          <a:solidFill>
            <a:schemeClr val="accent1"/>
          </a:solidFill>
          <a:ln w="3810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a:stCxn id="27" idx="7"/>
          </p:cNvCxnSpPr>
          <p:nvPr/>
        </p:nvCxnSpPr>
        <p:spPr bwMode="auto">
          <a:xfrm flipV="1">
            <a:off x="6873103" y="3821635"/>
            <a:ext cx="1341033" cy="95902"/>
          </a:xfrm>
          <a:prstGeom prst="straightConnector1">
            <a:avLst/>
          </a:prstGeom>
          <a:solidFill>
            <a:schemeClr val="accent1"/>
          </a:solidFill>
          <a:ln w="3810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Oval 37"/>
          <p:cNvSpPr/>
          <p:nvPr/>
        </p:nvSpPr>
        <p:spPr bwMode="auto">
          <a:xfrm>
            <a:off x="8641868" y="5274717"/>
            <a:ext cx="1140762" cy="398206"/>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400" i="1" dirty="0"/>
              <a:t>weight</a:t>
            </a:r>
          </a:p>
        </p:txBody>
      </p:sp>
      <p:sp>
        <p:nvSpPr>
          <p:cNvPr id="41" name="Oval 40"/>
          <p:cNvSpPr/>
          <p:nvPr/>
        </p:nvSpPr>
        <p:spPr bwMode="auto">
          <a:xfrm>
            <a:off x="8881352" y="3025222"/>
            <a:ext cx="988362" cy="398206"/>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400" i="1" dirty="0" smtClean="0"/>
              <a:t>gr</a:t>
            </a:r>
            <a:endParaRPr lang="en-US" sz="1400" i="1" dirty="0"/>
          </a:p>
        </p:txBody>
      </p:sp>
      <p:sp>
        <p:nvSpPr>
          <p:cNvPr id="28"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a:t>Common database fields: </a:t>
            </a:r>
          </a:p>
          <a:p>
            <a:r>
              <a:rPr lang="en-US" b="0" kern="0" dirty="0"/>
              <a:t>Implicit and contextual information</a:t>
            </a:r>
            <a:endParaRPr lang="el-GR" b="0" kern="0" dirty="0"/>
          </a:p>
        </p:txBody>
      </p:sp>
      <p:sp>
        <p:nvSpPr>
          <p:cNvPr id="31" name="Oval 30"/>
          <p:cNvSpPr/>
          <p:nvPr/>
        </p:nvSpPr>
        <p:spPr bwMode="auto">
          <a:xfrm>
            <a:off x="6516918" y="1509407"/>
            <a:ext cx="3367313" cy="796413"/>
          </a:xfrm>
          <a:prstGeom prst="ellipse">
            <a:avLst/>
          </a:prstGeom>
          <a:solidFill>
            <a:srgbClr val="CEE6FA"/>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600" b="0" i="1" dirty="0" smtClean="0"/>
              <a:t>Constant Node:</a:t>
            </a:r>
          </a:p>
          <a:p>
            <a:pPr algn="ctr"/>
            <a:r>
              <a:rPr lang="en-US" sz="1600" dirty="0" smtClean="0"/>
              <a:t>E40 Legal Body</a:t>
            </a:r>
            <a:endParaRPr lang="en-US" sz="1600" dirty="0"/>
          </a:p>
        </p:txBody>
      </p:sp>
      <p:sp>
        <p:nvSpPr>
          <p:cNvPr id="32" name="Oval 31"/>
          <p:cNvSpPr/>
          <p:nvPr/>
        </p:nvSpPr>
        <p:spPr bwMode="auto">
          <a:xfrm>
            <a:off x="8640759" y="1443965"/>
            <a:ext cx="1141871" cy="398206"/>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400" i="1" dirty="0" smtClean="0"/>
              <a:t>OEAW</a:t>
            </a:r>
            <a:endParaRPr lang="en-US" sz="1400" i="1" dirty="0"/>
          </a:p>
        </p:txBody>
      </p:sp>
      <p:sp>
        <p:nvSpPr>
          <p:cNvPr id="6" name="Rectangle 5"/>
          <p:cNvSpPr/>
          <p:nvPr/>
        </p:nvSpPr>
        <p:spPr>
          <a:xfrm>
            <a:off x="7738280" y="2478685"/>
            <a:ext cx="2260708" cy="307777"/>
          </a:xfrm>
          <a:prstGeom prst="rect">
            <a:avLst/>
          </a:prstGeom>
        </p:spPr>
        <p:txBody>
          <a:bodyPr wrap="square">
            <a:spAutoFit/>
          </a:bodyPr>
          <a:lstStyle/>
          <a:p>
            <a:r>
              <a:rPr lang="en-US" sz="1400" dirty="0"/>
              <a:t>P50 has current keeper</a:t>
            </a:r>
          </a:p>
        </p:txBody>
      </p:sp>
      <p:cxnSp>
        <p:nvCxnSpPr>
          <p:cNvPr id="33" name="Straight Arrow Connector 32"/>
          <p:cNvCxnSpPr>
            <a:stCxn id="8" idx="6"/>
            <a:endCxn id="31" idx="4"/>
          </p:cNvCxnSpPr>
          <p:nvPr/>
        </p:nvCxnSpPr>
        <p:spPr bwMode="auto">
          <a:xfrm flipV="1">
            <a:off x="7486595" y="2305820"/>
            <a:ext cx="713980" cy="417939"/>
          </a:xfrm>
          <a:prstGeom prst="straightConnector1">
            <a:avLst/>
          </a:prstGeom>
          <a:solidFill>
            <a:schemeClr val="accent1"/>
          </a:solidFill>
          <a:ln w="3810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2367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Clr>
                <a:srgbClr val="7A0000"/>
              </a:buClr>
              <a:buSzPct val="120000"/>
              <a:buFont typeface="Wingdings" panose="05000000000000000000" pitchFamily="2" charset="2"/>
              <a:buChar char="Ø"/>
            </a:pPr>
            <a:r>
              <a:rPr lang="en-US" dirty="0" smtClean="0"/>
              <a:t>Need to separate categorical </a:t>
            </a:r>
            <a:r>
              <a:rPr lang="en-US" dirty="0"/>
              <a:t>and factual </a:t>
            </a:r>
            <a:r>
              <a:rPr lang="en-US" dirty="0" smtClean="0"/>
              <a:t>data</a:t>
            </a:r>
            <a:br>
              <a:rPr lang="en-US" dirty="0" smtClean="0"/>
            </a:br>
            <a:r>
              <a:rPr lang="en-US" dirty="0" smtClean="0"/>
              <a:t>Inconsistent </a:t>
            </a:r>
            <a:r>
              <a:rPr lang="en-US" dirty="0"/>
              <a:t>information:</a:t>
            </a:r>
          </a:p>
          <a:p>
            <a:pPr lvl="1">
              <a:buClr>
                <a:srgbClr val="7A0000"/>
              </a:buClr>
              <a:buSzPct val="120000"/>
              <a:buFont typeface="Wingdings" panose="05000000000000000000" pitchFamily="2" charset="2"/>
              <a:buChar char="§"/>
            </a:pPr>
            <a:r>
              <a:rPr lang="en-US" dirty="0" smtClean="0"/>
              <a:t>Find spot </a:t>
            </a:r>
            <a:r>
              <a:rPr lang="en-US" dirty="0"/>
              <a:t>-&gt; for </a:t>
            </a:r>
            <a:r>
              <a:rPr lang="en-US" dirty="0">
                <a:solidFill>
                  <a:srgbClr val="FF0000"/>
                </a:solidFill>
              </a:rPr>
              <a:t>a specific coin</a:t>
            </a:r>
          </a:p>
          <a:p>
            <a:pPr lvl="1">
              <a:buClr>
                <a:srgbClr val="7A0000"/>
              </a:buClr>
              <a:buSzPct val="120000"/>
              <a:buFont typeface="Wingdings" panose="05000000000000000000" pitchFamily="2" charset="2"/>
              <a:buChar char="§"/>
            </a:pPr>
            <a:r>
              <a:rPr lang="en-US" dirty="0"/>
              <a:t>Historical facts -&gt; for </a:t>
            </a:r>
            <a:r>
              <a:rPr lang="en-US" dirty="0">
                <a:solidFill>
                  <a:srgbClr val="FF0000"/>
                </a:solidFill>
              </a:rPr>
              <a:t>a category of coins</a:t>
            </a:r>
          </a:p>
          <a:p>
            <a:endParaRPr lang="en-US" dirty="0"/>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18</a:t>
            </a:fld>
            <a:endParaRPr lang="en-US" altLang="el-G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9139" y="3041855"/>
            <a:ext cx="609758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a:t>Common database fields: </a:t>
            </a:r>
            <a:br>
              <a:rPr lang="en-US" b="0" kern="0" dirty="0"/>
            </a:br>
            <a:r>
              <a:rPr lang="en-US" b="0" kern="0" dirty="0" smtClean="0"/>
              <a:t>Categorical vs </a:t>
            </a:r>
            <a:r>
              <a:rPr lang="en-US" b="0" kern="0" dirty="0"/>
              <a:t>factual info</a:t>
            </a:r>
            <a:endParaRPr lang="el-GR" b="0" kern="0" dirty="0"/>
          </a:p>
        </p:txBody>
      </p:sp>
    </p:spTree>
    <p:extLst>
      <p:ext uri="{BB962C8B-B14F-4D97-AF65-F5344CB8AC3E}">
        <p14:creationId xmlns:p14="http://schemas.microsoft.com/office/powerpoint/2010/main" val="2114537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a:t>Common database fields: </a:t>
            </a:r>
            <a:br>
              <a:rPr lang="en-US" b="0" kern="0" dirty="0"/>
            </a:br>
            <a:r>
              <a:rPr lang="en-US" b="0" kern="0" dirty="0"/>
              <a:t>Categorical vs factual info</a:t>
            </a:r>
            <a:endParaRPr lang="el-GR" b="0" kern="0" dirty="0"/>
          </a:p>
        </p:txBody>
      </p:sp>
      <p:sp>
        <p:nvSpPr>
          <p:cNvPr id="3" name="Slide Number Placeholder 2"/>
          <p:cNvSpPr>
            <a:spLocks noGrp="1"/>
          </p:cNvSpPr>
          <p:nvPr>
            <p:ph type="sldNum" sz="quarter" idx="11"/>
          </p:nvPr>
        </p:nvSpPr>
        <p:spPr/>
        <p:txBody>
          <a:bodyPr/>
          <a:lstStyle/>
          <a:p>
            <a:pPr>
              <a:defRPr/>
            </a:pPr>
            <a:fld id="{4607CC90-1CB1-4564-9E35-00235DDB2CD8}" type="slidenum">
              <a:rPr lang="en-US" altLang="el-GR" smtClean="0"/>
              <a:pPr>
                <a:defRPr/>
              </a:pPr>
              <a:t>19</a:t>
            </a:fld>
            <a:endParaRPr lang="en-US" altLang="el-GR"/>
          </a:p>
        </p:txBody>
      </p:sp>
      <p:sp>
        <p:nvSpPr>
          <p:cNvPr id="44" name="TextBox 43"/>
          <p:cNvSpPr txBox="1"/>
          <p:nvPr/>
        </p:nvSpPr>
        <p:spPr>
          <a:xfrm>
            <a:off x="4996063" y="3433791"/>
            <a:ext cx="1313180" cy="584775"/>
          </a:xfrm>
          <a:prstGeom prst="rect">
            <a:avLst/>
          </a:prstGeom>
          <a:noFill/>
        </p:spPr>
        <p:txBody>
          <a:bodyPr wrap="none" rtlCol="0">
            <a:spAutoFit/>
          </a:bodyPr>
          <a:lstStyle/>
          <a:p>
            <a:pPr algn="ctr"/>
            <a:r>
              <a:rPr lang="en-US" sz="1600" b="0" dirty="0" smtClean="0"/>
              <a:t>P108i was </a:t>
            </a:r>
          </a:p>
          <a:p>
            <a:pPr algn="ctr"/>
            <a:r>
              <a:rPr lang="en-US" sz="1600" b="0" dirty="0" smtClean="0"/>
              <a:t>produced by</a:t>
            </a:r>
            <a:endParaRPr lang="en-US" sz="1600" b="0" dirty="0"/>
          </a:p>
        </p:txBody>
      </p:sp>
      <p:cxnSp>
        <p:nvCxnSpPr>
          <p:cNvPr id="35" name="Straight Arrow Connector 34"/>
          <p:cNvCxnSpPr>
            <a:stCxn id="77" idx="2"/>
            <a:endCxn id="62" idx="0"/>
          </p:cNvCxnSpPr>
          <p:nvPr/>
        </p:nvCxnSpPr>
        <p:spPr bwMode="auto">
          <a:xfrm>
            <a:off x="6329930" y="2546494"/>
            <a:ext cx="31991" cy="2451702"/>
          </a:xfrm>
          <a:prstGeom prst="straightConnector1">
            <a:avLst/>
          </a:prstGeom>
          <a:solidFill>
            <a:schemeClr val="accent1"/>
          </a:solidFill>
          <a:ln w="1905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 Box 30"/>
          <p:cNvSpPr txBox="1">
            <a:spLocks noChangeArrowheads="1"/>
          </p:cNvSpPr>
          <p:nvPr/>
        </p:nvSpPr>
        <p:spPr bwMode="auto">
          <a:xfrm>
            <a:off x="7075952" y="2632964"/>
            <a:ext cx="18612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54000" rIns="54000" anchor="ctr">
            <a:spAutoFit/>
          </a:bodyPr>
          <a:lstStyle>
            <a:lvl1pPr>
              <a:defRPr sz="3600">
                <a:solidFill>
                  <a:schemeClr val="accent2"/>
                </a:solidFill>
                <a:latin typeface="Arial" pitchFamily="34" charset="0"/>
              </a:defRPr>
            </a:lvl1pPr>
            <a:lvl2pPr marL="742950" indent="-285750">
              <a:defRPr sz="3600">
                <a:solidFill>
                  <a:schemeClr val="accent2"/>
                </a:solidFill>
                <a:latin typeface="Arial" pitchFamily="34" charset="0"/>
              </a:defRPr>
            </a:lvl2pPr>
            <a:lvl3pPr marL="1143000" indent="-228600">
              <a:defRPr sz="3600">
                <a:solidFill>
                  <a:schemeClr val="accent2"/>
                </a:solidFill>
                <a:latin typeface="Arial" pitchFamily="34" charset="0"/>
              </a:defRPr>
            </a:lvl3pPr>
            <a:lvl4pPr marL="1600200" indent="-228600">
              <a:defRPr sz="3600">
                <a:solidFill>
                  <a:schemeClr val="accent2"/>
                </a:solidFill>
                <a:latin typeface="Arial" pitchFamily="34" charset="0"/>
              </a:defRPr>
            </a:lvl4pPr>
            <a:lvl5pPr marL="2057400" indent="-228600">
              <a:defRPr sz="3600">
                <a:solidFill>
                  <a:schemeClr val="accent2"/>
                </a:solidFill>
                <a:latin typeface="Arial" pitchFamily="34" charset="0"/>
              </a:defRPr>
            </a:lvl5pPr>
            <a:lvl6pPr marL="2514600" indent="-228600" eaLnBrk="0" fontAlgn="base" hangingPunct="0">
              <a:spcBef>
                <a:spcPct val="0"/>
              </a:spcBef>
              <a:spcAft>
                <a:spcPct val="0"/>
              </a:spcAft>
              <a:defRPr sz="3600">
                <a:solidFill>
                  <a:schemeClr val="accent2"/>
                </a:solidFill>
                <a:latin typeface="Arial" pitchFamily="34" charset="0"/>
              </a:defRPr>
            </a:lvl6pPr>
            <a:lvl7pPr marL="2971800" indent="-228600" eaLnBrk="0" fontAlgn="base" hangingPunct="0">
              <a:spcBef>
                <a:spcPct val="0"/>
              </a:spcBef>
              <a:spcAft>
                <a:spcPct val="0"/>
              </a:spcAft>
              <a:defRPr sz="3600">
                <a:solidFill>
                  <a:schemeClr val="accent2"/>
                </a:solidFill>
                <a:latin typeface="Arial" pitchFamily="34" charset="0"/>
              </a:defRPr>
            </a:lvl7pPr>
            <a:lvl8pPr marL="3429000" indent="-228600" eaLnBrk="0" fontAlgn="base" hangingPunct="0">
              <a:spcBef>
                <a:spcPct val="0"/>
              </a:spcBef>
              <a:spcAft>
                <a:spcPct val="0"/>
              </a:spcAft>
              <a:defRPr sz="3600">
                <a:solidFill>
                  <a:schemeClr val="accent2"/>
                </a:solidFill>
                <a:latin typeface="Arial" pitchFamily="34" charset="0"/>
              </a:defRPr>
            </a:lvl8pPr>
            <a:lvl9pPr marL="3886200" indent="-228600" eaLnBrk="0" fontAlgn="base" hangingPunct="0">
              <a:spcBef>
                <a:spcPct val="0"/>
              </a:spcBef>
              <a:spcAft>
                <a:spcPct val="0"/>
              </a:spcAft>
              <a:defRPr sz="3600">
                <a:solidFill>
                  <a:schemeClr val="accent2"/>
                </a:solidFill>
                <a:latin typeface="Arial" pitchFamily="34" charset="0"/>
              </a:defRPr>
            </a:lvl9pPr>
          </a:lstStyle>
          <a:p>
            <a:pPr algn="ctr"/>
            <a:r>
              <a:rPr lang="en-US" altLang="en-US" sz="1600" b="0" dirty="0" smtClean="0">
                <a:solidFill>
                  <a:schemeClr val="tx1"/>
                </a:solidFill>
              </a:rPr>
              <a:t>P137 exemplifies</a:t>
            </a:r>
            <a:endParaRPr lang="en-US" altLang="en-US" sz="1600" b="0" dirty="0">
              <a:solidFill>
                <a:schemeClr val="tx1"/>
              </a:solidFill>
            </a:endParaRPr>
          </a:p>
        </p:txBody>
      </p:sp>
      <p:sp>
        <p:nvSpPr>
          <p:cNvPr id="40" name="Text Box 42"/>
          <p:cNvSpPr txBox="1">
            <a:spLocks noChangeArrowheads="1"/>
          </p:cNvSpPr>
          <p:nvPr/>
        </p:nvSpPr>
        <p:spPr bwMode="auto">
          <a:xfrm>
            <a:off x="6971971" y="4198591"/>
            <a:ext cx="24768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54000" rIns="54000" anchor="ctr">
            <a:spAutoFit/>
          </a:bodyPr>
          <a:lstStyle>
            <a:lvl1pPr>
              <a:defRPr sz="3600">
                <a:solidFill>
                  <a:schemeClr val="accent2"/>
                </a:solidFill>
                <a:latin typeface="Arial" pitchFamily="34" charset="0"/>
              </a:defRPr>
            </a:lvl1pPr>
            <a:lvl2pPr marL="742950" indent="-285750">
              <a:defRPr sz="3600">
                <a:solidFill>
                  <a:schemeClr val="accent2"/>
                </a:solidFill>
                <a:latin typeface="Arial" pitchFamily="34" charset="0"/>
              </a:defRPr>
            </a:lvl2pPr>
            <a:lvl3pPr marL="1143000" indent="-228600">
              <a:defRPr sz="3600">
                <a:solidFill>
                  <a:schemeClr val="accent2"/>
                </a:solidFill>
                <a:latin typeface="Arial" pitchFamily="34" charset="0"/>
              </a:defRPr>
            </a:lvl3pPr>
            <a:lvl4pPr marL="1600200" indent="-228600">
              <a:defRPr sz="3600">
                <a:solidFill>
                  <a:schemeClr val="accent2"/>
                </a:solidFill>
                <a:latin typeface="Arial" pitchFamily="34" charset="0"/>
              </a:defRPr>
            </a:lvl4pPr>
            <a:lvl5pPr marL="2057400" indent="-228600">
              <a:defRPr sz="3600">
                <a:solidFill>
                  <a:schemeClr val="accent2"/>
                </a:solidFill>
                <a:latin typeface="Arial" pitchFamily="34" charset="0"/>
              </a:defRPr>
            </a:lvl5pPr>
            <a:lvl6pPr marL="2514600" indent="-228600" eaLnBrk="0" fontAlgn="base" hangingPunct="0">
              <a:spcBef>
                <a:spcPct val="0"/>
              </a:spcBef>
              <a:spcAft>
                <a:spcPct val="0"/>
              </a:spcAft>
              <a:defRPr sz="3600">
                <a:solidFill>
                  <a:schemeClr val="accent2"/>
                </a:solidFill>
                <a:latin typeface="Arial" pitchFamily="34" charset="0"/>
              </a:defRPr>
            </a:lvl6pPr>
            <a:lvl7pPr marL="2971800" indent="-228600" eaLnBrk="0" fontAlgn="base" hangingPunct="0">
              <a:spcBef>
                <a:spcPct val="0"/>
              </a:spcBef>
              <a:spcAft>
                <a:spcPct val="0"/>
              </a:spcAft>
              <a:defRPr sz="3600">
                <a:solidFill>
                  <a:schemeClr val="accent2"/>
                </a:solidFill>
                <a:latin typeface="Arial" pitchFamily="34" charset="0"/>
              </a:defRPr>
            </a:lvl7pPr>
            <a:lvl8pPr marL="3429000" indent="-228600" eaLnBrk="0" fontAlgn="base" hangingPunct="0">
              <a:spcBef>
                <a:spcPct val="0"/>
              </a:spcBef>
              <a:spcAft>
                <a:spcPct val="0"/>
              </a:spcAft>
              <a:defRPr sz="3600">
                <a:solidFill>
                  <a:schemeClr val="accent2"/>
                </a:solidFill>
                <a:latin typeface="Arial" pitchFamily="34" charset="0"/>
              </a:defRPr>
            </a:lvl8pPr>
            <a:lvl9pPr marL="3886200" indent="-228600" eaLnBrk="0" fontAlgn="base" hangingPunct="0">
              <a:spcBef>
                <a:spcPct val="0"/>
              </a:spcBef>
              <a:spcAft>
                <a:spcPct val="0"/>
              </a:spcAft>
              <a:defRPr sz="3600">
                <a:solidFill>
                  <a:schemeClr val="accent2"/>
                </a:solidFill>
                <a:latin typeface="Arial" pitchFamily="34" charset="0"/>
              </a:defRPr>
            </a:lvl9pPr>
          </a:lstStyle>
          <a:p>
            <a:pPr algn="ctr"/>
            <a:r>
              <a:rPr lang="en-US" altLang="en-US" sz="1600" b="0" dirty="0" smtClean="0">
                <a:solidFill>
                  <a:schemeClr val="tx1"/>
                </a:solidFill>
              </a:rPr>
              <a:t>PC1 </a:t>
            </a:r>
            <a:r>
              <a:rPr lang="en-US" altLang="en-US" sz="1600" b="0" dirty="0">
                <a:solidFill>
                  <a:schemeClr val="tx1"/>
                </a:solidFill>
              </a:rPr>
              <a:t>produced </a:t>
            </a:r>
            <a:endParaRPr lang="en-US" altLang="en-US" sz="1600" b="0" dirty="0" smtClean="0">
              <a:solidFill>
                <a:schemeClr val="tx1"/>
              </a:solidFill>
            </a:endParaRPr>
          </a:p>
          <a:p>
            <a:pPr algn="ctr"/>
            <a:r>
              <a:rPr lang="en-US" altLang="en-US" sz="1600" b="0" dirty="0" smtClean="0">
                <a:solidFill>
                  <a:schemeClr val="tx1"/>
                </a:solidFill>
              </a:rPr>
              <a:t>things </a:t>
            </a:r>
            <a:r>
              <a:rPr lang="en-US" altLang="en-US" sz="1600" b="0" dirty="0">
                <a:solidFill>
                  <a:schemeClr val="tx1"/>
                </a:solidFill>
              </a:rPr>
              <a:t>of </a:t>
            </a:r>
            <a:r>
              <a:rPr lang="en-US" altLang="en-US" sz="1600" b="0" dirty="0" smtClean="0">
                <a:solidFill>
                  <a:schemeClr val="tx1"/>
                </a:solidFill>
              </a:rPr>
              <a:t>type</a:t>
            </a:r>
            <a:endParaRPr lang="en-US" altLang="en-US" sz="1600" b="0" dirty="0">
              <a:solidFill>
                <a:schemeClr val="tx1"/>
              </a:solidFill>
            </a:endParaRPr>
          </a:p>
        </p:txBody>
      </p:sp>
      <p:cxnSp>
        <p:nvCxnSpPr>
          <p:cNvPr id="45" name="Straight Arrow Connector 44"/>
          <p:cNvCxnSpPr>
            <a:endCxn id="66" idx="0"/>
          </p:cNvCxnSpPr>
          <p:nvPr/>
        </p:nvCxnSpPr>
        <p:spPr bwMode="auto">
          <a:xfrm>
            <a:off x="6355752" y="2546559"/>
            <a:ext cx="1560052" cy="757587"/>
          </a:xfrm>
          <a:prstGeom prst="straightConnector1">
            <a:avLst/>
          </a:prstGeom>
          <a:solidFill>
            <a:schemeClr val="accent1"/>
          </a:solidFill>
          <a:ln w="1905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a:stCxn id="62" idx="0"/>
            <a:endCxn id="67" idx="2"/>
          </p:cNvCxnSpPr>
          <p:nvPr/>
        </p:nvCxnSpPr>
        <p:spPr bwMode="auto">
          <a:xfrm flipV="1">
            <a:off x="6361921" y="3983760"/>
            <a:ext cx="1555944" cy="1014436"/>
          </a:xfrm>
          <a:prstGeom prst="straightConnector1">
            <a:avLst/>
          </a:prstGeom>
          <a:solidFill>
            <a:schemeClr val="accent1"/>
          </a:solidFill>
          <a:ln w="1905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Rectangle 51"/>
          <p:cNvSpPr/>
          <p:nvPr/>
        </p:nvSpPr>
        <p:spPr>
          <a:xfrm>
            <a:off x="253181" y="1737028"/>
            <a:ext cx="4717025" cy="2585323"/>
          </a:xfrm>
          <a:prstGeom prst="rect">
            <a:avLst/>
          </a:prstGeom>
        </p:spPr>
        <p:txBody>
          <a:bodyPr wrap="square">
            <a:spAutoFit/>
          </a:bodyPr>
          <a:lstStyle/>
          <a:p>
            <a:pPr marL="552450" indent="-552450">
              <a:spcBef>
                <a:spcPct val="20000"/>
              </a:spcBef>
              <a:buClr>
                <a:srgbClr val="C00000"/>
              </a:buClr>
              <a:buSzPct val="120000"/>
              <a:buFont typeface="Wingdings" panose="05000000000000000000" pitchFamily="2" charset="2"/>
              <a:buChar char="Ø"/>
            </a:pPr>
            <a:endParaRPr lang="en-US" b="0" dirty="0" smtClean="0">
              <a:latin typeface="+mn-lt"/>
            </a:endParaRPr>
          </a:p>
          <a:p>
            <a:pPr marL="552450" indent="-552450">
              <a:spcBef>
                <a:spcPct val="20000"/>
              </a:spcBef>
              <a:buClr>
                <a:srgbClr val="C00000"/>
              </a:buClr>
              <a:buSzPct val="120000"/>
              <a:buFont typeface="Wingdings" panose="05000000000000000000" pitchFamily="2" charset="2"/>
              <a:buChar char="Ø"/>
            </a:pPr>
            <a:endParaRPr lang="en-US" b="0" dirty="0">
              <a:latin typeface="+mn-lt"/>
            </a:endParaRPr>
          </a:p>
          <a:p>
            <a:pPr marL="552450" indent="-552450">
              <a:spcBef>
                <a:spcPct val="20000"/>
              </a:spcBef>
              <a:buClr>
                <a:srgbClr val="C00000"/>
              </a:buClr>
              <a:buSzPct val="120000"/>
              <a:buFont typeface="Wingdings" panose="05000000000000000000" pitchFamily="2" charset="2"/>
              <a:buChar char="Ø"/>
            </a:pPr>
            <a:endParaRPr lang="en-US" b="0" dirty="0" smtClean="0">
              <a:latin typeface="+mn-lt"/>
            </a:endParaRPr>
          </a:p>
          <a:p>
            <a:pPr marL="552450" indent="-552450">
              <a:spcBef>
                <a:spcPct val="20000"/>
              </a:spcBef>
              <a:buClr>
                <a:srgbClr val="FFC000"/>
              </a:buClr>
              <a:buSzPct val="120000"/>
              <a:buFont typeface="Wingdings" panose="05000000000000000000" pitchFamily="2" charset="2"/>
              <a:buChar char="Ø"/>
            </a:pPr>
            <a:r>
              <a:rPr lang="en-US" b="0" dirty="0" smtClean="0">
                <a:latin typeface="+mn-lt"/>
              </a:rPr>
              <a:t>Need </a:t>
            </a:r>
            <a:r>
              <a:rPr lang="en-US" b="0" dirty="0">
                <a:latin typeface="+mn-lt"/>
              </a:rPr>
              <a:t>to extend the model in order to support </a:t>
            </a:r>
            <a:r>
              <a:rPr lang="en-US" b="0" dirty="0">
                <a:solidFill>
                  <a:srgbClr val="C00000"/>
                </a:solidFill>
                <a:latin typeface="+mn-lt"/>
              </a:rPr>
              <a:t>categorical production </a:t>
            </a:r>
            <a:r>
              <a:rPr lang="en-US" b="0" dirty="0" smtClean="0">
                <a:latin typeface="+mn-lt"/>
              </a:rPr>
              <a:t/>
            </a:r>
            <a:br>
              <a:rPr lang="en-US" b="0" dirty="0" smtClean="0">
                <a:latin typeface="+mn-lt"/>
              </a:rPr>
            </a:br>
            <a:r>
              <a:rPr lang="en-US" b="0" dirty="0" smtClean="0">
                <a:latin typeface="+mn-lt"/>
              </a:rPr>
              <a:t>(</a:t>
            </a:r>
            <a:r>
              <a:rPr lang="en-US" b="0" dirty="0">
                <a:latin typeface="+mn-lt"/>
              </a:rPr>
              <a:t>similar to </a:t>
            </a:r>
            <a:r>
              <a:rPr lang="en-US" b="0" dirty="0" err="1" smtClean="0">
                <a:latin typeface="+mn-lt"/>
              </a:rPr>
              <a:t>FRBRoo</a:t>
            </a:r>
            <a:endParaRPr lang="en-US" b="0" dirty="0" smtClean="0">
              <a:latin typeface="+mn-lt"/>
            </a:endParaRPr>
          </a:p>
          <a:p>
            <a:pPr>
              <a:spcBef>
                <a:spcPct val="20000"/>
              </a:spcBef>
              <a:buClr>
                <a:srgbClr val="C00000"/>
              </a:buClr>
              <a:buSzPct val="120000"/>
            </a:pPr>
            <a:r>
              <a:rPr lang="en-US" b="0" i="1" dirty="0">
                <a:latin typeface="+mn-lt"/>
              </a:rPr>
              <a:t>	</a:t>
            </a:r>
            <a:r>
              <a:rPr lang="en-US" b="0" i="1" dirty="0" smtClean="0">
                <a:latin typeface="+mn-lt"/>
              </a:rPr>
              <a:t>R26 </a:t>
            </a:r>
            <a:r>
              <a:rPr lang="en-US" b="0" i="1" dirty="0">
                <a:latin typeface="+mn-lt"/>
              </a:rPr>
              <a:t>produced things of </a:t>
            </a:r>
            <a:r>
              <a:rPr lang="en-US" b="0" i="1" dirty="0" smtClean="0">
                <a:latin typeface="+mn-lt"/>
              </a:rPr>
              <a:t>type</a:t>
            </a:r>
            <a:r>
              <a:rPr lang="en-US" b="0" dirty="0" smtClean="0">
                <a:latin typeface="+mn-lt"/>
              </a:rPr>
              <a:t>)</a:t>
            </a:r>
          </a:p>
          <a:p>
            <a:pPr>
              <a:spcBef>
                <a:spcPct val="20000"/>
              </a:spcBef>
              <a:buClr>
                <a:srgbClr val="C00000"/>
              </a:buClr>
              <a:buSzPct val="120000"/>
            </a:pPr>
            <a:endParaRPr lang="en-US" b="0" dirty="0"/>
          </a:p>
        </p:txBody>
      </p:sp>
      <p:grpSp>
        <p:nvGrpSpPr>
          <p:cNvPr id="61" name="Group 60"/>
          <p:cNvGrpSpPr/>
          <p:nvPr/>
        </p:nvGrpSpPr>
        <p:grpSpPr>
          <a:xfrm>
            <a:off x="5074810" y="4998196"/>
            <a:ext cx="2574221" cy="679613"/>
            <a:chOff x="3812507" y="4877178"/>
            <a:chExt cx="1688283" cy="679613"/>
          </a:xfrm>
        </p:grpSpPr>
        <p:sp>
          <p:nvSpPr>
            <p:cNvPr id="62" name="Text Box 6"/>
            <p:cNvSpPr txBox="1">
              <a:spLocks noChangeAspect="1" noChangeArrowheads="1"/>
            </p:cNvSpPr>
            <p:nvPr/>
          </p:nvSpPr>
          <p:spPr bwMode="auto">
            <a:xfrm>
              <a:off x="3812507" y="4877178"/>
              <a:ext cx="1688283" cy="338554"/>
            </a:xfrm>
            <a:prstGeom prst="rect">
              <a:avLst/>
            </a:prstGeom>
            <a:gradFill rotWithShape="1">
              <a:gsLst>
                <a:gs pos="0">
                  <a:srgbClr val="97C9F3"/>
                </a:gs>
                <a:gs pos="50000">
                  <a:schemeClr val="bg1"/>
                </a:gs>
                <a:gs pos="100000">
                  <a:srgbClr val="97C9F3"/>
                </a:gs>
              </a:gsLst>
              <a:lin ang="5400000" scaled="1"/>
            </a:gradFill>
            <a:ln w="9525">
              <a:solidFill>
                <a:schemeClr val="tx1"/>
              </a:solidFill>
              <a:miter lim="800000"/>
              <a:headEnd/>
              <a:tailEnd/>
            </a:ln>
            <a:effectLst/>
          </p:spPr>
          <p:txBody>
            <a:bodyPr wrap="none">
              <a:spAutoFit/>
            </a:bodyPr>
            <a:lstStyle/>
            <a:p>
              <a:pPr algn="ctr">
                <a:defRPr/>
              </a:pPr>
              <a:r>
                <a:rPr lang="en-GB" sz="1600" dirty="0" smtClean="0"/>
                <a:t>E12 Production</a:t>
              </a:r>
              <a:endParaRPr lang="en-GB" sz="1600" dirty="0"/>
            </a:p>
          </p:txBody>
        </p:sp>
        <p:sp>
          <p:nvSpPr>
            <p:cNvPr id="63" name="Text Box 6"/>
            <p:cNvSpPr txBox="1">
              <a:spLocks noChangeAspect="1" noChangeArrowheads="1"/>
            </p:cNvSpPr>
            <p:nvPr/>
          </p:nvSpPr>
          <p:spPr bwMode="auto">
            <a:xfrm>
              <a:off x="3816628" y="5218237"/>
              <a:ext cx="1684162" cy="338554"/>
            </a:xfrm>
            <a:prstGeom prst="rect">
              <a:avLst/>
            </a:prstGeom>
            <a:noFill/>
            <a:ln w="9525">
              <a:solidFill>
                <a:schemeClr val="tx1"/>
              </a:solidFill>
              <a:miter lim="800000"/>
              <a:headEnd/>
              <a:tailEnd/>
            </a:ln>
            <a:effectLst/>
          </p:spPr>
          <p:txBody>
            <a:bodyPr wrap="square">
              <a:spAutoFit/>
            </a:bodyPr>
            <a:lstStyle/>
            <a:p>
              <a:pPr algn="ctr">
                <a:defRPr/>
              </a:pPr>
              <a:r>
                <a:rPr lang="en-GB" sz="1600" dirty="0">
                  <a:solidFill>
                    <a:srgbClr val="C00000"/>
                  </a:solidFill>
                </a:rPr>
                <a:t>p</a:t>
              </a:r>
              <a:r>
                <a:rPr lang="en-GB" sz="1600" dirty="0" smtClean="0">
                  <a:solidFill>
                    <a:srgbClr val="C00000"/>
                  </a:solidFill>
                </a:rPr>
                <a:t>roduction of coins AU</a:t>
              </a:r>
              <a:endParaRPr lang="en-GB" sz="1600" dirty="0">
                <a:solidFill>
                  <a:srgbClr val="C00000"/>
                </a:solidFill>
              </a:endParaRPr>
            </a:p>
          </p:txBody>
        </p:sp>
      </p:grpSp>
      <p:grpSp>
        <p:nvGrpSpPr>
          <p:cNvPr id="65" name="Group 64"/>
          <p:cNvGrpSpPr/>
          <p:nvPr/>
        </p:nvGrpSpPr>
        <p:grpSpPr>
          <a:xfrm>
            <a:off x="7071662" y="3304146"/>
            <a:ext cx="1688284" cy="679614"/>
            <a:chOff x="3812506" y="4877177"/>
            <a:chExt cx="1688284" cy="679614"/>
          </a:xfrm>
        </p:grpSpPr>
        <p:sp>
          <p:nvSpPr>
            <p:cNvPr id="66" name="Text Box 6"/>
            <p:cNvSpPr txBox="1">
              <a:spLocks noChangeAspect="1" noChangeArrowheads="1"/>
            </p:cNvSpPr>
            <p:nvPr/>
          </p:nvSpPr>
          <p:spPr bwMode="auto">
            <a:xfrm>
              <a:off x="3812506" y="4877177"/>
              <a:ext cx="1688283" cy="338554"/>
            </a:xfrm>
            <a:prstGeom prst="rect">
              <a:avLst/>
            </a:prstGeom>
            <a:gradFill rotWithShape="1">
              <a:gsLst>
                <a:gs pos="0">
                  <a:srgbClr val="97C9F3"/>
                </a:gs>
                <a:gs pos="50000">
                  <a:schemeClr val="bg1"/>
                </a:gs>
                <a:gs pos="100000">
                  <a:srgbClr val="97C9F3"/>
                </a:gs>
              </a:gsLst>
              <a:lin ang="5400000" scaled="1"/>
            </a:gradFill>
            <a:ln w="9525">
              <a:solidFill>
                <a:schemeClr val="tx1"/>
              </a:solidFill>
              <a:miter lim="800000"/>
              <a:headEnd/>
              <a:tailEnd/>
            </a:ln>
            <a:effectLst/>
          </p:spPr>
          <p:txBody>
            <a:bodyPr wrap="square">
              <a:spAutoFit/>
            </a:bodyPr>
            <a:lstStyle/>
            <a:p>
              <a:pPr algn="ctr">
                <a:defRPr/>
              </a:pPr>
              <a:r>
                <a:rPr lang="en-GB" sz="1600" dirty="0"/>
                <a:t>E55 Type</a:t>
              </a:r>
            </a:p>
          </p:txBody>
        </p:sp>
        <p:sp>
          <p:nvSpPr>
            <p:cNvPr id="67" name="Text Box 6"/>
            <p:cNvSpPr txBox="1">
              <a:spLocks noChangeAspect="1" noChangeArrowheads="1"/>
            </p:cNvSpPr>
            <p:nvPr/>
          </p:nvSpPr>
          <p:spPr bwMode="auto">
            <a:xfrm>
              <a:off x="3816628" y="5218237"/>
              <a:ext cx="1684162" cy="338554"/>
            </a:xfrm>
            <a:prstGeom prst="rect">
              <a:avLst/>
            </a:prstGeom>
            <a:noFill/>
            <a:ln w="9525">
              <a:solidFill>
                <a:schemeClr val="tx1"/>
              </a:solidFill>
              <a:miter lim="800000"/>
              <a:headEnd/>
              <a:tailEnd/>
            </a:ln>
            <a:effectLst/>
          </p:spPr>
          <p:txBody>
            <a:bodyPr wrap="square">
              <a:spAutoFit/>
            </a:bodyPr>
            <a:lstStyle/>
            <a:p>
              <a:pPr algn="ctr">
                <a:defRPr/>
              </a:pPr>
              <a:r>
                <a:rPr lang="en-US" sz="1600" dirty="0">
                  <a:solidFill>
                    <a:srgbClr val="C00000"/>
                  </a:solidFill>
                </a:rPr>
                <a:t>AU from Rome</a:t>
              </a:r>
              <a:endParaRPr lang="en-GB" sz="1600" dirty="0">
                <a:solidFill>
                  <a:srgbClr val="C00000"/>
                </a:solidFill>
              </a:endParaRPr>
            </a:p>
          </p:txBody>
        </p:sp>
      </p:grpSp>
      <p:grpSp>
        <p:nvGrpSpPr>
          <p:cNvPr id="75" name="Group 74"/>
          <p:cNvGrpSpPr/>
          <p:nvPr/>
        </p:nvGrpSpPr>
        <p:grpSpPr>
          <a:xfrm>
            <a:off x="5176408" y="1854703"/>
            <a:ext cx="2307043" cy="691791"/>
            <a:chOff x="3503128" y="4877178"/>
            <a:chExt cx="2307043" cy="691791"/>
          </a:xfrm>
        </p:grpSpPr>
        <p:sp>
          <p:nvSpPr>
            <p:cNvPr id="76" name="Text Box 6"/>
            <p:cNvSpPr txBox="1">
              <a:spLocks noChangeAspect="1" noChangeArrowheads="1"/>
            </p:cNvSpPr>
            <p:nvPr/>
          </p:nvSpPr>
          <p:spPr bwMode="auto">
            <a:xfrm>
              <a:off x="3503128" y="4877178"/>
              <a:ext cx="2307042" cy="338554"/>
            </a:xfrm>
            <a:prstGeom prst="rect">
              <a:avLst/>
            </a:prstGeom>
            <a:gradFill rotWithShape="1">
              <a:gsLst>
                <a:gs pos="0">
                  <a:srgbClr val="97C9F3"/>
                </a:gs>
                <a:gs pos="50000">
                  <a:schemeClr val="bg1"/>
                </a:gs>
                <a:gs pos="100000">
                  <a:srgbClr val="97C9F3"/>
                </a:gs>
              </a:gsLst>
              <a:lin ang="5400000" scaled="1"/>
            </a:gradFill>
            <a:ln w="9525">
              <a:solidFill>
                <a:schemeClr val="tx1"/>
              </a:solidFill>
              <a:miter lim="800000"/>
              <a:headEnd/>
              <a:tailEnd/>
            </a:ln>
            <a:effectLst/>
          </p:spPr>
          <p:txBody>
            <a:bodyPr wrap="none">
              <a:spAutoFit/>
            </a:bodyPr>
            <a:lstStyle/>
            <a:p>
              <a:pPr algn="ctr"/>
              <a:r>
                <a:rPr lang="en-US" sz="1600" dirty="0"/>
                <a:t>E22 Man-Made Object</a:t>
              </a:r>
            </a:p>
          </p:txBody>
        </p:sp>
        <p:sp>
          <p:nvSpPr>
            <p:cNvPr id="77" name="Text Box 6"/>
            <p:cNvSpPr txBox="1">
              <a:spLocks noChangeAspect="1" noChangeArrowheads="1"/>
            </p:cNvSpPr>
            <p:nvPr/>
          </p:nvSpPr>
          <p:spPr bwMode="auto">
            <a:xfrm>
              <a:off x="3503129" y="5218235"/>
              <a:ext cx="2307042" cy="350734"/>
            </a:xfrm>
            <a:prstGeom prst="rect">
              <a:avLst/>
            </a:prstGeom>
            <a:noFill/>
            <a:ln w="9525">
              <a:solidFill>
                <a:schemeClr val="tx1"/>
              </a:solidFill>
              <a:miter lim="800000"/>
              <a:headEnd/>
              <a:tailEnd/>
            </a:ln>
            <a:effectLst/>
          </p:spPr>
          <p:txBody>
            <a:bodyPr wrap="square">
              <a:spAutoFit/>
            </a:bodyPr>
            <a:lstStyle/>
            <a:p>
              <a:pPr algn="ctr">
                <a:defRPr/>
              </a:pPr>
              <a:r>
                <a:rPr lang="en-GB" sz="1600" dirty="0" err="1" smtClean="0">
                  <a:solidFill>
                    <a:srgbClr val="C00000"/>
                  </a:solidFill>
                </a:rPr>
                <a:t>MyCoin</a:t>
              </a:r>
              <a:endParaRPr lang="en-GB" sz="1600" dirty="0">
                <a:solidFill>
                  <a:srgbClr val="C00000"/>
                </a:solidFill>
              </a:endParaRPr>
            </a:p>
          </p:txBody>
        </p:sp>
      </p:grpSp>
    </p:spTree>
    <p:extLst>
      <p:ext uri="{BB962C8B-B14F-4D97-AF65-F5344CB8AC3E}">
        <p14:creationId xmlns:p14="http://schemas.microsoft.com/office/powerpoint/2010/main" val="74859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495299" y="1676400"/>
            <a:ext cx="9158839" cy="4419600"/>
          </a:xfrm>
        </p:spPr>
        <p:txBody>
          <a:bodyPr/>
          <a:lstStyle/>
          <a:p>
            <a:pPr marL="0" indent="0"/>
            <a:r>
              <a:rPr lang="en-US" dirty="0"/>
              <a:t>The CIDOC Conceptual Reference Model (ISO 21127:2006) has been chosen as the core model for use in several Cultural Heritage </a:t>
            </a:r>
            <a:r>
              <a:rPr lang="en-US" dirty="0" smtClean="0"/>
              <a:t>projects </a:t>
            </a:r>
          </a:p>
          <a:p>
            <a:endParaRPr lang="en-US" sz="1800" dirty="0" smtClean="0"/>
          </a:p>
          <a:p>
            <a:r>
              <a:rPr lang="en-US" sz="1800" dirty="0" smtClean="0"/>
              <a:t>                                                 </a:t>
            </a:r>
            <a:endParaRPr lang="en-US" dirty="0" smtClean="0"/>
          </a:p>
          <a:p>
            <a:r>
              <a:rPr lang="en-US" dirty="0" smtClean="0"/>
              <a:t>    </a:t>
            </a:r>
          </a:p>
          <a:p>
            <a:r>
              <a:rPr lang="en-US" dirty="0"/>
              <a:t> </a:t>
            </a:r>
            <a:r>
              <a:rPr lang="en-US" dirty="0" smtClean="0"/>
              <a:t>   </a:t>
            </a:r>
          </a:p>
          <a:p>
            <a:r>
              <a:rPr lang="en-US" dirty="0" smtClean="0"/>
              <a:t>                                                  </a:t>
            </a:r>
          </a:p>
          <a:p>
            <a:endParaRPr lang="en-US" dirty="0" smtClean="0"/>
          </a:p>
        </p:txBody>
      </p:sp>
      <p:sp>
        <p:nvSpPr>
          <p:cNvPr id="2" name="Slide Number Placeholder 1"/>
          <p:cNvSpPr>
            <a:spLocks noGrp="1"/>
          </p:cNvSpPr>
          <p:nvPr>
            <p:ph type="sldNum" sz="quarter" idx="11"/>
          </p:nvPr>
        </p:nvSpPr>
        <p:spPr/>
        <p:txBody>
          <a:bodyPr/>
          <a:lstStyle/>
          <a:p>
            <a:pPr>
              <a:defRPr/>
            </a:pPr>
            <a:fld id="{4607CC90-1CB1-4564-9E35-00235DDB2CD8}" type="slidenum">
              <a:rPr lang="en-US" altLang="el-GR" smtClean="0"/>
              <a:pPr>
                <a:defRPr/>
              </a:pPr>
              <a:t>2</a:t>
            </a:fld>
            <a:endParaRPr lang="en-US" altLang="el-GR"/>
          </a:p>
        </p:txBody>
      </p:sp>
      <p:grpSp>
        <p:nvGrpSpPr>
          <p:cNvPr id="4" name="Group 3"/>
          <p:cNvGrpSpPr/>
          <p:nvPr/>
        </p:nvGrpSpPr>
        <p:grpSpPr>
          <a:xfrm>
            <a:off x="971789" y="4881729"/>
            <a:ext cx="2652336" cy="826553"/>
            <a:chOff x="3335692" y="2264523"/>
            <a:chExt cx="2652336" cy="826553"/>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335692" y="2264523"/>
              <a:ext cx="2652336" cy="580332"/>
            </a:xfrm>
            <a:prstGeom prst="rect">
              <a:avLst/>
            </a:prstGeom>
          </p:spPr>
        </p:pic>
        <p:sp>
          <p:nvSpPr>
            <p:cNvPr id="3" name="Rectangle 2"/>
            <p:cNvSpPr/>
            <p:nvPr/>
          </p:nvSpPr>
          <p:spPr>
            <a:xfrm>
              <a:off x="3449829" y="2844855"/>
              <a:ext cx="2424062" cy="246221"/>
            </a:xfrm>
            <a:prstGeom prst="rect">
              <a:avLst/>
            </a:prstGeom>
          </p:spPr>
          <p:txBody>
            <a:bodyPr wrap="none">
              <a:spAutoFit/>
            </a:bodyPr>
            <a:lstStyle/>
            <a:p>
              <a:r>
                <a:rPr lang="en-US" sz="1000" dirty="0"/>
                <a:t>http://www.ariadne-infrastructure.eu/</a:t>
              </a:r>
              <a:endParaRPr lang="el-GR" sz="1000" dirty="0"/>
            </a:p>
          </p:txBody>
        </p:sp>
      </p:grpSp>
      <p:grpSp>
        <p:nvGrpSpPr>
          <p:cNvPr id="7" name="Group 6"/>
          <p:cNvGrpSpPr/>
          <p:nvPr/>
        </p:nvGrpSpPr>
        <p:grpSpPr>
          <a:xfrm>
            <a:off x="7364206" y="4669030"/>
            <a:ext cx="1776413" cy="1251950"/>
            <a:chOff x="3097693" y="2027290"/>
            <a:chExt cx="1776413" cy="1251950"/>
          </a:xfrm>
        </p:grpSpPr>
        <p:pic>
          <p:nvPicPr>
            <p:cNvPr id="1026" name="Picture 2" descr="Y:\Projects\ITN-DCH\Admin\logo\ITN-DCH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7693" y="2027290"/>
              <a:ext cx="1776413" cy="10064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24312" y="3033019"/>
              <a:ext cx="1523174" cy="246221"/>
            </a:xfrm>
            <a:prstGeom prst="rect">
              <a:avLst/>
            </a:prstGeom>
          </p:spPr>
          <p:txBody>
            <a:bodyPr wrap="none">
              <a:spAutoFit/>
            </a:bodyPr>
            <a:lstStyle/>
            <a:p>
              <a:r>
                <a:rPr lang="en-US" sz="1000" dirty="0"/>
                <a:t>http://www.itn-dch.eu/</a:t>
              </a:r>
              <a:endParaRPr lang="el-GR" sz="1000" dirty="0"/>
            </a:p>
          </p:txBody>
        </p:sp>
      </p:grpSp>
      <p:grpSp>
        <p:nvGrpSpPr>
          <p:cNvPr id="9" name="Group 8"/>
          <p:cNvGrpSpPr/>
          <p:nvPr/>
        </p:nvGrpSpPr>
        <p:grpSpPr>
          <a:xfrm>
            <a:off x="4206263" y="3080237"/>
            <a:ext cx="2044149" cy="948678"/>
            <a:chOff x="4296092" y="5377190"/>
            <a:chExt cx="2044149" cy="948678"/>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854" y="5377190"/>
              <a:ext cx="2028624" cy="68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296092" y="6079647"/>
              <a:ext cx="2044149" cy="246221"/>
            </a:xfrm>
            <a:prstGeom prst="rect">
              <a:avLst/>
            </a:prstGeom>
          </p:spPr>
          <p:txBody>
            <a:bodyPr wrap="none">
              <a:spAutoFit/>
            </a:bodyPr>
            <a:lstStyle/>
            <a:p>
              <a:r>
                <a:rPr lang="en-US" sz="1000" dirty="0"/>
                <a:t>http://www.researchspace.org/</a:t>
              </a:r>
              <a:endParaRPr lang="el-GR" sz="1000" dirty="0"/>
            </a:p>
          </p:txBody>
        </p:sp>
      </p:grpSp>
      <p:grpSp>
        <p:nvGrpSpPr>
          <p:cNvPr id="11" name="Group 10"/>
          <p:cNvGrpSpPr/>
          <p:nvPr/>
        </p:nvGrpSpPr>
        <p:grpSpPr>
          <a:xfrm>
            <a:off x="1206152" y="2739545"/>
            <a:ext cx="2183611" cy="1630063"/>
            <a:chOff x="4088665" y="2746018"/>
            <a:chExt cx="2183611" cy="1630063"/>
          </a:xfrm>
        </p:grpSpPr>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4061"/>
            <a:stretch/>
          </p:blipFill>
          <p:spPr bwMode="auto">
            <a:xfrm>
              <a:off x="4429373" y="2746018"/>
              <a:ext cx="1502195" cy="1394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088665" y="4129860"/>
              <a:ext cx="2183611" cy="246221"/>
            </a:xfrm>
            <a:prstGeom prst="rect">
              <a:avLst/>
            </a:prstGeom>
          </p:spPr>
          <p:txBody>
            <a:bodyPr wrap="none">
              <a:spAutoFit/>
            </a:bodyPr>
            <a:lstStyle/>
            <a:p>
              <a:r>
                <a:rPr lang="en-US" sz="1000" dirty="0"/>
                <a:t>http://www.parthenos-project.eu/</a:t>
              </a:r>
              <a:endParaRPr lang="el-GR" sz="1000" dirty="0"/>
            </a:p>
          </p:txBody>
        </p:sp>
      </p:gr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7066911" y="3048962"/>
            <a:ext cx="2328467" cy="1011228"/>
            <a:chOff x="7066911" y="2789570"/>
            <a:chExt cx="2328467" cy="1011228"/>
          </a:xfrm>
        </p:grpSpPr>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6911" y="2789570"/>
              <a:ext cx="2328467" cy="784877"/>
            </a:xfrm>
            <a:prstGeom prst="rect">
              <a:avLst/>
            </a:prstGeom>
          </p:spPr>
        </p:pic>
        <p:sp>
          <p:nvSpPr>
            <p:cNvPr id="18" name="Rectangle 17"/>
            <p:cNvSpPr/>
            <p:nvPr/>
          </p:nvSpPr>
          <p:spPr>
            <a:xfrm>
              <a:off x="7620240" y="3554577"/>
              <a:ext cx="1221809" cy="246221"/>
            </a:xfrm>
            <a:prstGeom prst="rect">
              <a:avLst/>
            </a:prstGeom>
          </p:spPr>
          <p:txBody>
            <a:bodyPr wrap="none">
              <a:spAutoFit/>
            </a:bodyPr>
            <a:lstStyle/>
            <a:p>
              <a:r>
                <a:rPr lang="en-US" sz="1000" dirty="0"/>
                <a:t>http://wiss-ki.eu</a:t>
              </a:r>
              <a:r>
                <a:rPr lang="en-US" sz="1000" dirty="0" smtClean="0"/>
                <a:t>/</a:t>
              </a:r>
              <a:endParaRPr lang="el-GR" sz="1000" dirty="0"/>
            </a:p>
          </p:txBody>
        </p:sp>
      </p:grpSp>
      <p:grpSp>
        <p:nvGrpSpPr>
          <p:cNvPr id="15" name="Group 14"/>
          <p:cNvGrpSpPr/>
          <p:nvPr/>
        </p:nvGrpSpPr>
        <p:grpSpPr>
          <a:xfrm>
            <a:off x="4124849" y="4763741"/>
            <a:ext cx="2738633" cy="1062529"/>
            <a:chOff x="4669559" y="4635756"/>
            <a:chExt cx="2738633" cy="1062529"/>
          </a:xfrm>
        </p:grpSpPr>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9559" y="4635756"/>
              <a:ext cx="2738633" cy="718173"/>
            </a:xfrm>
            <a:prstGeom prst="rect">
              <a:avLst/>
            </a:prstGeom>
          </p:spPr>
        </p:pic>
        <p:sp>
          <p:nvSpPr>
            <p:cNvPr id="20" name="Rectangle 19"/>
            <p:cNvSpPr/>
            <p:nvPr/>
          </p:nvSpPr>
          <p:spPr>
            <a:xfrm>
              <a:off x="4874133" y="5452064"/>
              <a:ext cx="2329484" cy="246221"/>
            </a:xfrm>
            <a:prstGeom prst="rect">
              <a:avLst/>
            </a:prstGeom>
          </p:spPr>
          <p:txBody>
            <a:bodyPr wrap="none">
              <a:spAutoFit/>
            </a:bodyPr>
            <a:lstStyle/>
            <a:p>
              <a:r>
                <a:rPr lang="en-US" sz="1000" dirty="0"/>
                <a:t>http://americanartcollaborative.org/</a:t>
              </a:r>
              <a:endParaRPr lang="el-GR" sz="1000" dirty="0"/>
            </a:p>
          </p:txBody>
        </p:sp>
      </p:grpSp>
    </p:spTree>
    <p:extLst>
      <p:ext uri="{BB962C8B-B14F-4D97-AF65-F5344CB8AC3E}">
        <p14:creationId xmlns:p14="http://schemas.microsoft.com/office/powerpoint/2010/main" val="811530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176" y="1686025"/>
            <a:ext cx="8915400" cy="4419600"/>
          </a:xfrm>
        </p:spPr>
        <p:txBody>
          <a:bodyPr/>
          <a:lstStyle/>
          <a:p>
            <a:pPr marL="0" indent="0">
              <a:buSzPct val="150000"/>
            </a:pPr>
            <a:r>
              <a:rPr lang="en-US" i="0" dirty="0"/>
              <a:t>Nationality can be modeled </a:t>
            </a:r>
            <a:r>
              <a:rPr lang="en-US" i="0" dirty="0" smtClean="0"/>
              <a:t>as:</a:t>
            </a:r>
          </a:p>
          <a:p>
            <a:pPr marL="0" indent="0">
              <a:buSzPct val="150000"/>
            </a:pPr>
            <a:endParaRPr lang="en-US" i="0" dirty="0" smtClean="0"/>
          </a:p>
          <a:p>
            <a:pPr>
              <a:buSzPct val="150000"/>
              <a:buFont typeface="Wingdings" panose="05000000000000000000" pitchFamily="2" charset="2"/>
              <a:buChar char="Ø"/>
            </a:pPr>
            <a:r>
              <a:rPr lang="en-US" i="0" dirty="0"/>
              <a:t>membership in an </a:t>
            </a:r>
            <a:r>
              <a:rPr lang="en-US" b="1" dirty="0" smtClean="0">
                <a:solidFill>
                  <a:srgbClr val="002060"/>
                </a:solidFill>
              </a:rPr>
              <a:t>E74 Group </a:t>
            </a:r>
            <a:r>
              <a:rPr lang="en-US" dirty="0" smtClean="0"/>
              <a:t>= </a:t>
            </a:r>
            <a:r>
              <a:rPr lang="en-US" dirty="0">
                <a:solidFill>
                  <a:srgbClr val="C00000"/>
                </a:solidFill>
              </a:rPr>
              <a:t>c</a:t>
            </a:r>
            <a:r>
              <a:rPr lang="en-US" dirty="0" smtClean="0">
                <a:solidFill>
                  <a:srgbClr val="C00000"/>
                </a:solidFill>
              </a:rPr>
              <a:t>itizenship, social participation</a:t>
            </a:r>
          </a:p>
          <a:p>
            <a:pPr marL="0" indent="0">
              <a:buSzPct val="150000"/>
            </a:pPr>
            <a:r>
              <a:rPr lang="en-US" dirty="0" smtClean="0"/>
              <a:t>	an actor may join and/or leave the group (former, current member)</a:t>
            </a:r>
          </a:p>
          <a:p>
            <a:pPr>
              <a:buSzPct val="150000"/>
              <a:buFont typeface="Wingdings" panose="05000000000000000000" pitchFamily="2" charset="2"/>
              <a:buChar char="Ø"/>
            </a:pPr>
            <a:endParaRPr lang="en-US" dirty="0"/>
          </a:p>
          <a:p>
            <a:pPr>
              <a:buSzPct val="150000"/>
              <a:buFont typeface="Wingdings" panose="05000000000000000000" pitchFamily="2" charset="2"/>
              <a:buChar char="Ø"/>
            </a:pPr>
            <a:r>
              <a:rPr lang="en-US" b="1" dirty="0" smtClean="0">
                <a:solidFill>
                  <a:srgbClr val="002060"/>
                </a:solidFill>
              </a:rPr>
              <a:t>E67 Birth</a:t>
            </a:r>
            <a:r>
              <a:rPr lang="en-US" dirty="0" smtClean="0"/>
              <a:t> = </a:t>
            </a:r>
            <a:r>
              <a:rPr lang="en-US" dirty="0" smtClean="0">
                <a:solidFill>
                  <a:srgbClr val="C00000"/>
                </a:solidFill>
              </a:rPr>
              <a:t>provenance</a:t>
            </a:r>
          </a:p>
          <a:p>
            <a:pPr>
              <a:buSzPct val="150000"/>
              <a:buFont typeface="Wingdings" panose="05000000000000000000" pitchFamily="2" charset="2"/>
              <a:buChar char="Ø"/>
            </a:pPr>
            <a:endParaRPr lang="en-US" dirty="0"/>
          </a:p>
          <a:p>
            <a:pPr>
              <a:buSzPct val="150000"/>
              <a:buFont typeface="Wingdings" panose="05000000000000000000" pitchFamily="2" charset="2"/>
              <a:buChar char="Ø"/>
            </a:pPr>
            <a:r>
              <a:rPr lang="en-US" b="1" dirty="0" smtClean="0">
                <a:solidFill>
                  <a:srgbClr val="002060"/>
                </a:solidFill>
              </a:rPr>
              <a:t>E55 Type </a:t>
            </a:r>
            <a:r>
              <a:rPr lang="en-US" dirty="0" smtClean="0"/>
              <a:t>= </a:t>
            </a:r>
            <a:r>
              <a:rPr lang="en-US" dirty="0" smtClean="0">
                <a:solidFill>
                  <a:srgbClr val="C00000"/>
                </a:solidFill>
              </a:rPr>
              <a:t>behavior</a:t>
            </a:r>
            <a:r>
              <a:rPr lang="en-US" dirty="0" smtClean="0"/>
              <a:t> </a:t>
            </a:r>
          </a:p>
          <a:p>
            <a:pPr marL="0" indent="0">
              <a:buSzPct val="150000"/>
            </a:pPr>
            <a:r>
              <a:rPr lang="en-US" dirty="0"/>
              <a:t>	</a:t>
            </a:r>
            <a:r>
              <a:rPr lang="en-US" dirty="0" smtClean="0"/>
              <a:t>suitable for ambiguous, fuzzy characterizations</a:t>
            </a:r>
          </a:p>
          <a:p>
            <a:endParaRPr lang="en-US" dirty="0"/>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20</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smtClean="0"/>
              <a:t>People:</a:t>
            </a:r>
            <a:r>
              <a:rPr lang="en-US" b="0" kern="0" dirty="0"/>
              <a:t/>
            </a:r>
            <a:br>
              <a:rPr lang="en-US" b="0" kern="0" dirty="0"/>
            </a:br>
            <a:r>
              <a:rPr lang="en-US" b="0" kern="0" dirty="0" smtClean="0"/>
              <a:t>Groups, Nationality, Origins</a:t>
            </a:r>
            <a:endParaRPr lang="el-GR" b="0" kern="0" dirty="0"/>
          </a:p>
        </p:txBody>
      </p:sp>
    </p:spTree>
    <p:extLst>
      <p:ext uri="{BB962C8B-B14F-4D97-AF65-F5344CB8AC3E}">
        <p14:creationId xmlns:p14="http://schemas.microsoft.com/office/powerpoint/2010/main" val="2121347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p:cNvCxnSpPr>
            <a:stCxn id="21" idx="2"/>
            <a:endCxn id="29" idx="0"/>
          </p:cNvCxnSpPr>
          <p:nvPr/>
        </p:nvCxnSpPr>
        <p:spPr bwMode="auto">
          <a:xfrm flipH="1">
            <a:off x="1852146" y="2467781"/>
            <a:ext cx="992295" cy="293461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21</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a:t>People:</a:t>
            </a:r>
            <a:br>
              <a:rPr lang="en-US" b="0" kern="0" dirty="0"/>
            </a:br>
            <a:r>
              <a:rPr lang="en-US" b="0" kern="0" dirty="0"/>
              <a:t>Groups, Nationality, Origins</a:t>
            </a:r>
            <a:endParaRPr lang="el-GR" b="0" kern="0" dirty="0"/>
          </a:p>
        </p:txBody>
      </p:sp>
      <p:grpSp>
        <p:nvGrpSpPr>
          <p:cNvPr id="7" name="Group 6"/>
          <p:cNvGrpSpPr/>
          <p:nvPr/>
        </p:nvGrpSpPr>
        <p:grpSpPr>
          <a:xfrm>
            <a:off x="5670652" y="1242555"/>
            <a:ext cx="4187743" cy="5679619"/>
            <a:chOff x="5871638" y="1289049"/>
            <a:chExt cx="4187743" cy="5679619"/>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5995" r="27806"/>
            <a:stretch/>
          </p:blipFill>
          <p:spPr>
            <a:xfrm>
              <a:off x="6026128" y="1289049"/>
              <a:ext cx="4012832" cy="5355361"/>
            </a:xfrm>
            <a:prstGeom prst="rect">
              <a:avLst/>
            </a:prstGeom>
          </p:spPr>
        </p:pic>
        <p:sp>
          <p:nvSpPr>
            <p:cNvPr id="6" name="TextBox 5"/>
            <p:cNvSpPr txBox="1"/>
            <p:nvPr/>
          </p:nvSpPr>
          <p:spPr>
            <a:xfrm>
              <a:off x="5871638" y="6630114"/>
              <a:ext cx="4187743" cy="338554"/>
            </a:xfrm>
            <a:prstGeom prst="rect">
              <a:avLst/>
            </a:prstGeom>
            <a:noFill/>
          </p:spPr>
          <p:txBody>
            <a:bodyPr wrap="square" rtlCol="0">
              <a:spAutoFit/>
            </a:bodyPr>
            <a:lstStyle/>
            <a:p>
              <a:r>
                <a:rPr lang="en-US" sz="1600" b="0" dirty="0"/>
                <a:t>Art Institute </a:t>
              </a:r>
              <a:r>
                <a:rPr lang="en-US" sz="1600" b="0" dirty="0" smtClean="0"/>
                <a:t>Chicago, Photo M. </a:t>
              </a:r>
              <a:r>
                <a:rPr lang="en-US" sz="1600" b="0" dirty="0" err="1" smtClean="0"/>
                <a:t>Doerr</a:t>
              </a:r>
              <a:r>
                <a:rPr lang="en-US" sz="1600" b="0" dirty="0" smtClean="0"/>
                <a:t>, 2010</a:t>
              </a:r>
              <a:endParaRPr lang="en-US" sz="1600" b="0" dirty="0"/>
            </a:p>
          </p:txBody>
        </p:sp>
      </p:grpSp>
      <p:sp>
        <p:nvSpPr>
          <p:cNvPr id="8" name="Oval 7"/>
          <p:cNvSpPr/>
          <p:nvPr/>
        </p:nvSpPr>
        <p:spPr bwMode="auto">
          <a:xfrm>
            <a:off x="6834752" y="1813301"/>
            <a:ext cx="1580827" cy="356461"/>
          </a:xfrm>
          <a:prstGeom prst="ellipse">
            <a:avLst/>
          </a:prstGeom>
          <a:noFill/>
          <a:ln w="285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2" name="Oval 11"/>
          <p:cNvSpPr/>
          <p:nvPr/>
        </p:nvSpPr>
        <p:spPr bwMode="auto">
          <a:xfrm>
            <a:off x="8183105" y="5437321"/>
            <a:ext cx="743919" cy="356461"/>
          </a:xfrm>
          <a:prstGeom prst="ellipse">
            <a:avLst/>
          </a:prstGeom>
          <a:noFill/>
          <a:ln w="285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9" name="Oval 18"/>
          <p:cNvSpPr/>
          <p:nvPr/>
        </p:nvSpPr>
        <p:spPr bwMode="auto">
          <a:xfrm>
            <a:off x="6145078" y="1813301"/>
            <a:ext cx="743919" cy="356461"/>
          </a:xfrm>
          <a:prstGeom prst="ellipse">
            <a:avLst/>
          </a:prstGeom>
          <a:noFill/>
          <a:ln w="285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grpSp>
        <p:nvGrpSpPr>
          <p:cNvPr id="14" name="Group 13"/>
          <p:cNvGrpSpPr/>
          <p:nvPr/>
        </p:nvGrpSpPr>
        <p:grpSpPr>
          <a:xfrm>
            <a:off x="728131" y="2992926"/>
            <a:ext cx="2248030" cy="647700"/>
            <a:chOff x="897749" y="2290840"/>
            <a:chExt cx="2176753" cy="647700"/>
          </a:xfrm>
        </p:grpSpPr>
        <p:sp>
          <p:nvSpPr>
            <p:cNvPr id="15"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sz="1600" dirty="0" smtClean="0">
                  <a:solidFill>
                    <a:srgbClr val="002060"/>
                  </a:solidFill>
                </a:rPr>
                <a:t>E55 Type</a:t>
              </a:r>
              <a:endParaRPr lang="el-GR" sz="1600" b="1" dirty="0"/>
            </a:p>
          </p:txBody>
        </p:sp>
        <p:sp>
          <p:nvSpPr>
            <p:cNvPr id="16"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dirty="0">
                  <a:solidFill>
                    <a:srgbClr val="C00000"/>
                  </a:solidFill>
                </a:rPr>
                <a:t>S</a:t>
              </a:r>
              <a:r>
                <a:rPr lang="en-US" dirty="0" smtClean="0">
                  <a:solidFill>
                    <a:srgbClr val="C00000"/>
                  </a:solidFill>
                </a:rPr>
                <a:t>panish</a:t>
              </a:r>
              <a:endParaRPr lang="el-GR" dirty="0">
                <a:solidFill>
                  <a:srgbClr val="000000"/>
                </a:solidFill>
              </a:endParaRPr>
            </a:p>
          </p:txBody>
        </p:sp>
      </p:grpSp>
      <p:grpSp>
        <p:nvGrpSpPr>
          <p:cNvPr id="17" name="Group 16"/>
          <p:cNvGrpSpPr/>
          <p:nvPr/>
        </p:nvGrpSpPr>
        <p:grpSpPr>
          <a:xfrm>
            <a:off x="728131" y="1820081"/>
            <a:ext cx="4232619" cy="647700"/>
            <a:chOff x="897749" y="2290840"/>
            <a:chExt cx="2176753" cy="647700"/>
          </a:xfrm>
        </p:grpSpPr>
        <p:sp>
          <p:nvSpPr>
            <p:cNvPr id="18"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sz="1600" dirty="0" smtClean="0">
                  <a:solidFill>
                    <a:srgbClr val="002060"/>
                  </a:solidFill>
                </a:rPr>
                <a:t>E39 Actor</a:t>
              </a:r>
              <a:endParaRPr lang="el-GR" sz="1600" b="1" dirty="0"/>
            </a:p>
          </p:txBody>
        </p:sp>
        <p:sp>
          <p:nvSpPr>
            <p:cNvPr id="21"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dirty="0">
                  <a:solidFill>
                    <a:srgbClr val="C00000"/>
                  </a:solidFill>
                </a:rPr>
                <a:t>http://viaf.org/viaf/100215785/</a:t>
              </a:r>
              <a:endParaRPr lang="el-GR" dirty="0">
                <a:solidFill>
                  <a:srgbClr val="000000"/>
                </a:solidFill>
              </a:endParaRPr>
            </a:p>
          </p:txBody>
        </p:sp>
      </p:grpSp>
      <p:sp>
        <p:nvSpPr>
          <p:cNvPr id="11" name="Rectangle 10"/>
          <p:cNvSpPr/>
          <p:nvPr/>
        </p:nvSpPr>
        <p:spPr>
          <a:xfrm>
            <a:off x="1456389" y="2576464"/>
            <a:ext cx="1180131" cy="307777"/>
          </a:xfrm>
          <a:prstGeom prst="rect">
            <a:avLst/>
          </a:prstGeom>
        </p:spPr>
        <p:txBody>
          <a:bodyPr wrap="none">
            <a:spAutoFit/>
          </a:bodyPr>
          <a:lstStyle/>
          <a:p>
            <a:r>
              <a:rPr lang="en-US" sz="1400" b="0" dirty="0"/>
              <a:t>P2 has type </a:t>
            </a:r>
          </a:p>
        </p:txBody>
      </p:sp>
      <p:cxnSp>
        <p:nvCxnSpPr>
          <p:cNvPr id="23" name="Straight Arrow Connector 22"/>
          <p:cNvCxnSpPr>
            <a:stCxn id="21" idx="2"/>
            <a:endCxn id="15" idx="0"/>
          </p:cNvCxnSpPr>
          <p:nvPr/>
        </p:nvCxnSpPr>
        <p:spPr bwMode="auto">
          <a:xfrm flipH="1">
            <a:off x="1852146" y="2467781"/>
            <a:ext cx="992295" cy="52514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flipH="1">
            <a:off x="2636520" y="2169762"/>
            <a:ext cx="3880519" cy="1309607"/>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8" name="Group 27"/>
          <p:cNvGrpSpPr/>
          <p:nvPr/>
        </p:nvGrpSpPr>
        <p:grpSpPr>
          <a:xfrm>
            <a:off x="728131" y="5402396"/>
            <a:ext cx="2248030" cy="647700"/>
            <a:chOff x="897749" y="2290840"/>
            <a:chExt cx="2176753" cy="647700"/>
          </a:xfrm>
        </p:grpSpPr>
        <p:sp>
          <p:nvSpPr>
            <p:cNvPr id="29"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sz="1600" dirty="0" smtClean="0">
                  <a:solidFill>
                    <a:srgbClr val="002060"/>
                  </a:solidFill>
                </a:rPr>
                <a:t>E74 Group</a:t>
              </a:r>
              <a:endParaRPr lang="el-GR" sz="1600" b="1" dirty="0"/>
            </a:p>
          </p:txBody>
        </p:sp>
        <p:sp>
          <p:nvSpPr>
            <p:cNvPr id="30"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dirty="0" smtClean="0">
                  <a:solidFill>
                    <a:srgbClr val="C00000"/>
                  </a:solidFill>
                </a:rPr>
                <a:t>Cretan</a:t>
              </a:r>
              <a:endParaRPr lang="el-GR" dirty="0">
                <a:solidFill>
                  <a:srgbClr val="000000"/>
                </a:solidFill>
              </a:endParaRPr>
            </a:p>
          </p:txBody>
        </p:sp>
      </p:grpSp>
      <p:sp>
        <p:nvSpPr>
          <p:cNvPr id="34" name="Rectangle 33"/>
          <p:cNvSpPr/>
          <p:nvPr/>
        </p:nvSpPr>
        <p:spPr>
          <a:xfrm>
            <a:off x="162085" y="4835383"/>
            <a:ext cx="3156633" cy="307777"/>
          </a:xfrm>
          <a:prstGeom prst="rect">
            <a:avLst/>
          </a:prstGeom>
        </p:spPr>
        <p:txBody>
          <a:bodyPr wrap="none">
            <a:spAutoFit/>
          </a:bodyPr>
          <a:lstStyle/>
          <a:p>
            <a:r>
              <a:rPr lang="en-US" sz="1400" b="0" dirty="0"/>
              <a:t>P107i is current or former member of </a:t>
            </a:r>
          </a:p>
        </p:txBody>
      </p:sp>
      <p:cxnSp>
        <p:nvCxnSpPr>
          <p:cNvPr id="13" name="Straight Arrow Connector 12"/>
          <p:cNvCxnSpPr/>
          <p:nvPr/>
        </p:nvCxnSpPr>
        <p:spPr bwMode="auto">
          <a:xfrm flipH="1">
            <a:off x="2700785" y="5615551"/>
            <a:ext cx="5482323" cy="290082"/>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7" name="Group 36"/>
          <p:cNvGrpSpPr/>
          <p:nvPr/>
        </p:nvGrpSpPr>
        <p:grpSpPr>
          <a:xfrm>
            <a:off x="3395290" y="3268475"/>
            <a:ext cx="2248030" cy="647700"/>
            <a:chOff x="897749" y="2290840"/>
            <a:chExt cx="2176753" cy="647700"/>
          </a:xfrm>
        </p:grpSpPr>
        <p:sp>
          <p:nvSpPr>
            <p:cNvPr id="38"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sz="1600" dirty="0" smtClean="0">
                  <a:solidFill>
                    <a:srgbClr val="002060"/>
                  </a:solidFill>
                </a:rPr>
                <a:t>E67 Birth</a:t>
              </a:r>
              <a:endParaRPr lang="el-GR" sz="1600" b="1" dirty="0"/>
            </a:p>
          </p:txBody>
        </p:sp>
        <p:sp>
          <p:nvSpPr>
            <p:cNvPr id="39"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sz="1400" dirty="0" smtClean="0">
                  <a:solidFill>
                    <a:srgbClr val="C00000"/>
                  </a:solidFill>
                </a:rPr>
                <a:t>The birth of El Greco</a:t>
              </a:r>
              <a:endParaRPr lang="el-GR" sz="1400" dirty="0">
                <a:solidFill>
                  <a:srgbClr val="C00000"/>
                </a:solidFill>
              </a:endParaRPr>
            </a:p>
          </p:txBody>
        </p:sp>
      </p:grpSp>
      <p:grpSp>
        <p:nvGrpSpPr>
          <p:cNvPr id="40" name="Group 39"/>
          <p:cNvGrpSpPr/>
          <p:nvPr/>
        </p:nvGrpSpPr>
        <p:grpSpPr>
          <a:xfrm>
            <a:off x="3395290" y="4655995"/>
            <a:ext cx="2248030" cy="647700"/>
            <a:chOff x="897749" y="2290840"/>
            <a:chExt cx="2176753" cy="647700"/>
          </a:xfrm>
        </p:grpSpPr>
        <p:sp>
          <p:nvSpPr>
            <p:cNvPr id="41"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sz="1600" dirty="0" smtClean="0">
                  <a:solidFill>
                    <a:srgbClr val="002060"/>
                  </a:solidFill>
                </a:rPr>
                <a:t>E53 Place</a:t>
              </a:r>
              <a:endParaRPr lang="el-GR" sz="1600" b="1" dirty="0"/>
            </a:p>
          </p:txBody>
        </p:sp>
        <p:sp>
          <p:nvSpPr>
            <p:cNvPr id="42"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dirty="0" smtClean="0">
                  <a:solidFill>
                    <a:srgbClr val="C00000"/>
                  </a:solidFill>
                </a:rPr>
                <a:t>Greece</a:t>
              </a:r>
              <a:endParaRPr lang="el-GR" dirty="0">
                <a:solidFill>
                  <a:srgbClr val="000000"/>
                </a:solidFill>
              </a:endParaRPr>
            </a:p>
          </p:txBody>
        </p:sp>
      </p:grpSp>
      <p:sp>
        <p:nvSpPr>
          <p:cNvPr id="43" name="Rectangle 42"/>
          <p:cNvSpPr/>
          <p:nvPr/>
        </p:nvSpPr>
        <p:spPr>
          <a:xfrm>
            <a:off x="3348726" y="4132196"/>
            <a:ext cx="1518364" cy="307777"/>
          </a:xfrm>
          <a:prstGeom prst="rect">
            <a:avLst/>
          </a:prstGeom>
        </p:spPr>
        <p:txBody>
          <a:bodyPr wrap="none">
            <a:spAutoFit/>
          </a:bodyPr>
          <a:lstStyle/>
          <a:p>
            <a:r>
              <a:rPr lang="en-US" sz="1400" b="0" dirty="0"/>
              <a:t>P7 took place at </a:t>
            </a:r>
          </a:p>
        </p:txBody>
      </p:sp>
      <p:sp>
        <p:nvSpPr>
          <p:cNvPr id="44" name="Rectangle 43"/>
          <p:cNvSpPr/>
          <p:nvPr/>
        </p:nvSpPr>
        <p:spPr>
          <a:xfrm>
            <a:off x="2970239" y="2576463"/>
            <a:ext cx="1369286" cy="307777"/>
          </a:xfrm>
          <a:prstGeom prst="rect">
            <a:avLst/>
          </a:prstGeom>
        </p:spPr>
        <p:txBody>
          <a:bodyPr wrap="none">
            <a:spAutoFit/>
          </a:bodyPr>
          <a:lstStyle/>
          <a:p>
            <a:r>
              <a:rPr lang="en-US" sz="1400" b="0" dirty="0"/>
              <a:t>P98i was born </a:t>
            </a:r>
          </a:p>
        </p:txBody>
      </p:sp>
      <p:cxnSp>
        <p:nvCxnSpPr>
          <p:cNvPr id="46" name="Straight Arrow Connector 45"/>
          <p:cNvCxnSpPr>
            <a:stCxn id="39" idx="2"/>
            <a:endCxn id="41" idx="0"/>
          </p:cNvCxnSpPr>
          <p:nvPr/>
        </p:nvCxnSpPr>
        <p:spPr bwMode="auto">
          <a:xfrm>
            <a:off x="4519305" y="3916175"/>
            <a:ext cx="0" cy="73982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a:stCxn id="21" idx="2"/>
            <a:endCxn id="38" idx="0"/>
          </p:cNvCxnSpPr>
          <p:nvPr/>
        </p:nvCxnSpPr>
        <p:spPr bwMode="auto">
          <a:xfrm>
            <a:off x="2844441" y="2467781"/>
            <a:ext cx="1674864" cy="80069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H="1">
            <a:off x="5109029" y="2200759"/>
            <a:ext cx="2516138" cy="2942401"/>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54420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973" y="1345069"/>
            <a:ext cx="9191603" cy="4419600"/>
          </a:xfrm>
        </p:spPr>
        <p:txBody>
          <a:bodyPr/>
          <a:lstStyle/>
          <a:p>
            <a:endParaRPr lang="en-US" dirty="0" smtClean="0"/>
          </a:p>
          <a:p>
            <a:endParaRPr lang="en-US" dirty="0"/>
          </a:p>
          <a:p>
            <a:r>
              <a:rPr lang="en-US" dirty="0" smtClean="0"/>
              <a:t>Art Institute Chicago  </a:t>
            </a:r>
          </a:p>
          <a:p>
            <a:r>
              <a:rPr lang="en-US" sz="1400" dirty="0" smtClean="0"/>
              <a:t>http</a:t>
            </a:r>
            <a:r>
              <a:rPr lang="en-US" sz="1400" dirty="0"/>
              <a:t>://www.artic.edu/aic/collections/artwork/87479</a:t>
            </a:r>
            <a:endParaRPr lang="en-US" sz="1400" dirty="0" smtClean="0"/>
          </a:p>
          <a:p>
            <a:endParaRPr lang="el-GR" sz="1400" dirty="0"/>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22</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a:t>People:</a:t>
            </a:r>
            <a:br>
              <a:rPr lang="en-US" b="0" kern="0" dirty="0"/>
            </a:br>
            <a:r>
              <a:rPr lang="en-US" b="0" kern="0" dirty="0"/>
              <a:t>Groups, Nationality, Origins</a:t>
            </a:r>
            <a:endParaRPr lang="el-GR" b="0" kern="0"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0758" t="20949"/>
          <a:stretch/>
        </p:blipFill>
        <p:spPr>
          <a:xfrm>
            <a:off x="4494643" y="1289050"/>
            <a:ext cx="5411358" cy="5568950"/>
          </a:xfrm>
          <a:prstGeom prst="rect">
            <a:avLst/>
          </a:prstGeom>
        </p:spPr>
      </p:pic>
    </p:spTree>
    <p:extLst>
      <p:ext uri="{BB962C8B-B14F-4D97-AF65-F5344CB8AC3E}">
        <p14:creationId xmlns:p14="http://schemas.microsoft.com/office/powerpoint/2010/main" val="3911700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176" y="1686025"/>
            <a:ext cx="8915400" cy="4419600"/>
          </a:xfrm>
        </p:spPr>
        <p:txBody>
          <a:bodyPr/>
          <a:lstStyle/>
          <a:p>
            <a:pPr marL="0" indent="0"/>
            <a:r>
              <a:rPr lang="en-US" dirty="0" smtClean="0"/>
              <a:t>Accidental roles are roles that do </a:t>
            </a:r>
            <a:r>
              <a:rPr lang="en-US" dirty="0"/>
              <a:t>not characterize an actor independently from </a:t>
            </a:r>
            <a:r>
              <a:rPr lang="en-US" dirty="0" smtClean="0"/>
              <a:t> a particular context </a:t>
            </a:r>
            <a:r>
              <a:rPr lang="en-US" dirty="0"/>
              <a:t>of </a:t>
            </a:r>
            <a:r>
              <a:rPr lang="en-US" dirty="0" smtClean="0"/>
              <a:t>activity. These roles are properties of the P14 carried out property but this cannot be represented in </a:t>
            </a:r>
            <a:r>
              <a:rPr lang="en-US" dirty="0" err="1" smtClean="0"/>
              <a:t>rdf</a:t>
            </a:r>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They </a:t>
            </a:r>
            <a:r>
              <a:rPr lang="en-US" dirty="0"/>
              <a:t>should </a:t>
            </a:r>
            <a:r>
              <a:rPr lang="en-US" b="1" dirty="0">
                <a:solidFill>
                  <a:srgbClr val="C00000"/>
                </a:solidFill>
              </a:rPr>
              <a:t>NOT</a:t>
            </a:r>
            <a:r>
              <a:rPr lang="en-US" dirty="0">
                <a:solidFill>
                  <a:srgbClr val="C00000"/>
                </a:solidFill>
              </a:rPr>
              <a:t> </a:t>
            </a:r>
            <a:r>
              <a:rPr lang="en-US" dirty="0"/>
              <a:t>be assigned to the </a:t>
            </a:r>
            <a:r>
              <a:rPr lang="en-US" dirty="0" smtClean="0"/>
              <a:t>actor</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23</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smtClean="0"/>
              <a:t>People:</a:t>
            </a:r>
            <a:r>
              <a:rPr lang="en-US" b="0" kern="0" dirty="0"/>
              <a:t/>
            </a:r>
            <a:br>
              <a:rPr lang="en-US" b="0" kern="0" dirty="0"/>
            </a:br>
            <a:r>
              <a:rPr lang="en-US" b="0" kern="0" dirty="0" smtClean="0"/>
              <a:t>Accidental roles</a:t>
            </a:r>
            <a:endParaRPr lang="el-GR" b="0" kern="0" dirty="0"/>
          </a:p>
        </p:txBody>
      </p:sp>
      <p:grpSp>
        <p:nvGrpSpPr>
          <p:cNvPr id="2" name="Group 1"/>
          <p:cNvGrpSpPr/>
          <p:nvPr/>
        </p:nvGrpSpPr>
        <p:grpSpPr>
          <a:xfrm>
            <a:off x="2026920" y="2936734"/>
            <a:ext cx="6009236" cy="2519186"/>
            <a:chOff x="2236190" y="2675485"/>
            <a:chExt cx="5035216" cy="1875442"/>
          </a:xfrm>
        </p:grpSpPr>
        <p:sp>
          <p:nvSpPr>
            <p:cNvPr id="6" name="Text Box 6"/>
            <p:cNvSpPr txBox="1">
              <a:spLocks noChangeAspect="1" noChangeArrowheads="1"/>
            </p:cNvSpPr>
            <p:nvPr/>
          </p:nvSpPr>
          <p:spPr bwMode="auto">
            <a:xfrm>
              <a:off x="2709690" y="4181595"/>
              <a:ext cx="1026935" cy="369332"/>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none" lIns="54000" rIns="54000">
              <a:spAutoFit/>
            </a:bodyPr>
            <a:lstStyle/>
            <a:p>
              <a:pPr algn="ctr" eaLnBrk="0" hangingPunct="0">
                <a:spcBef>
                  <a:spcPct val="0"/>
                </a:spcBef>
                <a:buSzTx/>
                <a:buFontTx/>
                <a:buNone/>
              </a:pPr>
              <a:r>
                <a:rPr lang="en-GB" b="1" dirty="0" smtClean="0"/>
                <a:t>E39 Actor</a:t>
              </a:r>
              <a:endParaRPr lang="en-GB" b="1" dirty="0"/>
            </a:p>
          </p:txBody>
        </p:sp>
        <p:sp>
          <p:nvSpPr>
            <p:cNvPr id="7" name="Text Box 9"/>
            <p:cNvSpPr txBox="1">
              <a:spLocks noChangeAspect="1" noChangeArrowheads="1"/>
            </p:cNvSpPr>
            <p:nvPr/>
          </p:nvSpPr>
          <p:spPr bwMode="auto">
            <a:xfrm>
              <a:off x="6090762" y="3227241"/>
              <a:ext cx="1180644" cy="369332"/>
            </a:xfrm>
            <a:prstGeom prst="rect">
              <a:avLst/>
            </a:prstGeom>
            <a:gradFill rotWithShape="1">
              <a:gsLst>
                <a:gs pos="0">
                  <a:srgbClr val="97C9F3"/>
                </a:gs>
                <a:gs pos="50000">
                  <a:schemeClr val="bg1"/>
                </a:gs>
                <a:gs pos="100000">
                  <a:srgbClr val="97C9F3"/>
                </a:gs>
              </a:gsLst>
              <a:lin ang="5400000" scaled="1"/>
            </a:gradFill>
            <a:ln w="9525" algn="ctr">
              <a:solidFill>
                <a:schemeClr val="tx1"/>
              </a:solidFill>
              <a:miter lim="800000"/>
              <a:headEnd/>
              <a:tailEnd/>
            </a:ln>
            <a:effectLst/>
          </p:spPr>
          <p:txBody>
            <a:bodyPr wrap="none" anchor="ctr">
              <a:spAutoFit/>
            </a:bodyPr>
            <a:lstStyle/>
            <a:p>
              <a:pPr algn="ctr" eaLnBrk="0" hangingPunct="0">
                <a:spcBef>
                  <a:spcPct val="0"/>
                </a:spcBef>
                <a:buSzTx/>
                <a:buFontTx/>
                <a:buNone/>
                <a:defRPr/>
              </a:pPr>
              <a:r>
                <a:rPr lang="en-US" b="1" dirty="0">
                  <a:latin typeface="Arial" pitchFamily="34" charset="0"/>
                </a:rPr>
                <a:t>E55 Type</a:t>
              </a:r>
              <a:endParaRPr lang="en-GB" b="1" dirty="0">
                <a:latin typeface="Arial" pitchFamily="34" charset="0"/>
              </a:endParaRPr>
            </a:p>
          </p:txBody>
        </p:sp>
        <p:cxnSp>
          <p:nvCxnSpPr>
            <p:cNvPr id="8" name="AutoShape 30"/>
            <p:cNvCxnSpPr>
              <a:cxnSpLocks noChangeShapeType="1"/>
              <a:stCxn id="11" idx="3"/>
              <a:endCxn id="7" idx="1"/>
            </p:cNvCxnSpPr>
            <p:nvPr/>
          </p:nvCxnSpPr>
          <p:spPr bwMode="auto">
            <a:xfrm>
              <a:off x="4210124" y="3411907"/>
              <a:ext cx="1880638" cy="0"/>
            </a:xfrm>
            <a:prstGeom prst="straightConnector1">
              <a:avLst/>
            </a:prstGeom>
            <a:noFill/>
            <a:ln w="9525">
              <a:solidFill>
                <a:schemeClr val="tx1"/>
              </a:solidFill>
              <a:round/>
              <a:headEnd/>
              <a:tailEnd type="stealth" w="lg" len="lg"/>
            </a:ln>
          </p:spPr>
        </p:cxnSp>
        <p:sp>
          <p:nvSpPr>
            <p:cNvPr id="9" name="Text Box 66"/>
            <p:cNvSpPr txBox="1">
              <a:spLocks noChangeAspect="1" noChangeArrowheads="1"/>
            </p:cNvSpPr>
            <p:nvPr/>
          </p:nvSpPr>
          <p:spPr bwMode="auto">
            <a:xfrm>
              <a:off x="2561824" y="2675485"/>
              <a:ext cx="1306149" cy="369332"/>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buSzTx/>
                <a:buFontTx/>
                <a:buNone/>
              </a:pPr>
              <a:r>
                <a:rPr lang="en-GB" b="1" dirty="0"/>
                <a:t>E7 Activity</a:t>
              </a:r>
            </a:p>
          </p:txBody>
        </p:sp>
        <p:cxnSp>
          <p:nvCxnSpPr>
            <p:cNvPr id="10" name="AutoShape 30"/>
            <p:cNvCxnSpPr>
              <a:cxnSpLocks noChangeShapeType="1"/>
              <a:stCxn id="9" idx="2"/>
              <a:endCxn id="6" idx="0"/>
            </p:cNvCxnSpPr>
            <p:nvPr/>
          </p:nvCxnSpPr>
          <p:spPr bwMode="auto">
            <a:xfrm>
              <a:off x="3214899" y="3044817"/>
              <a:ext cx="8259" cy="1136778"/>
            </a:xfrm>
            <a:prstGeom prst="straightConnector1">
              <a:avLst/>
            </a:prstGeom>
            <a:noFill/>
            <a:ln w="9525">
              <a:solidFill>
                <a:schemeClr val="tx1"/>
              </a:solidFill>
              <a:round/>
              <a:headEnd/>
              <a:tailEnd type="stealth" w="lg" len="lg"/>
            </a:ln>
          </p:spPr>
        </p:cxnSp>
        <p:sp>
          <p:nvSpPr>
            <p:cNvPr id="11" name="Text Box 29"/>
            <p:cNvSpPr txBox="1">
              <a:spLocks noChangeArrowheads="1"/>
            </p:cNvSpPr>
            <p:nvPr/>
          </p:nvSpPr>
          <p:spPr bwMode="auto">
            <a:xfrm>
              <a:off x="2236190" y="3273407"/>
              <a:ext cx="1973934"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P14 carried out by (performed)</a:t>
              </a:r>
              <a:endParaRPr lang="en-US" sz="1200" dirty="0">
                <a:solidFill>
                  <a:srgbClr val="000000"/>
                </a:solidFill>
                <a:cs typeface="Arial" charset="0"/>
              </a:endParaRPr>
            </a:p>
          </p:txBody>
        </p:sp>
        <p:sp>
          <p:nvSpPr>
            <p:cNvPr id="12" name="Text Box 29"/>
            <p:cNvSpPr txBox="1">
              <a:spLocks noChangeArrowheads="1"/>
            </p:cNvSpPr>
            <p:nvPr/>
          </p:nvSpPr>
          <p:spPr bwMode="auto">
            <a:xfrm>
              <a:off x="4565155" y="3273407"/>
              <a:ext cx="1228088"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P14.1 in the role of</a:t>
              </a:r>
              <a:endParaRPr lang="en-US" sz="1200" dirty="0">
                <a:solidFill>
                  <a:srgbClr val="000000"/>
                </a:solidFill>
                <a:cs typeface="Arial" charset="0"/>
              </a:endParaRPr>
            </a:p>
          </p:txBody>
        </p:sp>
      </p:grpSp>
    </p:spTree>
    <p:extLst>
      <p:ext uri="{BB962C8B-B14F-4D97-AF65-F5344CB8AC3E}">
        <p14:creationId xmlns:p14="http://schemas.microsoft.com/office/powerpoint/2010/main" val="3477826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385813" y="1798752"/>
            <a:ext cx="9163626" cy="755155"/>
          </a:xfrm>
        </p:spPr>
        <p:txBody>
          <a:bodyPr>
            <a:normAutofit fontScale="90000"/>
          </a:bodyPr>
          <a:lstStyle/>
          <a:p>
            <a:pPr lvl="0" algn="l"/>
            <a:r>
              <a:rPr lang="el-GR" sz="1800" i="0" dirty="0">
                <a:solidFill>
                  <a:srgbClr val="292929"/>
                </a:solidFill>
                <a:latin typeface="Arial" pitchFamily="34" charset="0"/>
                <a:ea typeface="+mn-ea"/>
                <a:cs typeface="+mn-cs"/>
              </a:rPr>
              <a:t/>
            </a:r>
            <a:br>
              <a:rPr lang="el-GR" sz="1800" i="0" dirty="0">
                <a:solidFill>
                  <a:srgbClr val="292929"/>
                </a:solidFill>
                <a:latin typeface="Arial" pitchFamily="34" charset="0"/>
                <a:ea typeface="+mn-ea"/>
                <a:cs typeface="+mn-cs"/>
              </a:rPr>
            </a:br>
            <a:r>
              <a:rPr lang="en-US" sz="2000" b="1" dirty="0" smtClean="0">
                <a:solidFill>
                  <a:srgbClr val="C00000"/>
                </a:solidFill>
              </a:rPr>
              <a:t>Solution 1: Specializing </a:t>
            </a:r>
            <a:r>
              <a:rPr lang="en-US" sz="2000" b="1" i="1" dirty="0" smtClean="0">
                <a:solidFill>
                  <a:schemeClr val="tx1"/>
                </a:solidFill>
              </a:rPr>
              <a:t>P14 carried out by </a:t>
            </a:r>
            <a:r>
              <a:rPr lang="en-US" sz="2000" b="1" dirty="0" smtClean="0">
                <a:solidFill>
                  <a:srgbClr val="C00000"/>
                </a:solidFill>
              </a:rPr>
              <a:t>for each role</a:t>
            </a:r>
            <a:br>
              <a:rPr lang="en-US" sz="2000" b="1" dirty="0" smtClean="0">
                <a:solidFill>
                  <a:srgbClr val="C00000"/>
                </a:solidFill>
              </a:rPr>
            </a:br>
            <a:r>
              <a:rPr lang="en-US" sz="1800" dirty="0" smtClean="0"/>
              <a:t>suitable if we know a priory all the possible values</a:t>
            </a:r>
            <a:endParaRPr lang="el-GR" sz="2000" b="1" dirty="0" smtClean="0"/>
          </a:p>
        </p:txBody>
      </p:sp>
      <p:cxnSp>
        <p:nvCxnSpPr>
          <p:cNvPr id="25" name="AutoShape 30"/>
          <p:cNvCxnSpPr>
            <a:cxnSpLocks noChangeShapeType="1"/>
            <a:stCxn id="32" idx="2"/>
          </p:cNvCxnSpPr>
          <p:nvPr/>
        </p:nvCxnSpPr>
        <p:spPr bwMode="auto">
          <a:xfrm>
            <a:off x="2674249" y="3677146"/>
            <a:ext cx="2355561" cy="926234"/>
          </a:xfrm>
          <a:prstGeom prst="straightConnector1">
            <a:avLst/>
          </a:prstGeom>
          <a:noFill/>
          <a:ln w="9525">
            <a:solidFill>
              <a:schemeClr val="tx1"/>
            </a:solidFill>
            <a:round/>
            <a:headEnd/>
            <a:tailEnd type="stealth" w="lg" len="lg"/>
          </a:ln>
        </p:spPr>
      </p:cxnSp>
      <p:sp>
        <p:nvSpPr>
          <p:cNvPr id="28" name="Text Box 29"/>
          <p:cNvSpPr txBox="1">
            <a:spLocks noChangeArrowheads="1"/>
          </p:cNvSpPr>
          <p:nvPr/>
        </p:nvSpPr>
        <p:spPr bwMode="auto">
          <a:xfrm>
            <a:off x="2125281" y="3923001"/>
            <a:ext cx="2665277"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P14.1.1 carried out by as researcher</a:t>
            </a:r>
            <a:endParaRPr lang="en-US" sz="1200" dirty="0">
              <a:solidFill>
                <a:srgbClr val="000000"/>
              </a:solidFill>
              <a:cs typeface="Arial" charset="0"/>
            </a:endParaRPr>
          </a:p>
        </p:txBody>
      </p:sp>
      <p:cxnSp>
        <p:nvCxnSpPr>
          <p:cNvPr id="48" name="AutoShape 30"/>
          <p:cNvCxnSpPr>
            <a:cxnSpLocks noChangeShapeType="1"/>
            <a:stCxn id="37" idx="2"/>
          </p:cNvCxnSpPr>
          <p:nvPr/>
        </p:nvCxnSpPr>
        <p:spPr bwMode="auto">
          <a:xfrm flipH="1">
            <a:off x="5029810" y="3677146"/>
            <a:ext cx="2487850" cy="926234"/>
          </a:xfrm>
          <a:prstGeom prst="straightConnector1">
            <a:avLst/>
          </a:prstGeom>
          <a:noFill/>
          <a:ln w="9525">
            <a:solidFill>
              <a:schemeClr val="tx1"/>
            </a:solidFill>
            <a:round/>
            <a:headEnd/>
            <a:tailEnd type="stealth" w="lg" len="lg"/>
          </a:ln>
        </p:spPr>
      </p:cxnSp>
      <p:sp>
        <p:nvSpPr>
          <p:cNvPr id="51" name="Text Box 29"/>
          <p:cNvSpPr txBox="1">
            <a:spLocks noChangeArrowheads="1"/>
          </p:cNvSpPr>
          <p:nvPr/>
        </p:nvSpPr>
        <p:spPr bwMode="auto">
          <a:xfrm>
            <a:off x="5136810" y="3923001"/>
            <a:ext cx="2359103"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P14.1.2 carried out by as farmer</a:t>
            </a:r>
            <a:endParaRPr lang="en-US" sz="1200" dirty="0">
              <a:solidFill>
                <a:srgbClr val="000000"/>
              </a:solidFill>
              <a:cs typeface="Arial" charset="0"/>
            </a:endParaRPr>
          </a:p>
        </p:txBody>
      </p:sp>
      <p:sp>
        <p:nvSpPr>
          <p:cNvPr id="26"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a:t>People:</a:t>
            </a:r>
            <a:br>
              <a:rPr lang="en-US" b="0" kern="0" dirty="0"/>
            </a:br>
            <a:r>
              <a:rPr lang="en-US" b="0" kern="0" dirty="0"/>
              <a:t>Accidental roles</a:t>
            </a:r>
            <a:endParaRPr lang="el-GR" b="0" kern="0" dirty="0"/>
          </a:p>
        </p:txBody>
      </p:sp>
      <p:grpSp>
        <p:nvGrpSpPr>
          <p:cNvPr id="27" name="Group 26"/>
          <p:cNvGrpSpPr/>
          <p:nvPr/>
        </p:nvGrpSpPr>
        <p:grpSpPr>
          <a:xfrm>
            <a:off x="557939" y="3029446"/>
            <a:ext cx="4232619" cy="647700"/>
            <a:chOff x="897749" y="2290840"/>
            <a:chExt cx="2176753" cy="647700"/>
          </a:xfrm>
        </p:grpSpPr>
        <p:sp>
          <p:nvSpPr>
            <p:cNvPr id="31"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E7 Activity</a:t>
              </a:r>
              <a:endParaRPr lang="el-GR" sz="1600" b="1" dirty="0"/>
            </a:p>
          </p:txBody>
        </p:sp>
        <p:sp>
          <p:nvSpPr>
            <p:cNvPr id="32"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http://www.ics.forth.gr/Activity/2013HeraklionCRM-SIGmeeting</a:t>
              </a:r>
              <a:endParaRPr lang="el-GR" sz="1000" dirty="0">
                <a:solidFill>
                  <a:srgbClr val="000000"/>
                </a:solidFill>
              </a:endParaRPr>
            </a:p>
          </p:txBody>
        </p:sp>
      </p:grpSp>
      <p:grpSp>
        <p:nvGrpSpPr>
          <p:cNvPr id="33" name="Group 32"/>
          <p:cNvGrpSpPr/>
          <p:nvPr/>
        </p:nvGrpSpPr>
        <p:grpSpPr>
          <a:xfrm>
            <a:off x="5503862" y="3029446"/>
            <a:ext cx="4027595" cy="647700"/>
            <a:chOff x="6139233" y="2281215"/>
            <a:chExt cx="2183491" cy="647700"/>
          </a:xfrm>
        </p:grpSpPr>
        <p:sp>
          <p:nvSpPr>
            <p:cNvPr id="34" name="Rectangle 31"/>
            <p:cNvSpPr>
              <a:spLocks noChangeArrowheads="1"/>
            </p:cNvSpPr>
            <p:nvPr/>
          </p:nvSpPr>
          <p:spPr bwMode="auto">
            <a:xfrm>
              <a:off x="6139233" y="2281215"/>
              <a:ext cx="2183491"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E7 Activity</a:t>
              </a:r>
              <a:endParaRPr lang="el-GR" sz="1600" b="1" dirty="0"/>
            </a:p>
          </p:txBody>
        </p:sp>
        <p:sp>
          <p:nvSpPr>
            <p:cNvPr id="37" name="Rectangle 32"/>
            <p:cNvSpPr>
              <a:spLocks noChangeArrowheads="1"/>
            </p:cNvSpPr>
            <p:nvPr/>
          </p:nvSpPr>
          <p:spPr bwMode="auto">
            <a:xfrm>
              <a:off x="6139233" y="2570140"/>
              <a:ext cx="2183491" cy="358775"/>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a:t>
              </a:r>
              <a:r>
                <a:rPr lang="en-US" sz="1000" dirty="0" smtClean="0">
                  <a:solidFill>
                    <a:srgbClr val="000000"/>
                  </a:solidFill>
                </a:rPr>
                <a:t>www.ics.forth.gr/Activity/2013MaladesPlantingOliveTrees</a:t>
              </a:r>
              <a:endParaRPr lang="el-GR" sz="1000" dirty="0">
                <a:solidFill>
                  <a:srgbClr val="000000"/>
                </a:solidFill>
              </a:endParaRPr>
            </a:p>
          </p:txBody>
        </p:sp>
      </p:grpSp>
      <p:grpSp>
        <p:nvGrpSpPr>
          <p:cNvPr id="38" name="Group 37"/>
          <p:cNvGrpSpPr/>
          <p:nvPr/>
        </p:nvGrpSpPr>
        <p:grpSpPr>
          <a:xfrm>
            <a:off x="3818715" y="4603380"/>
            <a:ext cx="2422119" cy="647700"/>
            <a:chOff x="3532173" y="6020580"/>
            <a:chExt cx="2235802" cy="647700"/>
          </a:xfrm>
        </p:grpSpPr>
        <p:sp>
          <p:nvSpPr>
            <p:cNvPr id="39" name="Rectangle 31"/>
            <p:cNvSpPr>
              <a:spLocks noChangeArrowheads="1"/>
            </p:cNvSpPr>
            <p:nvPr/>
          </p:nvSpPr>
          <p:spPr bwMode="auto">
            <a:xfrm>
              <a:off x="3532173" y="6020580"/>
              <a:ext cx="2235802"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E39 Actor</a:t>
              </a:r>
              <a:endParaRPr lang="el-GR" sz="1600" b="1" dirty="0"/>
            </a:p>
          </p:txBody>
        </p:sp>
        <p:sp>
          <p:nvSpPr>
            <p:cNvPr id="41" name="Rectangle 32"/>
            <p:cNvSpPr>
              <a:spLocks noChangeArrowheads="1"/>
            </p:cNvSpPr>
            <p:nvPr/>
          </p:nvSpPr>
          <p:spPr bwMode="auto">
            <a:xfrm>
              <a:off x="3532173" y="6309505"/>
              <a:ext cx="2235802" cy="358775"/>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a:t>
              </a:r>
              <a:r>
                <a:rPr lang="en-US" sz="1000" dirty="0" smtClean="0">
                  <a:solidFill>
                    <a:srgbClr val="000000"/>
                  </a:solidFill>
                </a:rPr>
                <a:t>://www.ics.forth.gr/Actor/Doerr</a:t>
              </a:r>
              <a:endParaRPr lang="el-GR" sz="1000" dirty="0">
                <a:solidFill>
                  <a:srgbClr val="000000"/>
                </a:solidFill>
              </a:endParaRPr>
            </a:p>
          </p:txBody>
        </p:sp>
      </p:grpSp>
    </p:spTree>
    <p:extLst>
      <p:ext uri="{BB962C8B-B14F-4D97-AF65-F5344CB8AC3E}">
        <p14:creationId xmlns:p14="http://schemas.microsoft.com/office/powerpoint/2010/main" val="1468106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AutoShape 30"/>
          <p:cNvCxnSpPr>
            <a:cxnSpLocks noChangeShapeType="1"/>
            <a:stCxn id="20" idx="0"/>
            <a:endCxn id="49" idx="2"/>
          </p:cNvCxnSpPr>
          <p:nvPr/>
        </p:nvCxnSpPr>
        <p:spPr bwMode="auto">
          <a:xfrm flipH="1" flipV="1">
            <a:off x="5092033" y="3355103"/>
            <a:ext cx="2762238" cy="764797"/>
          </a:xfrm>
          <a:prstGeom prst="straightConnector1">
            <a:avLst/>
          </a:prstGeom>
          <a:noFill/>
          <a:ln w="57150" cmpd="dbl">
            <a:solidFill>
              <a:schemeClr val="tx1"/>
            </a:solidFill>
            <a:prstDash val="dash"/>
            <a:round/>
            <a:headEnd/>
            <a:tailEnd type="stealth" w="lg" len="lg"/>
          </a:ln>
        </p:spPr>
      </p:cxnSp>
      <p:cxnSp>
        <p:nvCxnSpPr>
          <p:cNvPr id="51" name="AutoShape 30"/>
          <p:cNvCxnSpPr>
            <a:cxnSpLocks noChangeShapeType="1"/>
            <a:stCxn id="17" idx="0"/>
            <a:endCxn id="49" idx="2"/>
          </p:cNvCxnSpPr>
          <p:nvPr/>
        </p:nvCxnSpPr>
        <p:spPr bwMode="auto">
          <a:xfrm flipV="1">
            <a:off x="2092315" y="3355103"/>
            <a:ext cx="2999718" cy="764797"/>
          </a:xfrm>
          <a:prstGeom prst="straightConnector1">
            <a:avLst/>
          </a:prstGeom>
          <a:noFill/>
          <a:ln w="57150" cmpd="dbl">
            <a:solidFill>
              <a:schemeClr val="tx1"/>
            </a:solidFill>
            <a:prstDash val="dash"/>
            <a:round/>
            <a:headEnd/>
            <a:tailEnd type="stealth" w="lg" len="lg"/>
          </a:ln>
        </p:spPr>
      </p:cxnSp>
      <p:cxnSp>
        <p:nvCxnSpPr>
          <p:cNvPr id="40" name="AutoShape 30"/>
          <p:cNvCxnSpPr>
            <a:cxnSpLocks noChangeShapeType="1"/>
            <a:stCxn id="21" idx="2"/>
            <a:endCxn id="42" idx="0"/>
          </p:cNvCxnSpPr>
          <p:nvPr/>
        </p:nvCxnSpPr>
        <p:spPr bwMode="auto">
          <a:xfrm>
            <a:off x="7854271" y="4767600"/>
            <a:ext cx="25783" cy="819036"/>
          </a:xfrm>
          <a:prstGeom prst="straightConnector1">
            <a:avLst/>
          </a:prstGeom>
          <a:noFill/>
          <a:ln w="9525">
            <a:solidFill>
              <a:schemeClr val="tx1"/>
            </a:solidFill>
            <a:round/>
            <a:headEnd/>
            <a:tailEnd type="stealth" w="lg" len="lg"/>
          </a:ln>
        </p:spPr>
      </p:cxnSp>
      <p:cxnSp>
        <p:nvCxnSpPr>
          <p:cNvPr id="30" name="AutoShape 30"/>
          <p:cNvCxnSpPr>
            <a:cxnSpLocks noChangeShapeType="1"/>
            <a:stCxn id="18" idx="2"/>
            <a:endCxn id="35" idx="0"/>
          </p:cNvCxnSpPr>
          <p:nvPr/>
        </p:nvCxnSpPr>
        <p:spPr bwMode="auto">
          <a:xfrm flipH="1">
            <a:off x="2089644" y="4767600"/>
            <a:ext cx="2671" cy="819036"/>
          </a:xfrm>
          <a:prstGeom prst="straightConnector1">
            <a:avLst/>
          </a:prstGeom>
          <a:noFill/>
          <a:ln w="9525">
            <a:solidFill>
              <a:schemeClr val="tx1"/>
            </a:solidFill>
            <a:round/>
            <a:headEnd/>
            <a:tailEnd type="stealth" w="lg" len="lg"/>
          </a:ln>
        </p:spPr>
      </p:cxnSp>
      <p:sp>
        <p:nvSpPr>
          <p:cNvPr id="31747" name="Rectangle 2"/>
          <p:cNvSpPr>
            <a:spLocks noGrp="1" noChangeArrowheads="1"/>
          </p:cNvSpPr>
          <p:nvPr>
            <p:ph type="title"/>
          </p:nvPr>
        </p:nvSpPr>
        <p:spPr>
          <a:xfrm>
            <a:off x="241823" y="1309956"/>
            <a:ext cx="9163626" cy="577850"/>
          </a:xfrm>
        </p:spPr>
        <p:txBody>
          <a:bodyPr>
            <a:noAutofit/>
          </a:bodyPr>
          <a:lstStyle/>
          <a:p>
            <a:pPr algn="l"/>
            <a:r>
              <a:rPr lang="en-US" sz="1600" b="1" dirty="0" smtClean="0">
                <a:solidFill>
                  <a:srgbClr val="C00000"/>
                </a:solidFill>
              </a:rPr>
              <a:t>Solution 2: Introducing </a:t>
            </a:r>
            <a:r>
              <a:rPr lang="en-US" sz="1600" b="1" dirty="0" smtClean="0">
                <a:solidFill>
                  <a:schemeClr val="tx1"/>
                </a:solidFill>
              </a:rPr>
              <a:t>class</a:t>
            </a:r>
            <a:r>
              <a:rPr lang="en-US" sz="1600" b="1" dirty="0" smtClean="0">
                <a:solidFill>
                  <a:srgbClr val="C00000"/>
                </a:solidFill>
              </a:rPr>
              <a:t> </a:t>
            </a:r>
            <a:r>
              <a:rPr lang="en-US" sz="1600" b="1" i="1" dirty="0" smtClean="0">
                <a:solidFill>
                  <a:srgbClr val="FF0000"/>
                </a:solidFill>
              </a:rPr>
              <a:t>PC0 </a:t>
            </a:r>
            <a:r>
              <a:rPr lang="en-US" sz="1600" b="1" i="1" dirty="0" smtClean="0">
                <a:solidFill>
                  <a:srgbClr val="FF0000"/>
                </a:solidFill>
              </a:rPr>
              <a:t>Typed </a:t>
            </a:r>
            <a:r>
              <a:rPr lang="en-US" sz="1600" b="1" i="1" dirty="0" err="1" smtClean="0">
                <a:solidFill>
                  <a:srgbClr val="FF0000"/>
                </a:solidFill>
              </a:rPr>
              <a:t>CRM_Property</a:t>
            </a:r>
            <a:r>
              <a:rPr lang="en-US" sz="1600" b="1" i="1" dirty="0" smtClean="0">
                <a:solidFill>
                  <a:srgbClr val="FF0000"/>
                </a:solidFill>
              </a:rPr>
              <a:t> </a:t>
            </a:r>
            <a:r>
              <a:rPr lang="en-US" sz="1600" b="1" dirty="0"/>
              <a:t>and its subclass </a:t>
            </a:r>
            <a:r>
              <a:rPr lang="en-US" sz="1600" b="1" i="1" dirty="0" smtClean="0">
                <a:solidFill>
                  <a:srgbClr val="FF0000"/>
                </a:solidFill>
              </a:rPr>
              <a:t>PC14 </a:t>
            </a:r>
            <a:r>
              <a:rPr lang="en-US" sz="1600" b="1" i="1" dirty="0">
                <a:solidFill>
                  <a:srgbClr val="FF0000"/>
                </a:solidFill>
              </a:rPr>
              <a:t>carried out by </a:t>
            </a:r>
            <a:r>
              <a:rPr lang="en-US" sz="1600" b="1" dirty="0" smtClean="0"/>
              <a:t>and properties </a:t>
            </a:r>
            <a:r>
              <a:rPr lang="en-US" sz="1600" b="1" i="1" dirty="0" smtClean="0">
                <a:solidFill>
                  <a:srgbClr val="FF0000"/>
                </a:solidFill>
              </a:rPr>
              <a:t>P01 has domain </a:t>
            </a:r>
            <a:r>
              <a:rPr lang="en-US" sz="1600" b="1" dirty="0" smtClean="0"/>
              <a:t>and</a:t>
            </a:r>
            <a:r>
              <a:rPr lang="en-US" sz="1600" b="1" i="1" dirty="0" smtClean="0">
                <a:solidFill>
                  <a:srgbClr val="FF0000"/>
                </a:solidFill>
              </a:rPr>
              <a:t> P02 has range</a:t>
            </a:r>
            <a:endParaRPr lang="el-GR" sz="1600" b="1" i="1" dirty="0" smtClean="0">
              <a:solidFill>
                <a:srgbClr val="FF0000"/>
              </a:solidFill>
            </a:endParaRPr>
          </a:p>
        </p:txBody>
      </p:sp>
      <p:grpSp>
        <p:nvGrpSpPr>
          <p:cNvPr id="7" name="Group 6"/>
          <p:cNvGrpSpPr/>
          <p:nvPr/>
        </p:nvGrpSpPr>
        <p:grpSpPr>
          <a:xfrm>
            <a:off x="424766" y="4119900"/>
            <a:ext cx="3335097" cy="647700"/>
            <a:chOff x="535150" y="4586244"/>
            <a:chExt cx="2901950" cy="647700"/>
          </a:xfrm>
        </p:grpSpPr>
        <p:sp>
          <p:nvSpPr>
            <p:cNvPr id="17" name="Rectangle 31"/>
            <p:cNvSpPr>
              <a:spLocks noChangeArrowheads="1"/>
            </p:cNvSpPr>
            <p:nvPr/>
          </p:nvSpPr>
          <p:spPr bwMode="auto">
            <a:xfrm>
              <a:off x="535150" y="4586244"/>
              <a:ext cx="2901950"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PC14 carried out by</a:t>
              </a:r>
              <a:endParaRPr lang="el-GR" sz="1600" b="1" dirty="0"/>
            </a:p>
          </p:txBody>
        </p:sp>
        <p:sp>
          <p:nvSpPr>
            <p:cNvPr id="18" name="Rectangle 32"/>
            <p:cNvSpPr>
              <a:spLocks noChangeArrowheads="1"/>
            </p:cNvSpPr>
            <p:nvPr/>
          </p:nvSpPr>
          <p:spPr bwMode="auto">
            <a:xfrm>
              <a:off x="535150" y="4875169"/>
              <a:ext cx="2901950" cy="358775"/>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a:t>
              </a:r>
              <a:r>
                <a:rPr lang="en-US" sz="1000" dirty="0" smtClean="0">
                  <a:solidFill>
                    <a:srgbClr val="000000"/>
                  </a:solidFill>
                </a:rPr>
                <a:t>www.ics.forth.gr/Actor/Doerr_as_Researcher</a:t>
              </a:r>
              <a:endParaRPr lang="el-GR" sz="1000" dirty="0">
                <a:solidFill>
                  <a:srgbClr val="000000"/>
                </a:solidFill>
              </a:endParaRPr>
            </a:p>
          </p:txBody>
        </p:sp>
      </p:grpSp>
      <p:grpSp>
        <p:nvGrpSpPr>
          <p:cNvPr id="8" name="Group 7"/>
          <p:cNvGrpSpPr/>
          <p:nvPr/>
        </p:nvGrpSpPr>
        <p:grpSpPr>
          <a:xfrm>
            <a:off x="6303092" y="4119900"/>
            <a:ext cx="3102357" cy="647700"/>
            <a:chOff x="5780003" y="4586244"/>
            <a:chExt cx="2901950" cy="647700"/>
          </a:xfrm>
        </p:grpSpPr>
        <p:sp>
          <p:nvSpPr>
            <p:cNvPr id="20" name="Rectangle 31"/>
            <p:cNvSpPr>
              <a:spLocks noChangeArrowheads="1"/>
            </p:cNvSpPr>
            <p:nvPr/>
          </p:nvSpPr>
          <p:spPr bwMode="auto">
            <a:xfrm>
              <a:off x="5780003" y="4586244"/>
              <a:ext cx="2901950"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PC14 carried out by</a:t>
              </a:r>
              <a:endParaRPr lang="el-GR" sz="1600" b="1" dirty="0"/>
            </a:p>
          </p:txBody>
        </p:sp>
        <p:sp>
          <p:nvSpPr>
            <p:cNvPr id="21" name="Rectangle 32"/>
            <p:cNvSpPr>
              <a:spLocks noChangeArrowheads="1"/>
            </p:cNvSpPr>
            <p:nvPr/>
          </p:nvSpPr>
          <p:spPr bwMode="auto">
            <a:xfrm>
              <a:off x="5780003" y="4875169"/>
              <a:ext cx="2901950" cy="358775"/>
            </a:xfrm>
            <a:prstGeom prst="rect">
              <a:avLst/>
            </a:prstGeom>
            <a:solidFill>
              <a:schemeClr val="bg1"/>
            </a:solidFill>
            <a:ln w="3175" algn="ctr">
              <a:solidFill>
                <a:schemeClr val="tx1"/>
              </a:solidFill>
              <a:miter lim="800000"/>
              <a:headEnd/>
              <a:tailEnd/>
            </a:ln>
          </p:spPr>
          <p:txBody>
            <a:bodyPr anchor="ctr"/>
            <a:lstStyle/>
            <a:p>
              <a:pPr algn="ctr"/>
              <a:r>
                <a:rPr lang="en-US" sz="1000" dirty="0" smtClean="0">
                  <a:solidFill>
                    <a:srgbClr val="000000"/>
                  </a:solidFill>
                </a:rPr>
                <a:t>http://www.ics.forth.gr/Actor/Doerr_as_Farmer</a:t>
              </a:r>
              <a:endParaRPr lang="el-GR" sz="1000" dirty="0">
                <a:solidFill>
                  <a:srgbClr val="000000"/>
                </a:solidFill>
              </a:endParaRPr>
            </a:p>
          </p:txBody>
        </p:sp>
      </p:grpSp>
      <p:grpSp>
        <p:nvGrpSpPr>
          <p:cNvPr id="13" name="Group 12"/>
          <p:cNvGrpSpPr/>
          <p:nvPr/>
        </p:nvGrpSpPr>
        <p:grpSpPr>
          <a:xfrm>
            <a:off x="743918" y="2693788"/>
            <a:ext cx="2664284" cy="647700"/>
            <a:chOff x="897749" y="2290840"/>
            <a:chExt cx="2176753" cy="647700"/>
          </a:xfrm>
        </p:grpSpPr>
        <p:sp>
          <p:nvSpPr>
            <p:cNvPr id="23"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E7 Activity</a:t>
              </a:r>
              <a:endParaRPr lang="el-GR" sz="1600" b="1" dirty="0"/>
            </a:p>
          </p:txBody>
        </p:sp>
        <p:sp>
          <p:nvSpPr>
            <p:cNvPr id="24"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http://www.ics.forth.gr/Activity/2013HeraklionCRM-SIGmeeting</a:t>
              </a:r>
              <a:endParaRPr lang="el-GR" sz="1000" dirty="0">
                <a:solidFill>
                  <a:srgbClr val="000000"/>
                </a:solidFill>
              </a:endParaRPr>
            </a:p>
          </p:txBody>
        </p:sp>
      </p:grpSp>
      <p:cxnSp>
        <p:nvCxnSpPr>
          <p:cNvPr id="25" name="AutoShape 30"/>
          <p:cNvCxnSpPr>
            <a:cxnSpLocks noChangeShapeType="1"/>
            <a:stCxn id="17" idx="0"/>
            <a:endCxn id="24" idx="2"/>
          </p:cNvCxnSpPr>
          <p:nvPr/>
        </p:nvCxnSpPr>
        <p:spPr bwMode="auto">
          <a:xfrm flipH="1" flipV="1">
            <a:off x="2076060" y="3341488"/>
            <a:ext cx="16255" cy="778412"/>
          </a:xfrm>
          <a:prstGeom prst="straightConnector1">
            <a:avLst/>
          </a:prstGeom>
          <a:noFill/>
          <a:ln w="9525">
            <a:solidFill>
              <a:schemeClr val="tx1"/>
            </a:solidFill>
            <a:round/>
            <a:headEnd/>
            <a:tailEnd type="stealth" w="lg" len="lg"/>
          </a:ln>
        </p:spPr>
      </p:cxnSp>
      <p:sp>
        <p:nvSpPr>
          <p:cNvPr id="28" name="Text Box 29"/>
          <p:cNvSpPr txBox="1">
            <a:spLocks noChangeArrowheads="1"/>
          </p:cNvSpPr>
          <p:nvPr/>
        </p:nvSpPr>
        <p:spPr bwMode="auto">
          <a:xfrm>
            <a:off x="1370562" y="3529931"/>
            <a:ext cx="1208147"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P01 has domain</a:t>
            </a:r>
            <a:endParaRPr lang="en-US" sz="1200" dirty="0">
              <a:solidFill>
                <a:srgbClr val="000000"/>
              </a:solidFill>
              <a:cs typeface="Arial" charset="0"/>
            </a:endParaRPr>
          </a:p>
        </p:txBody>
      </p:sp>
      <p:grpSp>
        <p:nvGrpSpPr>
          <p:cNvPr id="12" name="Group 11"/>
          <p:cNvGrpSpPr/>
          <p:nvPr/>
        </p:nvGrpSpPr>
        <p:grpSpPr>
          <a:xfrm>
            <a:off x="804262" y="5586636"/>
            <a:ext cx="2570763" cy="647700"/>
            <a:chOff x="799619" y="6020580"/>
            <a:chExt cx="2373012" cy="647700"/>
          </a:xfrm>
        </p:grpSpPr>
        <p:sp>
          <p:nvSpPr>
            <p:cNvPr id="35" name="Rectangle 31"/>
            <p:cNvSpPr>
              <a:spLocks noChangeArrowheads="1"/>
            </p:cNvSpPr>
            <p:nvPr/>
          </p:nvSpPr>
          <p:spPr bwMode="auto">
            <a:xfrm>
              <a:off x="799619" y="6020580"/>
              <a:ext cx="2373012"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E55 Type</a:t>
              </a:r>
              <a:endParaRPr lang="el-GR" sz="1600" b="1" dirty="0"/>
            </a:p>
          </p:txBody>
        </p:sp>
        <p:sp>
          <p:nvSpPr>
            <p:cNvPr id="36" name="Rectangle 32"/>
            <p:cNvSpPr>
              <a:spLocks noChangeArrowheads="1"/>
            </p:cNvSpPr>
            <p:nvPr/>
          </p:nvSpPr>
          <p:spPr bwMode="auto">
            <a:xfrm>
              <a:off x="799619" y="6309505"/>
              <a:ext cx="2373012" cy="358775"/>
            </a:xfrm>
            <a:prstGeom prst="rect">
              <a:avLst/>
            </a:prstGeom>
            <a:solidFill>
              <a:schemeClr val="bg1"/>
            </a:solidFill>
            <a:ln w="3175" algn="ctr">
              <a:solidFill>
                <a:schemeClr val="tx1"/>
              </a:solidFill>
              <a:miter lim="800000"/>
              <a:headEnd/>
              <a:tailEnd/>
            </a:ln>
          </p:spPr>
          <p:txBody>
            <a:bodyPr anchor="ctr"/>
            <a:lstStyle/>
            <a:p>
              <a:pPr algn="ctr"/>
              <a:r>
                <a:rPr lang="en-US" sz="1000" dirty="0" smtClean="0">
                  <a:solidFill>
                    <a:srgbClr val="000000"/>
                  </a:solidFill>
                </a:rPr>
                <a:t>http://www.ics.forth.gr/Role/Researcher</a:t>
              </a:r>
              <a:endParaRPr lang="el-GR" sz="1000" dirty="0">
                <a:solidFill>
                  <a:srgbClr val="000000"/>
                </a:solidFill>
              </a:endParaRPr>
            </a:p>
          </p:txBody>
        </p:sp>
      </p:grpSp>
      <p:grpSp>
        <p:nvGrpSpPr>
          <p:cNvPr id="10" name="Group 9"/>
          <p:cNvGrpSpPr/>
          <p:nvPr/>
        </p:nvGrpSpPr>
        <p:grpSpPr>
          <a:xfrm>
            <a:off x="6648227" y="5586636"/>
            <a:ext cx="2463654" cy="647700"/>
            <a:chOff x="6093907" y="6020580"/>
            <a:chExt cx="2274142" cy="647700"/>
          </a:xfrm>
        </p:grpSpPr>
        <p:sp>
          <p:nvSpPr>
            <p:cNvPr id="42" name="Rectangle 31"/>
            <p:cNvSpPr>
              <a:spLocks noChangeArrowheads="1"/>
            </p:cNvSpPr>
            <p:nvPr/>
          </p:nvSpPr>
          <p:spPr bwMode="auto">
            <a:xfrm>
              <a:off x="6093907" y="6020580"/>
              <a:ext cx="2274142"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E55 Type</a:t>
              </a:r>
              <a:endParaRPr lang="el-GR" sz="1600" b="1" dirty="0"/>
            </a:p>
          </p:txBody>
        </p:sp>
        <p:sp>
          <p:nvSpPr>
            <p:cNvPr id="43" name="Rectangle 32"/>
            <p:cNvSpPr>
              <a:spLocks noChangeArrowheads="1"/>
            </p:cNvSpPr>
            <p:nvPr/>
          </p:nvSpPr>
          <p:spPr bwMode="auto">
            <a:xfrm>
              <a:off x="6093907" y="6309505"/>
              <a:ext cx="2274142" cy="358775"/>
            </a:xfrm>
            <a:prstGeom prst="rect">
              <a:avLst/>
            </a:prstGeom>
            <a:solidFill>
              <a:schemeClr val="bg1"/>
            </a:solidFill>
            <a:ln w="3175" algn="ctr">
              <a:solidFill>
                <a:schemeClr val="tx1"/>
              </a:solidFill>
              <a:miter lim="800000"/>
              <a:headEnd/>
              <a:tailEnd/>
            </a:ln>
          </p:spPr>
          <p:txBody>
            <a:bodyPr anchor="ctr"/>
            <a:lstStyle/>
            <a:p>
              <a:pPr algn="ctr"/>
              <a:r>
                <a:rPr lang="en-US" sz="1000" dirty="0" smtClean="0">
                  <a:solidFill>
                    <a:srgbClr val="000000"/>
                  </a:solidFill>
                </a:rPr>
                <a:t>http://www.ics.forth.gr/Role/Farmer</a:t>
              </a:r>
              <a:endParaRPr lang="el-GR" sz="1000" dirty="0">
                <a:solidFill>
                  <a:srgbClr val="000000"/>
                </a:solidFill>
              </a:endParaRPr>
            </a:p>
          </p:txBody>
        </p:sp>
      </p:grpSp>
      <p:sp>
        <p:nvSpPr>
          <p:cNvPr id="29" name="Text Box 29"/>
          <p:cNvSpPr txBox="1">
            <a:spLocks noChangeArrowheads="1"/>
          </p:cNvSpPr>
          <p:nvPr/>
        </p:nvSpPr>
        <p:spPr bwMode="auto">
          <a:xfrm>
            <a:off x="1271176" y="5117618"/>
            <a:ext cx="1406920"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P14.1 in the role of</a:t>
            </a:r>
            <a:endParaRPr lang="en-US" sz="1200" dirty="0">
              <a:solidFill>
                <a:srgbClr val="000000"/>
              </a:solidFill>
              <a:cs typeface="Arial" charset="0"/>
            </a:endParaRPr>
          </a:p>
        </p:txBody>
      </p:sp>
      <p:grpSp>
        <p:nvGrpSpPr>
          <p:cNvPr id="11" name="Group 10"/>
          <p:cNvGrpSpPr/>
          <p:nvPr/>
        </p:nvGrpSpPr>
        <p:grpSpPr>
          <a:xfrm>
            <a:off x="6650836" y="2684163"/>
            <a:ext cx="2365449" cy="647700"/>
            <a:chOff x="6139233" y="2281215"/>
            <a:chExt cx="2183491" cy="647700"/>
          </a:xfrm>
        </p:grpSpPr>
        <p:sp>
          <p:nvSpPr>
            <p:cNvPr id="46" name="Rectangle 31"/>
            <p:cNvSpPr>
              <a:spLocks noChangeArrowheads="1"/>
            </p:cNvSpPr>
            <p:nvPr/>
          </p:nvSpPr>
          <p:spPr bwMode="auto">
            <a:xfrm>
              <a:off x="6139233" y="2281215"/>
              <a:ext cx="2183491"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E7 Activity</a:t>
              </a:r>
              <a:endParaRPr lang="el-GR" sz="1600" b="1" dirty="0"/>
            </a:p>
          </p:txBody>
        </p:sp>
        <p:sp>
          <p:nvSpPr>
            <p:cNvPr id="47" name="Rectangle 32"/>
            <p:cNvSpPr>
              <a:spLocks noChangeArrowheads="1"/>
            </p:cNvSpPr>
            <p:nvPr/>
          </p:nvSpPr>
          <p:spPr bwMode="auto">
            <a:xfrm>
              <a:off x="6139233" y="2570140"/>
              <a:ext cx="2183491" cy="358775"/>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a:t>
              </a:r>
              <a:r>
                <a:rPr lang="en-US" sz="1000" dirty="0" smtClean="0">
                  <a:solidFill>
                    <a:srgbClr val="000000"/>
                  </a:solidFill>
                </a:rPr>
                <a:t>www.ics.forth.gr/Activity/2013MaladesPlantingOliveTrees</a:t>
              </a:r>
              <a:endParaRPr lang="el-GR" sz="1000" dirty="0">
                <a:solidFill>
                  <a:srgbClr val="000000"/>
                </a:solidFill>
              </a:endParaRPr>
            </a:p>
          </p:txBody>
        </p:sp>
      </p:grpSp>
      <p:cxnSp>
        <p:nvCxnSpPr>
          <p:cNvPr id="48" name="AutoShape 30"/>
          <p:cNvCxnSpPr>
            <a:cxnSpLocks noChangeShapeType="1"/>
            <a:stCxn id="20" idx="0"/>
            <a:endCxn id="47" idx="2"/>
          </p:cNvCxnSpPr>
          <p:nvPr/>
        </p:nvCxnSpPr>
        <p:spPr bwMode="auto">
          <a:xfrm flipH="1" flipV="1">
            <a:off x="7833561" y="3331863"/>
            <a:ext cx="20710" cy="788037"/>
          </a:xfrm>
          <a:prstGeom prst="straightConnector1">
            <a:avLst/>
          </a:prstGeom>
          <a:noFill/>
          <a:ln w="9525">
            <a:solidFill>
              <a:schemeClr val="tx1"/>
            </a:solidFill>
            <a:round/>
            <a:headEnd/>
            <a:tailEnd type="stealth" w="lg" len="lg"/>
          </a:ln>
        </p:spPr>
      </p:cxnSp>
      <p:grpSp>
        <p:nvGrpSpPr>
          <p:cNvPr id="9" name="Group 8"/>
          <p:cNvGrpSpPr/>
          <p:nvPr/>
        </p:nvGrpSpPr>
        <p:grpSpPr>
          <a:xfrm>
            <a:off x="3826521" y="5586636"/>
            <a:ext cx="2422119" cy="647700"/>
            <a:chOff x="3532173" y="6020580"/>
            <a:chExt cx="2235802" cy="647700"/>
          </a:xfrm>
        </p:grpSpPr>
        <p:sp>
          <p:nvSpPr>
            <p:cNvPr id="57" name="Rectangle 31"/>
            <p:cNvSpPr>
              <a:spLocks noChangeArrowheads="1"/>
            </p:cNvSpPr>
            <p:nvPr/>
          </p:nvSpPr>
          <p:spPr bwMode="auto">
            <a:xfrm>
              <a:off x="3532173" y="6020580"/>
              <a:ext cx="2235802"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E39 Actor</a:t>
              </a:r>
              <a:endParaRPr lang="el-GR" sz="1600" b="1" dirty="0"/>
            </a:p>
          </p:txBody>
        </p:sp>
        <p:sp>
          <p:nvSpPr>
            <p:cNvPr id="58" name="Rectangle 32"/>
            <p:cNvSpPr>
              <a:spLocks noChangeArrowheads="1"/>
            </p:cNvSpPr>
            <p:nvPr/>
          </p:nvSpPr>
          <p:spPr bwMode="auto">
            <a:xfrm>
              <a:off x="3532173" y="6309505"/>
              <a:ext cx="2235802" cy="358775"/>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a:t>
              </a:r>
              <a:r>
                <a:rPr lang="en-US" sz="1000" dirty="0" smtClean="0">
                  <a:solidFill>
                    <a:srgbClr val="000000"/>
                  </a:solidFill>
                </a:rPr>
                <a:t>://www.ics.forth.gr/Actor/Doerr</a:t>
              </a:r>
              <a:endParaRPr lang="el-GR" sz="1000" dirty="0">
                <a:solidFill>
                  <a:srgbClr val="000000"/>
                </a:solidFill>
              </a:endParaRPr>
            </a:p>
          </p:txBody>
        </p:sp>
      </p:grpSp>
      <p:cxnSp>
        <p:nvCxnSpPr>
          <p:cNvPr id="59" name="AutoShape 30"/>
          <p:cNvCxnSpPr>
            <a:cxnSpLocks noChangeShapeType="1"/>
            <a:stCxn id="18" idx="2"/>
            <a:endCxn id="57" idx="0"/>
          </p:cNvCxnSpPr>
          <p:nvPr/>
        </p:nvCxnSpPr>
        <p:spPr bwMode="auto">
          <a:xfrm>
            <a:off x="2092315" y="4767600"/>
            <a:ext cx="2945266" cy="819036"/>
          </a:xfrm>
          <a:prstGeom prst="straightConnector1">
            <a:avLst/>
          </a:prstGeom>
          <a:noFill/>
          <a:ln w="9525">
            <a:solidFill>
              <a:schemeClr val="tx1"/>
            </a:solidFill>
            <a:round/>
            <a:headEnd/>
            <a:tailEnd type="stealth" w="lg" len="lg"/>
          </a:ln>
        </p:spPr>
      </p:cxnSp>
      <p:cxnSp>
        <p:nvCxnSpPr>
          <p:cNvPr id="62" name="AutoShape 30"/>
          <p:cNvCxnSpPr>
            <a:cxnSpLocks noChangeShapeType="1"/>
            <a:stCxn id="21" idx="2"/>
            <a:endCxn id="57" idx="0"/>
          </p:cNvCxnSpPr>
          <p:nvPr/>
        </p:nvCxnSpPr>
        <p:spPr bwMode="auto">
          <a:xfrm flipH="1">
            <a:off x="5037581" y="4767600"/>
            <a:ext cx="2816690" cy="819036"/>
          </a:xfrm>
          <a:prstGeom prst="straightConnector1">
            <a:avLst/>
          </a:prstGeom>
          <a:noFill/>
          <a:ln w="9525">
            <a:solidFill>
              <a:schemeClr val="tx1"/>
            </a:solidFill>
            <a:round/>
            <a:headEnd/>
            <a:tailEnd type="stealth" w="lg" len="lg"/>
          </a:ln>
        </p:spPr>
      </p:cxnSp>
      <p:sp>
        <p:nvSpPr>
          <p:cNvPr id="65" name="Text Box 29"/>
          <p:cNvSpPr txBox="1">
            <a:spLocks noChangeArrowheads="1"/>
          </p:cNvSpPr>
          <p:nvPr/>
        </p:nvSpPr>
        <p:spPr bwMode="auto">
          <a:xfrm>
            <a:off x="3103675" y="5117618"/>
            <a:ext cx="1078303"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P02 has range</a:t>
            </a:r>
            <a:endParaRPr lang="en-US" sz="1200" dirty="0">
              <a:solidFill>
                <a:srgbClr val="000000"/>
              </a:solidFill>
              <a:cs typeface="Arial" charset="0"/>
            </a:endParaRPr>
          </a:p>
        </p:txBody>
      </p:sp>
      <p:sp>
        <p:nvSpPr>
          <p:cNvPr id="71" name="Text Box 29"/>
          <p:cNvSpPr txBox="1">
            <a:spLocks noChangeArrowheads="1"/>
          </p:cNvSpPr>
          <p:nvPr/>
        </p:nvSpPr>
        <p:spPr bwMode="auto">
          <a:xfrm>
            <a:off x="7392909" y="3529931"/>
            <a:ext cx="1208147"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P01 has domain</a:t>
            </a:r>
            <a:endParaRPr lang="en-US" sz="1200" dirty="0">
              <a:solidFill>
                <a:srgbClr val="000000"/>
              </a:solidFill>
              <a:cs typeface="Arial" charset="0"/>
            </a:endParaRPr>
          </a:p>
        </p:txBody>
      </p:sp>
      <p:sp>
        <p:nvSpPr>
          <p:cNvPr id="72" name="Text Box 29"/>
          <p:cNvSpPr txBox="1">
            <a:spLocks noChangeArrowheads="1"/>
          </p:cNvSpPr>
          <p:nvPr/>
        </p:nvSpPr>
        <p:spPr bwMode="auto">
          <a:xfrm>
            <a:off x="5938036" y="5117618"/>
            <a:ext cx="1078303"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P02 has range</a:t>
            </a:r>
            <a:endParaRPr lang="en-US" sz="1200" dirty="0">
              <a:solidFill>
                <a:srgbClr val="000000"/>
              </a:solidFill>
              <a:cs typeface="Arial" charset="0"/>
            </a:endParaRPr>
          </a:p>
        </p:txBody>
      </p:sp>
      <p:sp>
        <p:nvSpPr>
          <p:cNvPr id="49" name="Rectangle 31"/>
          <p:cNvSpPr>
            <a:spLocks noChangeArrowheads="1"/>
          </p:cNvSpPr>
          <p:nvPr/>
        </p:nvSpPr>
        <p:spPr bwMode="auto">
          <a:xfrm>
            <a:off x="3880973" y="2770328"/>
            <a:ext cx="2422119" cy="584775"/>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PC0 </a:t>
            </a:r>
            <a:r>
              <a:rPr lang="en-US" sz="1600" b="1" dirty="0" smtClean="0"/>
              <a:t>Typed CRM </a:t>
            </a:r>
            <a:r>
              <a:rPr lang="en-US" sz="1600" b="1" dirty="0" smtClean="0"/>
              <a:t>Property</a:t>
            </a:r>
            <a:endParaRPr lang="el-GR" sz="1600" b="1" dirty="0"/>
          </a:p>
        </p:txBody>
      </p:sp>
      <p:sp>
        <p:nvSpPr>
          <p:cNvPr id="63" name="Rectangle 31"/>
          <p:cNvSpPr>
            <a:spLocks noChangeArrowheads="1"/>
          </p:cNvSpPr>
          <p:nvPr/>
        </p:nvSpPr>
        <p:spPr bwMode="auto">
          <a:xfrm>
            <a:off x="3821727" y="1879046"/>
            <a:ext cx="2422119"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E1 </a:t>
            </a:r>
            <a:r>
              <a:rPr lang="en-US" sz="1600" b="1" dirty="0" smtClean="0"/>
              <a:t>CRM Entity</a:t>
            </a:r>
            <a:endParaRPr lang="el-GR" sz="1600" b="1" dirty="0"/>
          </a:p>
        </p:txBody>
      </p:sp>
      <p:cxnSp>
        <p:nvCxnSpPr>
          <p:cNvPr id="75" name="Elbow Connector 74"/>
          <p:cNvCxnSpPr>
            <a:stCxn id="49" idx="3"/>
            <a:endCxn id="63" idx="3"/>
          </p:cNvCxnSpPr>
          <p:nvPr/>
        </p:nvCxnSpPr>
        <p:spPr>
          <a:xfrm flipH="1" flipV="1">
            <a:off x="6243846" y="2048323"/>
            <a:ext cx="59246" cy="1014393"/>
          </a:xfrm>
          <a:prstGeom prst="bentConnector3">
            <a:avLst>
              <a:gd name="adj1" fmla="val -385849"/>
            </a:avLst>
          </a:prstGeom>
          <a:noFill/>
          <a:ln w="9525">
            <a:solidFill>
              <a:schemeClr val="tx1"/>
            </a:solidFill>
            <a:round/>
            <a:headEnd/>
            <a:tailEnd type="stealth" w="lg" len="lg"/>
          </a:ln>
        </p:spPr>
      </p:cxnSp>
      <p:cxnSp>
        <p:nvCxnSpPr>
          <p:cNvPr id="77" name="Elbow Connector 76"/>
          <p:cNvCxnSpPr>
            <a:stCxn id="49" idx="1"/>
            <a:endCxn id="63" idx="1"/>
          </p:cNvCxnSpPr>
          <p:nvPr/>
        </p:nvCxnSpPr>
        <p:spPr>
          <a:xfrm rot="10800000">
            <a:off x="3821727" y="2048324"/>
            <a:ext cx="59246" cy="1014393"/>
          </a:xfrm>
          <a:prstGeom prst="bentConnector3">
            <a:avLst>
              <a:gd name="adj1" fmla="val 485849"/>
            </a:avLst>
          </a:prstGeom>
          <a:noFill/>
          <a:ln w="9525">
            <a:solidFill>
              <a:schemeClr val="tx1"/>
            </a:solidFill>
            <a:round/>
            <a:headEnd/>
            <a:tailEnd type="stealth" w="lg" len="lg"/>
          </a:ln>
        </p:spPr>
      </p:cxnSp>
      <p:sp>
        <p:nvSpPr>
          <p:cNvPr id="68" name="Text Box 29"/>
          <p:cNvSpPr txBox="1">
            <a:spLocks noChangeArrowheads="1"/>
          </p:cNvSpPr>
          <p:nvPr/>
        </p:nvSpPr>
        <p:spPr bwMode="auto">
          <a:xfrm>
            <a:off x="5369003" y="2249840"/>
            <a:ext cx="2621996"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P01 has domain (P01i is domain of)</a:t>
            </a:r>
            <a:endParaRPr lang="en-US" sz="1200" dirty="0">
              <a:solidFill>
                <a:srgbClr val="000000"/>
              </a:solidFill>
              <a:cs typeface="Arial" charset="0"/>
            </a:endParaRPr>
          </a:p>
        </p:txBody>
      </p:sp>
      <p:sp>
        <p:nvSpPr>
          <p:cNvPr id="69" name="Text Box 29"/>
          <p:cNvSpPr txBox="1">
            <a:spLocks noChangeArrowheads="1"/>
          </p:cNvSpPr>
          <p:nvPr/>
        </p:nvSpPr>
        <p:spPr bwMode="auto">
          <a:xfrm>
            <a:off x="2578709" y="2267928"/>
            <a:ext cx="2362309"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P02 has range (P02i is range of)</a:t>
            </a:r>
            <a:endParaRPr lang="en-US" sz="1200" dirty="0">
              <a:solidFill>
                <a:srgbClr val="000000"/>
              </a:solidFill>
              <a:cs typeface="Arial" charset="0"/>
            </a:endParaRPr>
          </a:p>
        </p:txBody>
      </p:sp>
      <p:sp>
        <p:nvSpPr>
          <p:cNvPr id="50" name="Text Box 29"/>
          <p:cNvSpPr txBox="1">
            <a:spLocks noChangeArrowheads="1"/>
          </p:cNvSpPr>
          <p:nvPr/>
        </p:nvSpPr>
        <p:spPr bwMode="auto">
          <a:xfrm>
            <a:off x="7392909" y="5117618"/>
            <a:ext cx="1406920"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P14.1 in the role of</a:t>
            </a:r>
            <a:endParaRPr lang="en-US" sz="1200" dirty="0">
              <a:solidFill>
                <a:srgbClr val="000000"/>
              </a:solidFill>
              <a:cs typeface="Arial" charset="0"/>
            </a:endParaRPr>
          </a:p>
        </p:txBody>
      </p:sp>
      <p:sp>
        <p:nvSpPr>
          <p:cNvPr id="44"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a:t>People:</a:t>
            </a:r>
            <a:br>
              <a:rPr lang="en-US" b="0" kern="0" dirty="0"/>
            </a:br>
            <a:r>
              <a:rPr lang="en-US" b="0" kern="0" dirty="0"/>
              <a:t>Accidental roles</a:t>
            </a:r>
            <a:endParaRPr lang="el-GR" b="0" kern="0" dirty="0"/>
          </a:p>
        </p:txBody>
      </p:sp>
    </p:spTree>
    <p:extLst>
      <p:ext uri="{BB962C8B-B14F-4D97-AF65-F5344CB8AC3E}">
        <p14:creationId xmlns:p14="http://schemas.microsoft.com/office/powerpoint/2010/main" val="641663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AutoShape 30"/>
          <p:cNvCxnSpPr>
            <a:cxnSpLocks noChangeShapeType="1"/>
            <a:stCxn id="17" idx="0"/>
            <a:endCxn id="49" idx="2"/>
          </p:cNvCxnSpPr>
          <p:nvPr/>
        </p:nvCxnSpPr>
        <p:spPr bwMode="auto">
          <a:xfrm flipV="1">
            <a:off x="1795020" y="3308358"/>
            <a:ext cx="2843692" cy="884694"/>
          </a:xfrm>
          <a:prstGeom prst="straightConnector1">
            <a:avLst/>
          </a:prstGeom>
          <a:noFill/>
          <a:ln w="57150" cmpd="dbl">
            <a:solidFill>
              <a:schemeClr val="tx1"/>
            </a:solidFill>
            <a:prstDash val="dash"/>
            <a:round/>
            <a:headEnd/>
            <a:tailEnd type="stealth" w="lg" len="lg"/>
          </a:ln>
        </p:spPr>
      </p:cxnSp>
      <p:cxnSp>
        <p:nvCxnSpPr>
          <p:cNvPr id="40" name="AutoShape 30"/>
          <p:cNvCxnSpPr>
            <a:cxnSpLocks noChangeShapeType="1"/>
            <a:stCxn id="71" idx="2"/>
            <a:endCxn id="66" idx="0"/>
          </p:cNvCxnSpPr>
          <p:nvPr/>
        </p:nvCxnSpPr>
        <p:spPr bwMode="auto">
          <a:xfrm>
            <a:off x="7286348" y="3557209"/>
            <a:ext cx="1191882" cy="974709"/>
          </a:xfrm>
          <a:prstGeom prst="straightConnector1">
            <a:avLst/>
          </a:prstGeom>
          <a:noFill/>
          <a:ln w="9525">
            <a:solidFill>
              <a:schemeClr val="tx1"/>
            </a:solidFill>
            <a:round/>
            <a:headEnd/>
            <a:tailEnd type="stealth" w="lg" len="lg"/>
          </a:ln>
        </p:spPr>
      </p:cxnSp>
      <p:cxnSp>
        <p:nvCxnSpPr>
          <p:cNvPr id="30" name="AutoShape 30"/>
          <p:cNvCxnSpPr>
            <a:cxnSpLocks noChangeShapeType="1"/>
            <a:stCxn id="18" idx="2"/>
            <a:endCxn id="35" idx="0"/>
          </p:cNvCxnSpPr>
          <p:nvPr/>
        </p:nvCxnSpPr>
        <p:spPr bwMode="auto">
          <a:xfrm>
            <a:off x="1795020" y="4840752"/>
            <a:ext cx="0" cy="688690"/>
          </a:xfrm>
          <a:prstGeom prst="straightConnector1">
            <a:avLst/>
          </a:prstGeom>
          <a:noFill/>
          <a:ln w="9525">
            <a:solidFill>
              <a:schemeClr val="tx1"/>
            </a:solidFill>
            <a:round/>
            <a:headEnd/>
            <a:tailEnd type="stealth" w="lg" len="lg"/>
          </a:ln>
        </p:spPr>
      </p:cxnSp>
      <p:sp>
        <p:nvSpPr>
          <p:cNvPr id="31747" name="Rectangle 2"/>
          <p:cNvSpPr>
            <a:spLocks noGrp="1" noChangeArrowheads="1"/>
          </p:cNvSpPr>
          <p:nvPr>
            <p:ph type="title"/>
          </p:nvPr>
        </p:nvSpPr>
        <p:spPr>
          <a:xfrm>
            <a:off x="223130" y="1388974"/>
            <a:ext cx="9163626" cy="577850"/>
          </a:xfrm>
        </p:spPr>
        <p:txBody>
          <a:bodyPr>
            <a:normAutofit/>
          </a:bodyPr>
          <a:lstStyle/>
          <a:p>
            <a:pPr algn="l"/>
            <a:r>
              <a:rPr lang="en-US" sz="2000" b="1" dirty="0" smtClean="0"/>
              <a:t>Solution 2: equivalence with CIDOC CRM definition</a:t>
            </a:r>
            <a:endParaRPr lang="el-GR" sz="2000" b="1" i="1" dirty="0" smtClean="0">
              <a:solidFill>
                <a:srgbClr val="FF0000"/>
              </a:solidFill>
            </a:endParaRPr>
          </a:p>
        </p:txBody>
      </p:sp>
      <p:grpSp>
        <p:nvGrpSpPr>
          <p:cNvPr id="26" name="Group 25"/>
          <p:cNvGrpSpPr/>
          <p:nvPr/>
        </p:nvGrpSpPr>
        <p:grpSpPr>
          <a:xfrm>
            <a:off x="223130" y="4193052"/>
            <a:ext cx="3143779" cy="647700"/>
            <a:chOff x="205966" y="4193052"/>
            <a:chExt cx="2901950" cy="647700"/>
          </a:xfrm>
        </p:grpSpPr>
        <p:sp>
          <p:nvSpPr>
            <p:cNvPr id="17" name="Rectangle 31"/>
            <p:cNvSpPr>
              <a:spLocks noChangeArrowheads="1"/>
            </p:cNvSpPr>
            <p:nvPr/>
          </p:nvSpPr>
          <p:spPr bwMode="auto">
            <a:xfrm>
              <a:off x="205966" y="4193052"/>
              <a:ext cx="2901950"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PC14 carried out by</a:t>
              </a:r>
              <a:endParaRPr lang="el-GR" sz="1600" b="1" dirty="0"/>
            </a:p>
          </p:txBody>
        </p:sp>
        <p:sp>
          <p:nvSpPr>
            <p:cNvPr id="18" name="Rectangle 32"/>
            <p:cNvSpPr>
              <a:spLocks noChangeArrowheads="1"/>
            </p:cNvSpPr>
            <p:nvPr/>
          </p:nvSpPr>
          <p:spPr bwMode="auto">
            <a:xfrm>
              <a:off x="205966" y="4481977"/>
              <a:ext cx="2901950" cy="358775"/>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a:t>
              </a:r>
              <a:r>
                <a:rPr lang="en-US" sz="1000" dirty="0" smtClean="0">
                  <a:solidFill>
                    <a:srgbClr val="000000"/>
                  </a:solidFill>
                </a:rPr>
                <a:t>www.ics.forth.gr/Actor/Doerr_as_Researcher</a:t>
              </a:r>
              <a:endParaRPr lang="el-GR" sz="1000" dirty="0">
                <a:solidFill>
                  <a:srgbClr val="000000"/>
                </a:solidFill>
              </a:endParaRPr>
            </a:p>
          </p:txBody>
        </p:sp>
      </p:grpSp>
      <p:grpSp>
        <p:nvGrpSpPr>
          <p:cNvPr id="16" name="Group 15"/>
          <p:cNvGrpSpPr/>
          <p:nvPr/>
        </p:nvGrpSpPr>
        <p:grpSpPr>
          <a:xfrm>
            <a:off x="480446" y="2554306"/>
            <a:ext cx="2633132" cy="647700"/>
            <a:chOff x="568565" y="2290840"/>
            <a:chExt cx="2176753" cy="647700"/>
          </a:xfrm>
        </p:grpSpPr>
        <p:sp>
          <p:nvSpPr>
            <p:cNvPr id="23" name="Rectangle 31"/>
            <p:cNvSpPr>
              <a:spLocks noChangeArrowheads="1"/>
            </p:cNvSpPr>
            <p:nvPr/>
          </p:nvSpPr>
          <p:spPr bwMode="auto">
            <a:xfrm>
              <a:off x="568565"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E7 Activity</a:t>
              </a:r>
              <a:endParaRPr lang="el-GR" sz="1600" b="1" dirty="0"/>
            </a:p>
          </p:txBody>
        </p:sp>
        <p:sp>
          <p:nvSpPr>
            <p:cNvPr id="24" name="Rectangle 32"/>
            <p:cNvSpPr>
              <a:spLocks noChangeArrowheads="1"/>
            </p:cNvSpPr>
            <p:nvPr/>
          </p:nvSpPr>
          <p:spPr bwMode="auto">
            <a:xfrm>
              <a:off x="568565"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http://www.ics.forth.gr/Activity/2013HeraklionCRM-SIGmeeting</a:t>
              </a:r>
              <a:endParaRPr lang="el-GR" sz="1000" dirty="0">
                <a:solidFill>
                  <a:srgbClr val="000000"/>
                </a:solidFill>
              </a:endParaRPr>
            </a:p>
          </p:txBody>
        </p:sp>
      </p:grpSp>
      <p:cxnSp>
        <p:nvCxnSpPr>
          <p:cNvPr id="25" name="AutoShape 30"/>
          <p:cNvCxnSpPr>
            <a:cxnSpLocks noChangeShapeType="1"/>
            <a:stCxn id="17" idx="0"/>
            <a:endCxn id="24" idx="2"/>
          </p:cNvCxnSpPr>
          <p:nvPr/>
        </p:nvCxnSpPr>
        <p:spPr bwMode="auto">
          <a:xfrm flipV="1">
            <a:off x="1795020" y="3202006"/>
            <a:ext cx="1992" cy="991046"/>
          </a:xfrm>
          <a:prstGeom prst="straightConnector1">
            <a:avLst/>
          </a:prstGeom>
          <a:noFill/>
          <a:ln w="9525">
            <a:solidFill>
              <a:schemeClr val="tx1"/>
            </a:solidFill>
            <a:round/>
            <a:headEnd/>
            <a:tailEnd type="stealth" w="lg" len="lg"/>
          </a:ln>
        </p:spPr>
      </p:cxnSp>
      <p:sp>
        <p:nvSpPr>
          <p:cNvPr id="28" name="Text Box 29"/>
          <p:cNvSpPr txBox="1">
            <a:spLocks noChangeArrowheads="1"/>
          </p:cNvSpPr>
          <p:nvPr/>
        </p:nvSpPr>
        <p:spPr bwMode="auto">
          <a:xfrm>
            <a:off x="1078251" y="3418710"/>
            <a:ext cx="1208147"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P01 has domain</a:t>
            </a:r>
            <a:endParaRPr lang="en-US" sz="1200" dirty="0">
              <a:solidFill>
                <a:srgbClr val="000000"/>
              </a:solidFill>
              <a:cs typeface="Arial" charset="0"/>
            </a:endParaRPr>
          </a:p>
        </p:txBody>
      </p:sp>
      <p:grpSp>
        <p:nvGrpSpPr>
          <p:cNvPr id="14" name="Group 13"/>
          <p:cNvGrpSpPr/>
          <p:nvPr/>
        </p:nvGrpSpPr>
        <p:grpSpPr>
          <a:xfrm>
            <a:off x="509638" y="5529442"/>
            <a:ext cx="2570763" cy="647700"/>
            <a:chOff x="470435" y="6020580"/>
            <a:chExt cx="2373012" cy="647700"/>
          </a:xfrm>
        </p:grpSpPr>
        <p:sp>
          <p:nvSpPr>
            <p:cNvPr id="35" name="Rectangle 31"/>
            <p:cNvSpPr>
              <a:spLocks noChangeArrowheads="1"/>
            </p:cNvSpPr>
            <p:nvPr/>
          </p:nvSpPr>
          <p:spPr bwMode="auto">
            <a:xfrm>
              <a:off x="470435" y="6020580"/>
              <a:ext cx="2373012"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E55 Type</a:t>
              </a:r>
              <a:endParaRPr lang="el-GR" sz="1600" b="1" dirty="0"/>
            </a:p>
          </p:txBody>
        </p:sp>
        <p:sp>
          <p:nvSpPr>
            <p:cNvPr id="36" name="Rectangle 32"/>
            <p:cNvSpPr>
              <a:spLocks noChangeArrowheads="1"/>
            </p:cNvSpPr>
            <p:nvPr/>
          </p:nvSpPr>
          <p:spPr bwMode="auto">
            <a:xfrm>
              <a:off x="470435" y="6309505"/>
              <a:ext cx="2373012" cy="358775"/>
            </a:xfrm>
            <a:prstGeom prst="rect">
              <a:avLst/>
            </a:prstGeom>
            <a:solidFill>
              <a:schemeClr val="bg1"/>
            </a:solidFill>
            <a:ln w="3175" algn="ctr">
              <a:solidFill>
                <a:schemeClr val="tx1"/>
              </a:solidFill>
              <a:miter lim="800000"/>
              <a:headEnd/>
              <a:tailEnd/>
            </a:ln>
          </p:spPr>
          <p:txBody>
            <a:bodyPr anchor="ctr"/>
            <a:lstStyle/>
            <a:p>
              <a:pPr algn="ctr"/>
              <a:r>
                <a:rPr lang="en-US" sz="1000" dirty="0" smtClean="0">
                  <a:solidFill>
                    <a:srgbClr val="000000"/>
                  </a:solidFill>
                </a:rPr>
                <a:t>http://www.ics.forth.gr/Role/Researcher</a:t>
              </a:r>
              <a:endParaRPr lang="el-GR" sz="1000" dirty="0">
                <a:solidFill>
                  <a:srgbClr val="000000"/>
                </a:solidFill>
              </a:endParaRPr>
            </a:p>
          </p:txBody>
        </p:sp>
      </p:grpSp>
      <p:sp>
        <p:nvSpPr>
          <p:cNvPr id="29" name="Text Box 29"/>
          <p:cNvSpPr txBox="1">
            <a:spLocks noChangeArrowheads="1"/>
          </p:cNvSpPr>
          <p:nvPr/>
        </p:nvSpPr>
        <p:spPr bwMode="auto">
          <a:xfrm>
            <a:off x="914560" y="5062273"/>
            <a:ext cx="1406920"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P14.1 in the role of</a:t>
            </a:r>
            <a:endParaRPr lang="en-US" sz="1200" dirty="0">
              <a:solidFill>
                <a:srgbClr val="000000"/>
              </a:solidFill>
              <a:cs typeface="Arial" charset="0"/>
            </a:endParaRPr>
          </a:p>
        </p:txBody>
      </p:sp>
      <p:cxnSp>
        <p:nvCxnSpPr>
          <p:cNvPr id="48" name="AutoShape 30"/>
          <p:cNvCxnSpPr>
            <a:cxnSpLocks noChangeShapeType="1"/>
            <a:stCxn id="53" idx="2"/>
            <a:endCxn id="60" idx="0"/>
          </p:cNvCxnSpPr>
          <p:nvPr/>
        </p:nvCxnSpPr>
        <p:spPr bwMode="auto">
          <a:xfrm flipH="1">
            <a:off x="7286347" y="3115850"/>
            <a:ext cx="2" cy="2413592"/>
          </a:xfrm>
          <a:prstGeom prst="straightConnector1">
            <a:avLst/>
          </a:prstGeom>
          <a:noFill/>
          <a:ln w="9525">
            <a:solidFill>
              <a:schemeClr val="tx1"/>
            </a:solidFill>
            <a:round/>
            <a:headEnd/>
            <a:tailEnd type="stealth" w="lg" len="lg"/>
          </a:ln>
        </p:spPr>
      </p:cxnSp>
      <p:grpSp>
        <p:nvGrpSpPr>
          <p:cNvPr id="11" name="Group 10"/>
          <p:cNvGrpSpPr/>
          <p:nvPr/>
        </p:nvGrpSpPr>
        <p:grpSpPr>
          <a:xfrm>
            <a:off x="3469905" y="5529442"/>
            <a:ext cx="2322964" cy="647700"/>
            <a:chOff x="3202989" y="6020580"/>
            <a:chExt cx="2235802" cy="647700"/>
          </a:xfrm>
        </p:grpSpPr>
        <p:sp>
          <p:nvSpPr>
            <p:cNvPr id="57" name="Rectangle 31"/>
            <p:cNvSpPr>
              <a:spLocks noChangeArrowheads="1"/>
            </p:cNvSpPr>
            <p:nvPr/>
          </p:nvSpPr>
          <p:spPr bwMode="auto">
            <a:xfrm>
              <a:off x="3202989" y="6020580"/>
              <a:ext cx="2235802"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E39 Actor</a:t>
              </a:r>
              <a:endParaRPr lang="el-GR" sz="1600" b="1" dirty="0"/>
            </a:p>
          </p:txBody>
        </p:sp>
        <p:sp>
          <p:nvSpPr>
            <p:cNvPr id="58" name="Rectangle 32"/>
            <p:cNvSpPr>
              <a:spLocks noChangeArrowheads="1"/>
            </p:cNvSpPr>
            <p:nvPr/>
          </p:nvSpPr>
          <p:spPr bwMode="auto">
            <a:xfrm>
              <a:off x="3202989" y="6309505"/>
              <a:ext cx="2235802" cy="358775"/>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a:t>
              </a:r>
              <a:r>
                <a:rPr lang="en-US" sz="1000" dirty="0" smtClean="0">
                  <a:solidFill>
                    <a:srgbClr val="000000"/>
                  </a:solidFill>
                </a:rPr>
                <a:t>://www.ics.forth.gr/Actor/Doerr</a:t>
              </a:r>
              <a:endParaRPr lang="el-GR" sz="1000" dirty="0">
                <a:solidFill>
                  <a:srgbClr val="000000"/>
                </a:solidFill>
              </a:endParaRPr>
            </a:p>
          </p:txBody>
        </p:sp>
      </p:grpSp>
      <p:cxnSp>
        <p:nvCxnSpPr>
          <p:cNvPr id="59" name="AutoShape 30"/>
          <p:cNvCxnSpPr>
            <a:cxnSpLocks noChangeShapeType="1"/>
            <a:stCxn id="18" idx="2"/>
            <a:endCxn id="57" idx="0"/>
          </p:cNvCxnSpPr>
          <p:nvPr/>
        </p:nvCxnSpPr>
        <p:spPr bwMode="auto">
          <a:xfrm>
            <a:off x="1795020" y="4840752"/>
            <a:ext cx="2836367" cy="688690"/>
          </a:xfrm>
          <a:prstGeom prst="straightConnector1">
            <a:avLst/>
          </a:prstGeom>
          <a:noFill/>
          <a:ln w="9525">
            <a:solidFill>
              <a:schemeClr val="tx1"/>
            </a:solidFill>
            <a:round/>
            <a:headEnd/>
            <a:tailEnd type="stealth" w="lg" len="lg"/>
          </a:ln>
        </p:spPr>
      </p:cxnSp>
      <p:sp>
        <p:nvSpPr>
          <p:cNvPr id="65" name="Text Box 29"/>
          <p:cNvSpPr txBox="1">
            <a:spLocks noChangeArrowheads="1"/>
          </p:cNvSpPr>
          <p:nvPr/>
        </p:nvSpPr>
        <p:spPr bwMode="auto">
          <a:xfrm>
            <a:off x="2674051" y="5011898"/>
            <a:ext cx="1078303"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P02 has range</a:t>
            </a:r>
            <a:endParaRPr lang="en-US" sz="1200" dirty="0">
              <a:solidFill>
                <a:srgbClr val="000000"/>
              </a:solidFill>
              <a:cs typeface="Arial" charset="0"/>
            </a:endParaRPr>
          </a:p>
        </p:txBody>
      </p:sp>
      <p:sp>
        <p:nvSpPr>
          <p:cNvPr id="71" name="Text Box 29"/>
          <p:cNvSpPr txBox="1">
            <a:spLocks noChangeArrowheads="1"/>
          </p:cNvSpPr>
          <p:nvPr/>
        </p:nvSpPr>
        <p:spPr bwMode="auto">
          <a:xfrm>
            <a:off x="6148474" y="3280210"/>
            <a:ext cx="2275747"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P14 carried out by (performed)</a:t>
            </a:r>
            <a:endParaRPr lang="en-US" sz="1200" dirty="0">
              <a:solidFill>
                <a:srgbClr val="000000"/>
              </a:solidFill>
              <a:cs typeface="Arial" charset="0"/>
            </a:endParaRPr>
          </a:p>
        </p:txBody>
      </p:sp>
      <p:sp>
        <p:nvSpPr>
          <p:cNvPr id="49" name="Rectangle 31"/>
          <p:cNvSpPr>
            <a:spLocks noChangeArrowheads="1"/>
          </p:cNvSpPr>
          <p:nvPr/>
        </p:nvSpPr>
        <p:spPr bwMode="auto">
          <a:xfrm>
            <a:off x="3642102" y="2723583"/>
            <a:ext cx="1993219" cy="584775"/>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PC0 </a:t>
            </a:r>
            <a:r>
              <a:rPr lang="en-US" sz="1600" b="1" dirty="0" smtClean="0"/>
              <a:t>Typed CRM </a:t>
            </a:r>
            <a:r>
              <a:rPr lang="en-US" sz="1600" b="1" dirty="0"/>
              <a:t>Property</a:t>
            </a:r>
            <a:endParaRPr lang="el-GR" sz="1600" b="1" dirty="0"/>
          </a:p>
        </p:txBody>
      </p:sp>
      <p:grpSp>
        <p:nvGrpSpPr>
          <p:cNvPr id="13" name="Group 12"/>
          <p:cNvGrpSpPr/>
          <p:nvPr/>
        </p:nvGrpSpPr>
        <p:grpSpPr>
          <a:xfrm>
            <a:off x="6107274" y="2468150"/>
            <a:ext cx="2358149" cy="647700"/>
            <a:chOff x="5807060" y="2204684"/>
            <a:chExt cx="2176753" cy="647700"/>
          </a:xfrm>
        </p:grpSpPr>
        <p:sp>
          <p:nvSpPr>
            <p:cNvPr id="52" name="Rectangle 31"/>
            <p:cNvSpPr>
              <a:spLocks noChangeArrowheads="1"/>
            </p:cNvSpPr>
            <p:nvPr/>
          </p:nvSpPr>
          <p:spPr bwMode="auto">
            <a:xfrm>
              <a:off x="5807060" y="2204684"/>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E7 Activity</a:t>
              </a:r>
              <a:endParaRPr lang="el-GR" sz="1600" b="1" dirty="0"/>
            </a:p>
          </p:txBody>
        </p:sp>
        <p:sp>
          <p:nvSpPr>
            <p:cNvPr id="53" name="Rectangle 32"/>
            <p:cNvSpPr>
              <a:spLocks noChangeArrowheads="1"/>
            </p:cNvSpPr>
            <p:nvPr/>
          </p:nvSpPr>
          <p:spPr bwMode="auto">
            <a:xfrm>
              <a:off x="5807060" y="2493609"/>
              <a:ext cx="2176753" cy="358775"/>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a:t>
              </a:r>
              <a:r>
                <a:rPr lang="en-US" sz="1000" dirty="0" smtClean="0">
                  <a:solidFill>
                    <a:srgbClr val="000000"/>
                  </a:solidFill>
                </a:rPr>
                <a:t>www.ics.forth.gr/Activity/2013HeraklionCIDOC-CRM-SIGmeeting</a:t>
              </a:r>
              <a:endParaRPr lang="el-GR" sz="1000" dirty="0">
                <a:solidFill>
                  <a:srgbClr val="000000"/>
                </a:solidFill>
              </a:endParaRPr>
            </a:p>
          </p:txBody>
        </p:sp>
      </p:grpSp>
      <p:grpSp>
        <p:nvGrpSpPr>
          <p:cNvPr id="12" name="Group 11"/>
          <p:cNvGrpSpPr/>
          <p:nvPr/>
        </p:nvGrpSpPr>
        <p:grpSpPr>
          <a:xfrm>
            <a:off x="6146210" y="5529442"/>
            <a:ext cx="2280274" cy="647700"/>
            <a:chOff x="5777535" y="5980893"/>
            <a:chExt cx="2235802" cy="647700"/>
          </a:xfrm>
        </p:grpSpPr>
        <p:sp>
          <p:nvSpPr>
            <p:cNvPr id="60" name="Rectangle 31"/>
            <p:cNvSpPr>
              <a:spLocks noChangeArrowheads="1"/>
            </p:cNvSpPr>
            <p:nvPr/>
          </p:nvSpPr>
          <p:spPr bwMode="auto">
            <a:xfrm>
              <a:off x="5777535" y="5980893"/>
              <a:ext cx="2235802"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E39 Actor</a:t>
              </a:r>
              <a:endParaRPr lang="el-GR" sz="1600" b="1" dirty="0"/>
            </a:p>
          </p:txBody>
        </p:sp>
        <p:sp>
          <p:nvSpPr>
            <p:cNvPr id="61" name="Rectangle 32"/>
            <p:cNvSpPr>
              <a:spLocks noChangeArrowheads="1"/>
            </p:cNvSpPr>
            <p:nvPr/>
          </p:nvSpPr>
          <p:spPr bwMode="auto">
            <a:xfrm>
              <a:off x="5777535" y="6269818"/>
              <a:ext cx="2235802" cy="358775"/>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a:t>
              </a:r>
              <a:r>
                <a:rPr lang="en-US" sz="1000" dirty="0" smtClean="0">
                  <a:solidFill>
                    <a:srgbClr val="000000"/>
                  </a:solidFill>
                </a:rPr>
                <a:t>://www.ics.forth.gr/Actor/Doerr</a:t>
              </a:r>
              <a:endParaRPr lang="el-GR" sz="1000" dirty="0">
                <a:solidFill>
                  <a:srgbClr val="000000"/>
                </a:solidFill>
              </a:endParaRPr>
            </a:p>
          </p:txBody>
        </p:sp>
      </p:grpSp>
      <p:grpSp>
        <p:nvGrpSpPr>
          <p:cNvPr id="10" name="Group 9"/>
          <p:cNvGrpSpPr/>
          <p:nvPr/>
        </p:nvGrpSpPr>
        <p:grpSpPr>
          <a:xfrm>
            <a:off x="7133375" y="4531918"/>
            <a:ext cx="2689710" cy="647700"/>
            <a:chOff x="6739127" y="4531918"/>
            <a:chExt cx="2300903" cy="647700"/>
          </a:xfrm>
        </p:grpSpPr>
        <p:sp>
          <p:nvSpPr>
            <p:cNvPr id="66" name="Rectangle 31"/>
            <p:cNvSpPr>
              <a:spLocks noChangeArrowheads="1"/>
            </p:cNvSpPr>
            <p:nvPr/>
          </p:nvSpPr>
          <p:spPr bwMode="auto">
            <a:xfrm>
              <a:off x="6739127" y="4531918"/>
              <a:ext cx="230090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E55 Type</a:t>
              </a:r>
              <a:endParaRPr lang="el-GR" sz="1600" b="1" dirty="0"/>
            </a:p>
          </p:txBody>
        </p:sp>
        <p:sp>
          <p:nvSpPr>
            <p:cNvPr id="67" name="Rectangle 32"/>
            <p:cNvSpPr>
              <a:spLocks noChangeArrowheads="1"/>
            </p:cNvSpPr>
            <p:nvPr/>
          </p:nvSpPr>
          <p:spPr bwMode="auto">
            <a:xfrm>
              <a:off x="6739127" y="4820843"/>
              <a:ext cx="2300903" cy="358775"/>
            </a:xfrm>
            <a:prstGeom prst="rect">
              <a:avLst/>
            </a:prstGeom>
            <a:solidFill>
              <a:schemeClr val="bg1"/>
            </a:solidFill>
            <a:ln w="3175" algn="ctr">
              <a:solidFill>
                <a:schemeClr val="tx1"/>
              </a:solidFill>
              <a:miter lim="800000"/>
              <a:headEnd/>
              <a:tailEnd/>
            </a:ln>
          </p:spPr>
          <p:txBody>
            <a:bodyPr anchor="ctr"/>
            <a:lstStyle/>
            <a:p>
              <a:pPr algn="ctr"/>
              <a:r>
                <a:rPr lang="en-US" sz="1000" dirty="0" smtClean="0">
                  <a:solidFill>
                    <a:srgbClr val="000000"/>
                  </a:solidFill>
                </a:rPr>
                <a:t>http://www.ics.forth.gr/Role/Researcher</a:t>
              </a:r>
              <a:endParaRPr lang="el-GR" sz="1000" dirty="0">
                <a:solidFill>
                  <a:srgbClr val="000000"/>
                </a:solidFill>
              </a:endParaRPr>
            </a:p>
          </p:txBody>
        </p:sp>
      </p:grpSp>
      <p:sp>
        <p:nvSpPr>
          <p:cNvPr id="7" name="Right Brace 6"/>
          <p:cNvSpPr/>
          <p:nvPr/>
        </p:nvSpPr>
        <p:spPr>
          <a:xfrm>
            <a:off x="5485878" y="2083590"/>
            <a:ext cx="744996" cy="4363703"/>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8" name="TextBox 7"/>
          <p:cNvSpPr txBox="1"/>
          <p:nvPr/>
        </p:nvSpPr>
        <p:spPr>
          <a:xfrm>
            <a:off x="5847445" y="3966711"/>
            <a:ext cx="1285929" cy="307777"/>
          </a:xfrm>
          <a:prstGeom prst="rect">
            <a:avLst/>
          </a:prstGeom>
          <a:noFill/>
        </p:spPr>
        <p:txBody>
          <a:bodyPr wrap="none" rtlCol="0">
            <a:spAutoFit/>
          </a:bodyPr>
          <a:lstStyle/>
          <a:p>
            <a:r>
              <a:rPr lang="en-US" sz="1400" b="1" dirty="0">
                <a:solidFill>
                  <a:srgbClr val="C00000"/>
                </a:solidFill>
              </a:rPr>
              <a:t>e</a:t>
            </a:r>
            <a:r>
              <a:rPr lang="en-US" sz="1400" b="1" dirty="0" smtClean="0">
                <a:solidFill>
                  <a:srgbClr val="C00000"/>
                </a:solidFill>
              </a:rPr>
              <a:t>quivalent to</a:t>
            </a:r>
            <a:endParaRPr lang="el-GR" sz="1400" b="1" dirty="0">
              <a:solidFill>
                <a:srgbClr val="C00000"/>
              </a:solidFill>
            </a:endParaRPr>
          </a:p>
        </p:txBody>
      </p:sp>
      <p:sp>
        <p:nvSpPr>
          <p:cNvPr id="70" name="Text Box 29"/>
          <p:cNvSpPr txBox="1">
            <a:spLocks noChangeArrowheads="1"/>
          </p:cNvSpPr>
          <p:nvPr/>
        </p:nvSpPr>
        <p:spPr bwMode="auto">
          <a:xfrm>
            <a:off x="7500599" y="3999021"/>
            <a:ext cx="1406920"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P14.1 in the role of</a:t>
            </a:r>
            <a:endParaRPr lang="en-US" sz="1200" dirty="0">
              <a:solidFill>
                <a:srgbClr val="000000"/>
              </a:solidFill>
              <a:cs typeface="Arial" charset="0"/>
            </a:endParaRPr>
          </a:p>
        </p:txBody>
      </p:sp>
      <p:sp>
        <p:nvSpPr>
          <p:cNvPr id="44"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a:t>People:</a:t>
            </a:r>
            <a:br>
              <a:rPr lang="en-US" b="0" kern="0" dirty="0"/>
            </a:br>
            <a:r>
              <a:rPr lang="en-US" b="0" kern="0" dirty="0"/>
              <a:t>Accidental roles</a:t>
            </a:r>
            <a:endParaRPr lang="el-GR" b="0" kern="0" dirty="0"/>
          </a:p>
        </p:txBody>
      </p:sp>
    </p:spTree>
    <p:extLst>
      <p:ext uri="{BB962C8B-B14F-4D97-AF65-F5344CB8AC3E}">
        <p14:creationId xmlns:p14="http://schemas.microsoft.com/office/powerpoint/2010/main" val="455349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275181" y="1634148"/>
            <a:ext cx="9163626" cy="577850"/>
          </a:xfrm>
        </p:spPr>
        <p:txBody>
          <a:bodyPr>
            <a:normAutofit fontScale="90000"/>
          </a:bodyPr>
          <a:lstStyle/>
          <a:p>
            <a:pPr algn="l"/>
            <a:r>
              <a:rPr lang="en-US" sz="2000" b="1" dirty="0" smtClean="0"/>
              <a:t>Solution 3: Add a note to each Activity with the Person’s role</a:t>
            </a:r>
            <a:br>
              <a:rPr lang="en-US" sz="2000" b="1" dirty="0" smtClean="0"/>
            </a:br>
            <a:r>
              <a:rPr lang="en-US" sz="1800" dirty="0" smtClean="0"/>
              <a:t>does not require any extension of the model</a:t>
            </a:r>
            <a:endParaRPr lang="el-GR" sz="2000" b="1" dirty="0" smtClean="0"/>
          </a:p>
        </p:txBody>
      </p:sp>
      <p:grpSp>
        <p:nvGrpSpPr>
          <p:cNvPr id="15" name="Group 14"/>
          <p:cNvGrpSpPr/>
          <p:nvPr/>
        </p:nvGrpSpPr>
        <p:grpSpPr>
          <a:xfrm>
            <a:off x="855642" y="5174868"/>
            <a:ext cx="3143779" cy="647700"/>
            <a:chOff x="640272" y="3051642"/>
            <a:chExt cx="2901950" cy="647700"/>
          </a:xfrm>
        </p:grpSpPr>
        <p:sp>
          <p:nvSpPr>
            <p:cNvPr id="17" name="Rectangle 31"/>
            <p:cNvSpPr>
              <a:spLocks noChangeArrowheads="1"/>
            </p:cNvSpPr>
            <p:nvPr/>
          </p:nvSpPr>
          <p:spPr bwMode="auto">
            <a:xfrm>
              <a:off x="640272" y="3051642"/>
              <a:ext cx="2901950"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Literal</a:t>
              </a:r>
              <a:endParaRPr lang="el-GR" sz="1600" b="1" dirty="0"/>
            </a:p>
          </p:txBody>
        </p:sp>
        <p:sp>
          <p:nvSpPr>
            <p:cNvPr id="18" name="Rectangle 32"/>
            <p:cNvSpPr>
              <a:spLocks noChangeArrowheads="1"/>
            </p:cNvSpPr>
            <p:nvPr/>
          </p:nvSpPr>
          <p:spPr bwMode="auto">
            <a:xfrm>
              <a:off x="640272" y="3340567"/>
              <a:ext cx="2901950" cy="358775"/>
            </a:xfrm>
            <a:prstGeom prst="rect">
              <a:avLst/>
            </a:prstGeom>
            <a:solidFill>
              <a:schemeClr val="bg1"/>
            </a:solidFill>
            <a:ln w="3175" algn="ctr">
              <a:solidFill>
                <a:schemeClr val="tx1"/>
              </a:solidFill>
              <a:miter lim="800000"/>
              <a:headEnd/>
              <a:tailEnd/>
            </a:ln>
          </p:spPr>
          <p:txBody>
            <a:bodyPr anchor="ctr"/>
            <a:lstStyle/>
            <a:p>
              <a:pPr algn="ctr"/>
              <a:r>
                <a:rPr lang="en-US" sz="1000" dirty="0" smtClean="0">
                  <a:solidFill>
                    <a:srgbClr val="000000"/>
                  </a:solidFill>
                </a:rPr>
                <a:t>The Activity was carried out by </a:t>
              </a:r>
              <a:r>
                <a:rPr lang="en-US" sz="1000" dirty="0" err="1" smtClean="0">
                  <a:solidFill>
                    <a:srgbClr val="000000"/>
                  </a:solidFill>
                </a:rPr>
                <a:t>Doerr</a:t>
              </a:r>
              <a:r>
                <a:rPr lang="en-US" sz="1000" dirty="0" smtClean="0">
                  <a:solidFill>
                    <a:srgbClr val="000000"/>
                  </a:solidFill>
                </a:rPr>
                <a:t> in the role of Researcher</a:t>
              </a:r>
              <a:endParaRPr lang="el-GR" sz="1000" dirty="0">
                <a:solidFill>
                  <a:srgbClr val="000000"/>
                </a:solidFill>
              </a:endParaRPr>
            </a:p>
          </p:txBody>
        </p:sp>
      </p:grpSp>
      <p:grpSp>
        <p:nvGrpSpPr>
          <p:cNvPr id="14" name="Group 13"/>
          <p:cNvGrpSpPr/>
          <p:nvPr/>
        </p:nvGrpSpPr>
        <p:grpSpPr>
          <a:xfrm>
            <a:off x="6168369" y="5174868"/>
            <a:ext cx="3143779" cy="647700"/>
            <a:chOff x="5851243" y="3051642"/>
            <a:chExt cx="2901950" cy="647700"/>
          </a:xfrm>
        </p:grpSpPr>
        <p:sp>
          <p:nvSpPr>
            <p:cNvPr id="20" name="Rectangle 31"/>
            <p:cNvSpPr>
              <a:spLocks noChangeArrowheads="1"/>
            </p:cNvSpPr>
            <p:nvPr/>
          </p:nvSpPr>
          <p:spPr bwMode="auto">
            <a:xfrm>
              <a:off x="5851243" y="3051642"/>
              <a:ext cx="2901950"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Literal</a:t>
              </a:r>
              <a:endParaRPr lang="el-GR" sz="1600" b="1" dirty="0"/>
            </a:p>
          </p:txBody>
        </p:sp>
        <p:sp>
          <p:nvSpPr>
            <p:cNvPr id="21" name="Rectangle 32"/>
            <p:cNvSpPr>
              <a:spLocks noChangeArrowheads="1"/>
            </p:cNvSpPr>
            <p:nvPr/>
          </p:nvSpPr>
          <p:spPr bwMode="auto">
            <a:xfrm>
              <a:off x="5851243" y="3340567"/>
              <a:ext cx="2901950" cy="358775"/>
            </a:xfrm>
            <a:prstGeom prst="rect">
              <a:avLst/>
            </a:prstGeom>
            <a:solidFill>
              <a:schemeClr val="bg1"/>
            </a:solidFill>
            <a:ln w="3175" algn="ctr">
              <a:solidFill>
                <a:schemeClr val="tx1"/>
              </a:solidFill>
              <a:miter lim="800000"/>
              <a:headEnd/>
              <a:tailEnd/>
            </a:ln>
          </p:spPr>
          <p:txBody>
            <a:bodyPr anchor="ctr"/>
            <a:lstStyle/>
            <a:p>
              <a:pPr algn="ctr"/>
              <a:r>
                <a:rPr lang="en-US" sz="1000" dirty="0" smtClean="0">
                  <a:solidFill>
                    <a:srgbClr val="000000"/>
                  </a:solidFill>
                </a:rPr>
                <a:t>The Activity was carried out by </a:t>
              </a:r>
              <a:r>
                <a:rPr lang="en-US" sz="1000" dirty="0" err="1" smtClean="0">
                  <a:solidFill>
                    <a:srgbClr val="000000"/>
                  </a:solidFill>
                </a:rPr>
                <a:t>Doerr</a:t>
              </a:r>
              <a:r>
                <a:rPr lang="en-US" sz="1000" dirty="0" smtClean="0">
                  <a:solidFill>
                    <a:srgbClr val="000000"/>
                  </a:solidFill>
                </a:rPr>
                <a:t> in the role of Farmer</a:t>
              </a:r>
              <a:endParaRPr lang="el-GR" sz="1000" dirty="0">
                <a:solidFill>
                  <a:srgbClr val="000000"/>
                </a:solidFill>
              </a:endParaRPr>
            </a:p>
          </p:txBody>
        </p:sp>
      </p:grpSp>
      <p:grpSp>
        <p:nvGrpSpPr>
          <p:cNvPr id="13" name="Group 12"/>
          <p:cNvGrpSpPr/>
          <p:nvPr/>
        </p:nvGrpSpPr>
        <p:grpSpPr>
          <a:xfrm>
            <a:off x="275181" y="2770882"/>
            <a:ext cx="4304701" cy="647701"/>
            <a:chOff x="279134" y="1135845"/>
            <a:chExt cx="3977062" cy="647701"/>
          </a:xfrm>
        </p:grpSpPr>
        <p:sp>
          <p:nvSpPr>
            <p:cNvPr id="23" name="Rectangle 31"/>
            <p:cNvSpPr>
              <a:spLocks noChangeArrowheads="1"/>
            </p:cNvSpPr>
            <p:nvPr/>
          </p:nvSpPr>
          <p:spPr bwMode="auto">
            <a:xfrm>
              <a:off x="279134" y="1135845"/>
              <a:ext cx="3977062"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E7 Activity</a:t>
              </a:r>
              <a:endParaRPr lang="el-GR" sz="1600" b="1" dirty="0"/>
            </a:p>
          </p:txBody>
        </p:sp>
        <p:sp>
          <p:nvSpPr>
            <p:cNvPr id="24" name="Rectangle 32"/>
            <p:cNvSpPr>
              <a:spLocks noChangeArrowheads="1"/>
            </p:cNvSpPr>
            <p:nvPr/>
          </p:nvSpPr>
          <p:spPr bwMode="auto">
            <a:xfrm>
              <a:off x="279134" y="1424770"/>
              <a:ext cx="3977062" cy="358776"/>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http://www.ics.forth.gr/Activity/2013HeraklionCRM-SIGmeeting</a:t>
              </a:r>
              <a:endParaRPr lang="el-GR" sz="1000" dirty="0">
                <a:solidFill>
                  <a:srgbClr val="000000"/>
                </a:solidFill>
              </a:endParaRPr>
            </a:p>
          </p:txBody>
        </p:sp>
      </p:grpSp>
      <p:cxnSp>
        <p:nvCxnSpPr>
          <p:cNvPr id="25" name="AutoShape 30"/>
          <p:cNvCxnSpPr>
            <a:cxnSpLocks noChangeShapeType="1"/>
            <a:stCxn id="24" idx="2"/>
            <a:endCxn id="17" idx="0"/>
          </p:cNvCxnSpPr>
          <p:nvPr/>
        </p:nvCxnSpPr>
        <p:spPr bwMode="auto">
          <a:xfrm>
            <a:off x="2427532" y="3418583"/>
            <a:ext cx="0" cy="1756285"/>
          </a:xfrm>
          <a:prstGeom prst="straightConnector1">
            <a:avLst/>
          </a:prstGeom>
          <a:noFill/>
          <a:ln w="9525">
            <a:solidFill>
              <a:schemeClr val="tx1"/>
            </a:solidFill>
            <a:round/>
            <a:headEnd/>
            <a:tailEnd type="stealth" w="lg" len="lg"/>
          </a:ln>
        </p:spPr>
      </p:cxnSp>
      <p:sp>
        <p:nvSpPr>
          <p:cNvPr id="28" name="Text Box 29"/>
          <p:cNvSpPr txBox="1">
            <a:spLocks noChangeArrowheads="1"/>
          </p:cNvSpPr>
          <p:nvPr/>
        </p:nvSpPr>
        <p:spPr bwMode="auto">
          <a:xfrm>
            <a:off x="2256978" y="3972771"/>
            <a:ext cx="900371"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P2 has note</a:t>
            </a:r>
            <a:endParaRPr lang="en-US" sz="1200" dirty="0">
              <a:solidFill>
                <a:srgbClr val="000000"/>
              </a:solidFill>
              <a:cs typeface="Arial" charset="0"/>
            </a:endParaRPr>
          </a:p>
        </p:txBody>
      </p:sp>
      <p:grpSp>
        <p:nvGrpSpPr>
          <p:cNvPr id="10" name="Group 9"/>
          <p:cNvGrpSpPr/>
          <p:nvPr/>
        </p:nvGrpSpPr>
        <p:grpSpPr>
          <a:xfrm>
            <a:off x="5656881" y="2770882"/>
            <a:ext cx="4165907" cy="647700"/>
            <a:chOff x="5005137" y="1135840"/>
            <a:chExt cx="3561347" cy="647700"/>
          </a:xfrm>
        </p:grpSpPr>
        <p:sp>
          <p:nvSpPr>
            <p:cNvPr id="46" name="Rectangle 31"/>
            <p:cNvSpPr>
              <a:spLocks noChangeArrowheads="1"/>
            </p:cNvSpPr>
            <p:nvPr/>
          </p:nvSpPr>
          <p:spPr bwMode="auto">
            <a:xfrm>
              <a:off x="5005137" y="1135840"/>
              <a:ext cx="3561347"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E7 Activity</a:t>
              </a:r>
              <a:endParaRPr lang="el-GR" sz="1600" b="1" dirty="0"/>
            </a:p>
          </p:txBody>
        </p:sp>
        <p:sp>
          <p:nvSpPr>
            <p:cNvPr id="47" name="Rectangle 32"/>
            <p:cNvSpPr>
              <a:spLocks noChangeArrowheads="1"/>
            </p:cNvSpPr>
            <p:nvPr/>
          </p:nvSpPr>
          <p:spPr bwMode="auto">
            <a:xfrm>
              <a:off x="5005137" y="1424765"/>
              <a:ext cx="3561347" cy="358775"/>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a:t>
              </a:r>
              <a:r>
                <a:rPr lang="en-US" sz="1000" dirty="0" smtClean="0">
                  <a:solidFill>
                    <a:srgbClr val="000000"/>
                  </a:solidFill>
                </a:rPr>
                <a:t>www.ics.forth.gr/Activity/2013MaladesPlantingOliveTrees</a:t>
              </a:r>
              <a:endParaRPr lang="el-GR" sz="1000" dirty="0">
                <a:solidFill>
                  <a:srgbClr val="000000"/>
                </a:solidFill>
              </a:endParaRPr>
            </a:p>
          </p:txBody>
        </p:sp>
      </p:grpSp>
      <p:cxnSp>
        <p:nvCxnSpPr>
          <p:cNvPr id="48" name="AutoShape 30"/>
          <p:cNvCxnSpPr>
            <a:cxnSpLocks noChangeShapeType="1"/>
            <a:stCxn id="47" idx="2"/>
            <a:endCxn id="20" idx="0"/>
          </p:cNvCxnSpPr>
          <p:nvPr/>
        </p:nvCxnSpPr>
        <p:spPr bwMode="auto">
          <a:xfrm>
            <a:off x="7739835" y="3418582"/>
            <a:ext cx="424" cy="1756286"/>
          </a:xfrm>
          <a:prstGeom prst="straightConnector1">
            <a:avLst/>
          </a:prstGeom>
          <a:noFill/>
          <a:ln w="9525">
            <a:solidFill>
              <a:schemeClr val="tx1"/>
            </a:solidFill>
            <a:round/>
            <a:headEnd/>
            <a:tailEnd type="stealth" w="lg" len="lg"/>
          </a:ln>
        </p:spPr>
      </p:cxnSp>
      <p:grpSp>
        <p:nvGrpSpPr>
          <p:cNvPr id="9" name="Group 8"/>
          <p:cNvGrpSpPr/>
          <p:nvPr/>
        </p:nvGrpSpPr>
        <p:grpSpPr>
          <a:xfrm>
            <a:off x="3635751" y="4301800"/>
            <a:ext cx="3143779" cy="647700"/>
            <a:chOff x="3413301" y="2271562"/>
            <a:chExt cx="2901950" cy="647700"/>
          </a:xfrm>
        </p:grpSpPr>
        <p:sp>
          <p:nvSpPr>
            <p:cNvPr id="57" name="Rectangle 31"/>
            <p:cNvSpPr>
              <a:spLocks noChangeArrowheads="1"/>
            </p:cNvSpPr>
            <p:nvPr/>
          </p:nvSpPr>
          <p:spPr bwMode="auto">
            <a:xfrm>
              <a:off x="3413301" y="2271562"/>
              <a:ext cx="2901950"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E39 Actor</a:t>
              </a:r>
              <a:endParaRPr lang="el-GR" sz="1600" b="1" dirty="0"/>
            </a:p>
          </p:txBody>
        </p:sp>
        <p:sp>
          <p:nvSpPr>
            <p:cNvPr id="58" name="Rectangle 32"/>
            <p:cNvSpPr>
              <a:spLocks noChangeArrowheads="1"/>
            </p:cNvSpPr>
            <p:nvPr/>
          </p:nvSpPr>
          <p:spPr bwMode="auto">
            <a:xfrm>
              <a:off x="3413301" y="2560487"/>
              <a:ext cx="2901950" cy="358775"/>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a:t>
              </a:r>
              <a:r>
                <a:rPr lang="en-US" sz="1000" dirty="0" smtClean="0">
                  <a:solidFill>
                    <a:srgbClr val="000000"/>
                  </a:solidFill>
                </a:rPr>
                <a:t>://www.ics.forth.gr/Actor/Doerr</a:t>
              </a:r>
              <a:endParaRPr lang="el-GR" sz="1000" dirty="0">
                <a:solidFill>
                  <a:srgbClr val="000000"/>
                </a:solidFill>
              </a:endParaRPr>
            </a:p>
          </p:txBody>
        </p:sp>
      </p:grpSp>
      <p:cxnSp>
        <p:nvCxnSpPr>
          <p:cNvPr id="37" name="AutoShape 30"/>
          <p:cNvCxnSpPr>
            <a:cxnSpLocks noChangeShapeType="1"/>
            <a:stCxn id="47" idx="2"/>
            <a:endCxn id="57" idx="0"/>
          </p:cNvCxnSpPr>
          <p:nvPr/>
        </p:nvCxnSpPr>
        <p:spPr bwMode="auto">
          <a:xfrm flipH="1">
            <a:off x="5207641" y="3418582"/>
            <a:ext cx="2532194" cy="883218"/>
          </a:xfrm>
          <a:prstGeom prst="straightConnector1">
            <a:avLst/>
          </a:prstGeom>
          <a:noFill/>
          <a:ln w="9525">
            <a:solidFill>
              <a:schemeClr val="tx1"/>
            </a:solidFill>
            <a:round/>
            <a:headEnd/>
            <a:tailEnd type="stealth" w="lg" len="lg"/>
          </a:ln>
        </p:spPr>
      </p:cxnSp>
      <p:cxnSp>
        <p:nvCxnSpPr>
          <p:cNvPr id="44" name="AutoShape 30"/>
          <p:cNvCxnSpPr>
            <a:cxnSpLocks noChangeShapeType="1"/>
            <a:stCxn id="24" idx="2"/>
            <a:endCxn id="57" idx="0"/>
          </p:cNvCxnSpPr>
          <p:nvPr/>
        </p:nvCxnSpPr>
        <p:spPr bwMode="auto">
          <a:xfrm>
            <a:off x="2427532" y="3418583"/>
            <a:ext cx="2780109" cy="883217"/>
          </a:xfrm>
          <a:prstGeom prst="straightConnector1">
            <a:avLst/>
          </a:prstGeom>
          <a:noFill/>
          <a:ln w="9525">
            <a:solidFill>
              <a:schemeClr val="tx1"/>
            </a:solidFill>
            <a:round/>
            <a:headEnd/>
            <a:tailEnd type="stealth" w="lg" len="lg"/>
          </a:ln>
        </p:spPr>
      </p:cxnSp>
      <p:sp>
        <p:nvSpPr>
          <p:cNvPr id="51" name="Text Box 29"/>
          <p:cNvSpPr txBox="1">
            <a:spLocks noChangeArrowheads="1"/>
          </p:cNvSpPr>
          <p:nvPr/>
        </p:nvSpPr>
        <p:spPr bwMode="auto">
          <a:xfrm>
            <a:off x="4584607" y="3780790"/>
            <a:ext cx="1370050"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P14 carried out by</a:t>
            </a:r>
            <a:endParaRPr lang="en-US" sz="1200" dirty="0">
              <a:solidFill>
                <a:srgbClr val="000000"/>
              </a:solidFill>
              <a:cs typeface="Arial" charset="0"/>
            </a:endParaRPr>
          </a:p>
        </p:txBody>
      </p:sp>
      <p:sp>
        <p:nvSpPr>
          <p:cNvPr id="53" name="Text Box 29"/>
          <p:cNvSpPr txBox="1">
            <a:spLocks noChangeArrowheads="1"/>
          </p:cNvSpPr>
          <p:nvPr/>
        </p:nvSpPr>
        <p:spPr bwMode="auto">
          <a:xfrm>
            <a:off x="7246516" y="3960845"/>
            <a:ext cx="900371"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P2 has note</a:t>
            </a:r>
            <a:endParaRPr lang="en-US" sz="1200" dirty="0">
              <a:solidFill>
                <a:srgbClr val="000000"/>
              </a:solidFill>
              <a:cs typeface="Arial" charset="0"/>
            </a:endParaRPr>
          </a:p>
        </p:txBody>
      </p:sp>
      <p:sp>
        <p:nvSpPr>
          <p:cNvPr id="38"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a:t>People:</a:t>
            </a:r>
            <a:br>
              <a:rPr lang="en-US" b="0" kern="0" dirty="0"/>
            </a:br>
            <a:r>
              <a:rPr lang="en-US" b="0" kern="0" dirty="0"/>
              <a:t>Accidental roles</a:t>
            </a:r>
            <a:endParaRPr lang="el-GR" b="0" kern="0" dirty="0"/>
          </a:p>
        </p:txBody>
      </p:sp>
    </p:spTree>
    <p:extLst>
      <p:ext uri="{BB962C8B-B14F-4D97-AF65-F5344CB8AC3E}">
        <p14:creationId xmlns:p14="http://schemas.microsoft.com/office/powerpoint/2010/main" val="4151796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284327" y="1603151"/>
            <a:ext cx="9163626" cy="577850"/>
          </a:xfrm>
        </p:spPr>
        <p:txBody>
          <a:bodyPr>
            <a:normAutofit fontScale="90000"/>
          </a:bodyPr>
          <a:lstStyle/>
          <a:p>
            <a:pPr algn="l"/>
            <a:r>
              <a:rPr lang="en-US" sz="2000" b="1" dirty="0">
                <a:solidFill>
                  <a:srgbClr val="C00000"/>
                </a:solidFill>
              </a:rPr>
              <a:t>Solution 4: Assign </a:t>
            </a:r>
            <a:r>
              <a:rPr lang="en-US" sz="2000" b="1" dirty="0" smtClean="0">
                <a:solidFill>
                  <a:srgbClr val="C00000"/>
                </a:solidFill>
              </a:rPr>
              <a:t>a </a:t>
            </a:r>
            <a:r>
              <a:rPr lang="en-US" sz="2000" b="1" dirty="0">
                <a:solidFill>
                  <a:srgbClr val="C00000"/>
                </a:solidFill>
              </a:rPr>
              <a:t>type to each Activity</a:t>
            </a:r>
            <a:br>
              <a:rPr lang="en-US" sz="2000" b="1" dirty="0">
                <a:solidFill>
                  <a:srgbClr val="C00000"/>
                </a:solidFill>
              </a:rPr>
            </a:br>
            <a:r>
              <a:rPr lang="en-US" sz="1800" dirty="0"/>
              <a:t>does not require any extension of the model</a:t>
            </a:r>
            <a:endParaRPr lang="el-GR" sz="2000" b="1" dirty="0" smtClean="0"/>
          </a:p>
        </p:txBody>
      </p:sp>
      <p:grpSp>
        <p:nvGrpSpPr>
          <p:cNvPr id="15" name="Group 14"/>
          <p:cNvGrpSpPr/>
          <p:nvPr/>
        </p:nvGrpSpPr>
        <p:grpSpPr>
          <a:xfrm>
            <a:off x="855642" y="5112876"/>
            <a:ext cx="3143779" cy="647700"/>
            <a:chOff x="640272" y="3051642"/>
            <a:chExt cx="2901950" cy="647700"/>
          </a:xfrm>
        </p:grpSpPr>
        <p:sp>
          <p:nvSpPr>
            <p:cNvPr id="17" name="Rectangle 31"/>
            <p:cNvSpPr>
              <a:spLocks noChangeArrowheads="1"/>
            </p:cNvSpPr>
            <p:nvPr/>
          </p:nvSpPr>
          <p:spPr bwMode="auto">
            <a:xfrm>
              <a:off x="640272" y="3051642"/>
              <a:ext cx="2901950"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smtClean="0"/>
                <a:t>E55 Type</a:t>
              </a:r>
              <a:endParaRPr lang="el-GR" sz="1600" b="1" dirty="0"/>
            </a:p>
          </p:txBody>
        </p:sp>
        <p:sp>
          <p:nvSpPr>
            <p:cNvPr id="18" name="Rectangle 32"/>
            <p:cNvSpPr>
              <a:spLocks noChangeArrowheads="1"/>
            </p:cNvSpPr>
            <p:nvPr/>
          </p:nvSpPr>
          <p:spPr bwMode="auto">
            <a:xfrm>
              <a:off x="640272" y="3340567"/>
              <a:ext cx="2901950" cy="358775"/>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http://www.ics.forth.gr/Role/Research</a:t>
              </a:r>
              <a:endParaRPr lang="el-GR" sz="1000" dirty="0">
                <a:solidFill>
                  <a:srgbClr val="000000"/>
                </a:solidFill>
              </a:endParaRPr>
            </a:p>
          </p:txBody>
        </p:sp>
      </p:grpSp>
      <p:grpSp>
        <p:nvGrpSpPr>
          <p:cNvPr id="14" name="Group 13"/>
          <p:cNvGrpSpPr/>
          <p:nvPr/>
        </p:nvGrpSpPr>
        <p:grpSpPr>
          <a:xfrm>
            <a:off x="6168369" y="5112876"/>
            <a:ext cx="3143779" cy="647700"/>
            <a:chOff x="5851243" y="3051642"/>
            <a:chExt cx="2901950" cy="647700"/>
          </a:xfrm>
        </p:grpSpPr>
        <p:sp>
          <p:nvSpPr>
            <p:cNvPr id="20" name="Rectangle 31"/>
            <p:cNvSpPr>
              <a:spLocks noChangeArrowheads="1"/>
            </p:cNvSpPr>
            <p:nvPr/>
          </p:nvSpPr>
          <p:spPr bwMode="auto">
            <a:xfrm>
              <a:off x="5851243" y="3051642"/>
              <a:ext cx="2901950"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smtClean="0"/>
                <a:t>E55 Type</a:t>
              </a:r>
              <a:endParaRPr lang="el-GR" sz="1600" b="1" dirty="0"/>
            </a:p>
          </p:txBody>
        </p:sp>
        <p:sp>
          <p:nvSpPr>
            <p:cNvPr id="21" name="Rectangle 32"/>
            <p:cNvSpPr>
              <a:spLocks noChangeArrowheads="1"/>
            </p:cNvSpPr>
            <p:nvPr/>
          </p:nvSpPr>
          <p:spPr bwMode="auto">
            <a:xfrm>
              <a:off x="5851243" y="3340567"/>
              <a:ext cx="2901950" cy="358775"/>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http://www.ics.forth.gr/Role/Farming</a:t>
              </a:r>
              <a:endParaRPr lang="el-GR" sz="1000" dirty="0">
                <a:solidFill>
                  <a:srgbClr val="000000"/>
                </a:solidFill>
              </a:endParaRPr>
            </a:p>
          </p:txBody>
        </p:sp>
      </p:grpSp>
      <p:grpSp>
        <p:nvGrpSpPr>
          <p:cNvPr id="13" name="Group 12"/>
          <p:cNvGrpSpPr/>
          <p:nvPr/>
        </p:nvGrpSpPr>
        <p:grpSpPr>
          <a:xfrm>
            <a:off x="275181" y="2763136"/>
            <a:ext cx="4304701" cy="647701"/>
            <a:chOff x="279134" y="1135845"/>
            <a:chExt cx="3977062" cy="647701"/>
          </a:xfrm>
        </p:grpSpPr>
        <p:sp>
          <p:nvSpPr>
            <p:cNvPr id="23" name="Rectangle 31"/>
            <p:cNvSpPr>
              <a:spLocks noChangeArrowheads="1"/>
            </p:cNvSpPr>
            <p:nvPr/>
          </p:nvSpPr>
          <p:spPr bwMode="auto">
            <a:xfrm>
              <a:off x="279134" y="1135845"/>
              <a:ext cx="3977062"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E7 Activity</a:t>
              </a:r>
              <a:endParaRPr lang="el-GR" sz="1600" b="1" dirty="0"/>
            </a:p>
          </p:txBody>
        </p:sp>
        <p:sp>
          <p:nvSpPr>
            <p:cNvPr id="24" name="Rectangle 32"/>
            <p:cNvSpPr>
              <a:spLocks noChangeArrowheads="1"/>
            </p:cNvSpPr>
            <p:nvPr/>
          </p:nvSpPr>
          <p:spPr bwMode="auto">
            <a:xfrm>
              <a:off x="279134" y="1424770"/>
              <a:ext cx="3977062" cy="358776"/>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http://www.ics.forth.gr/Activity/2013HeraklionCRM-SIGmeeting</a:t>
              </a:r>
              <a:endParaRPr lang="el-GR" sz="1000" dirty="0">
                <a:solidFill>
                  <a:srgbClr val="000000"/>
                </a:solidFill>
              </a:endParaRPr>
            </a:p>
          </p:txBody>
        </p:sp>
      </p:grpSp>
      <p:cxnSp>
        <p:nvCxnSpPr>
          <p:cNvPr id="25" name="AutoShape 30"/>
          <p:cNvCxnSpPr>
            <a:cxnSpLocks noChangeShapeType="1"/>
            <a:stCxn id="24" idx="2"/>
            <a:endCxn id="17" idx="0"/>
          </p:cNvCxnSpPr>
          <p:nvPr/>
        </p:nvCxnSpPr>
        <p:spPr bwMode="auto">
          <a:xfrm>
            <a:off x="2427532" y="3410837"/>
            <a:ext cx="0" cy="1702039"/>
          </a:xfrm>
          <a:prstGeom prst="straightConnector1">
            <a:avLst/>
          </a:prstGeom>
          <a:noFill/>
          <a:ln w="9525">
            <a:solidFill>
              <a:schemeClr val="tx1"/>
            </a:solidFill>
            <a:round/>
            <a:headEnd/>
            <a:tailEnd type="stealth" w="lg" len="lg"/>
          </a:ln>
        </p:spPr>
      </p:cxnSp>
      <p:grpSp>
        <p:nvGrpSpPr>
          <p:cNvPr id="10" name="Group 9"/>
          <p:cNvGrpSpPr/>
          <p:nvPr/>
        </p:nvGrpSpPr>
        <p:grpSpPr>
          <a:xfrm>
            <a:off x="5656881" y="2763130"/>
            <a:ext cx="4165907" cy="647700"/>
            <a:chOff x="5005137" y="1135840"/>
            <a:chExt cx="3561347" cy="647700"/>
          </a:xfrm>
        </p:grpSpPr>
        <p:sp>
          <p:nvSpPr>
            <p:cNvPr id="46" name="Rectangle 31"/>
            <p:cNvSpPr>
              <a:spLocks noChangeArrowheads="1"/>
            </p:cNvSpPr>
            <p:nvPr/>
          </p:nvSpPr>
          <p:spPr bwMode="auto">
            <a:xfrm>
              <a:off x="5005137" y="1135840"/>
              <a:ext cx="3561347"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E7 Activity</a:t>
              </a:r>
              <a:endParaRPr lang="el-GR" sz="1600" b="1" dirty="0"/>
            </a:p>
          </p:txBody>
        </p:sp>
        <p:sp>
          <p:nvSpPr>
            <p:cNvPr id="47" name="Rectangle 32"/>
            <p:cNvSpPr>
              <a:spLocks noChangeArrowheads="1"/>
            </p:cNvSpPr>
            <p:nvPr/>
          </p:nvSpPr>
          <p:spPr bwMode="auto">
            <a:xfrm>
              <a:off x="5005137" y="1424765"/>
              <a:ext cx="3561347" cy="358775"/>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a:t>
              </a:r>
              <a:r>
                <a:rPr lang="en-US" sz="1000" dirty="0" smtClean="0">
                  <a:solidFill>
                    <a:srgbClr val="000000"/>
                  </a:solidFill>
                </a:rPr>
                <a:t>www.ics.forth.gr/Activity/2013MaladesPlantingOliveTrees</a:t>
              </a:r>
              <a:endParaRPr lang="el-GR" sz="1000" dirty="0">
                <a:solidFill>
                  <a:srgbClr val="000000"/>
                </a:solidFill>
              </a:endParaRPr>
            </a:p>
          </p:txBody>
        </p:sp>
      </p:grpSp>
      <p:cxnSp>
        <p:nvCxnSpPr>
          <p:cNvPr id="48" name="AutoShape 30"/>
          <p:cNvCxnSpPr>
            <a:cxnSpLocks noChangeShapeType="1"/>
            <a:stCxn id="47" idx="2"/>
            <a:endCxn id="20" idx="0"/>
          </p:cNvCxnSpPr>
          <p:nvPr/>
        </p:nvCxnSpPr>
        <p:spPr bwMode="auto">
          <a:xfrm>
            <a:off x="7739835" y="3410830"/>
            <a:ext cx="424" cy="1702046"/>
          </a:xfrm>
          <a:prstGeom prst="straightConnector1">
            <a:avLst/>
          </a:prstGeom>
          <a:noFill/>
          <a:ln w="9525">
            <a:solidFill>
              <a:schemeClr val="tx1"/>
            </a:solidFill>
            <a:round/>
            <a:headEnd/>
            <a:tailEnd type="stealth" w="lg" len="lg"/>
          </a:ln>
        </p:spPr>
      </p:cxnSp>
      <p:grpSp>
        <p:nvGrpSpPr>
          <p:cNvPr id="9" name="Group 8"/>
          <p:cNvGrpSpPr/>
          <p:nvPr/>
        </p:nvGrpSpPr>
        <p:grpSpPr>
          <a:xfrm>
            <a:off x="3651249" y="4239808"/>
            <a:ext cx="3143779" cy="647700"/>
            <a:chOff x="3413301" y="2271562"/>
            <a:chExt cx="2901950" cy="647700"/>
          </a:xfrm>
        </p:grpSpPr>
        <p:sp>
          <p:nvSpPr>
            <p:cNvPr id="57" name="Rectangle 31"/>
            <p:cNvSpPr>
              <a:spLocks noChangeArrowheads="1"/>
            </p:cNvSpPr>
            <p:nvPr/>
          </p:nvSpPr>
          <p:spPr bwMode="auto">
            <a:xfrm>
              <a:off x="3413301" y="2271562"/>
              <a:ext cx="2901950"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a:t>E39 Actor</a:t>
              </a:r>
              <a:endParaRPr lang="el-GR" sz="1600" b="1" dirty="0"/>
            </a:p>
          </p:txBody>
        </p:sp>
        <p:sp>
          <p:nvSpPr>
            <p:cNvPr id="58" name="Rectangle 32"/>
            <p:cNvSpPr>
              <a:spLocks noChangeArrowheads="1"/>
            </p:cNvSpPr>
            <p:nvPr/>
          </p:nvSpPr>
          <p:spPr bwMode="auto">
            <a:xfrm>
              <a:off x="3413301" y="2560487"/>
              <a:ext cx="2901950" cy="358775"/>
            </a:xfrm>
            <a:prstGeom prst="rect">
              <a:avLst/>
            </a:prstGeom>
            <a:solidFill>
              <a:schemeClr val="bg1"/>
            </a:solidFill>
            <a:ln w="3175" algn="ctr">
              <a:solidFill>
                <a:schemeClr val="tx1"/>
              </a:solidFill>
              <a:miter lim="800000"/>
              <a:headEnd/>
              <a:tailEnd/>
            </a:ln>
          </p:spPr>
          <p:txBody>
            <a:bodyPr anchor="ctr"/>
            <a:lstStyle/>
            <a:p>
              <a:pPr algn="ctr"/>
              <a:r>
                <a:rPr lang="en-US" sz="1000" dirty="0">
                  <a:solidFill>
                    <a:srgbClr val="000000"/>
                  </a:solidFill>
                </a:rPr>
                <a:t>http</a:t>
              </a:r>
              <a:r>
                <a:rPr lang="en-US" sz="1000" dirty="0" smtClean="0">
                  <a:solidFill>
                    <a:srgbClr val="000000"/>
                  </a:solidFill>
                </a:rPr>
                <a:t>://www.ics.forth.gr/Actor/Doerr</a:t>
              </a:r>
              <a:endParaRPr lang="el-GR" sz="1000" dirty="0">
                <a:solidFill>
                  <a:srgbClr val="000000"/>
                </a:solidFill>
              </a:endParaRPr>
            </a:p>
          </p:txBody>
        </p:sp>
      </p:grpSp>
      <p:cxnSp>
        <p:nvCxnSpPr>
          <p:cNvPr id="37" name="AutoShape 30"/>
          <p:cNvCxnSpPr>
            <a:cxnSpLocks noChangeShapeType="1"/>
            <a:stCxn id="47" idx="2"/>
            <a:endCxn id="57" idx="0"/>
          </p:cNvCxnSpPr>
          <p:nvPr/>
        </p:nvCxnSpPr>
        <p:spPr bwMode="auto">
          <a:xfrm flipH="1">
            <a:off x="5223139" y="3410830"/>
            <a:ext cx="2516696" cy="828978"/>
          </a:xfrm>
          <a:prstGeom prst="straightConnector1">
            <a:avLst/>
          </a:prstGeom>
          <a:noFill/>
          <a:ln w="9525">
            <a:solidFill>
              <a:schemeClr val="tx1"/>
            </a:solidFill>
            <a:round/>
            <a:headEnd/>
            <a:tailEnd type="stealth" w="lg" len="lg"/>
          </a:ln>
        </p:spPr>
      </p:cxnSp>
      <p:cxnSp>
        <p:nvCxnSpPr>
          <p:cNvPr id="44" name="AutoShape 30"/>
          <p:cNvCxnSpPr>
            <a:cxnSpLocks noChangeShapeType="1"/>
            <a:stCxn id="24" idx="2"/>
            <a:endCxn id="57" idx="0"/>
          </p:cNvCxnSpPr>
          <p:nvPr/>
        </p:nvCxnSpPr>
        <p:spPr bwMode="auto">
          <a:xfrm>
            <a:off x="2427532" y="3410837"/>
            <a:ext cx="2795607" cy="828971"/>
          </a:xfrm>
          <a:prstGeom prst="straightConnector1">
            <a:avLst/>
          </a:prstGeom>
          <a:noFill/>
          <a:ln w="9525">
            <a:solidFill>
              <a:schemeClr val="tx1"/>
            </a:solidFill>
            <a:round/>
            <a:headEnd/>
            <a:tailEnd type="stealth" w="lg" len="lg"/>
          </a:ln>
        </p:spPr>
      </p:cxnSp>
      <p:sp>
        <p:nvSpPr>
          <p:cNvPr id="51" name="Text Box 29"/>
          <p:cNvSpPr txBox="1">
            <a:spLocks noChangeArrowheads="1"/>
          </p:cNvSpPr>
          <p:nvPr/>
        </p:nvSpPr>
        <p:spPr bwMode="auto">
          <a:xfrm>
            <a:off x="4584607" y="3718798"/>
            <a:ext cx="1370050"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P14 carried out by</a:t>
            </a:r>
            <a:endParaRPr lang="en-US" sz="1200" dirty="0">
              <a:solidFill>
                <a:srgbClr val="000000"/>
              </a:solidFill>
              <a:cs typeface="Arial" charset="0"/>
            </a:endParaRPr>
          </a:p>
        </p:txBody>
      </p:sp>
      <p:sp>
        <p:nvSpPr>
          <p:cNvPr id="38"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a:t>People:</a:t>
            </a:r>
            <a:br>
              <a:rPr lang="en-US" b="0" kern="0" dirty="0"/>
            </a:br>
            <a:r>
              <a:rPr lang="en-US" b="0" kern="0" dirty="0"/>
              <a:t>Accidental roles</a:t>
            </a:r>
            <a:endParaRPr lang="el-GR" b="0" kern="0" dirty="0"/>
          </a:p>
        </p:txBody>
      </p:sp>
      <p:sp>
        <p:nvSpPr>
          <p:cNvPr id="33" name="Text Box 29"/>
          <p:cNvSpPr txBox="1">
            <a:spLocks noChangeArrowheads="1"/>
          </p:cNvSpPr>
          <p:nvPr/>
        </p:nvSpPr>
        <p:spPr bwMode="auto">
          <a:xfrm>
            <a:off x="2146252" y="4126559"/>
            <a:ext cx="890752"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P2 has type</a:t>
            </a:r>
            <a:endParaRPr lang="en-US" sz="1200" dirty="0">
              <a:solidFill>
                <a:srgbClr val="000000"/>
              </a:solidFill>
              <a:cs typeface="Arial" charset="0"/>
            </a:endParaRPr>
          </a:p>
        </p:txBody>
      </p:sp>
      <p:sp>
        <p:nvSpPr>
          <p:cNvPr id="34" name="Text Box 29"/>
          <p:cNvSpPr txBox="1">
            <a:spLocks noChangeArrowheads="1"/>
          </p:cNvSpPr>
          <p:nvPr/>
        </p:nvSpPr>
        <p:spPr bwMode="auto">
          <a:xfrm>
            <a:off x="7645567" y="4126559"/>
            <a:ext cx="890752" cy="276999"/>
          </a:xfrm>
          <a:prstGeom prst="rect">
            <a:avLst/>
          </a:prstGeom>
          <a:solidFill>
            <a:schemeClr val="accent1">
              <a:lumMod val="20000"/>
              <a:lumOff val="80000"/>
            </a:schemeClr>
          </a:solidFill>
          <a:ln w="9525">
            <a:noFill/>
            <a:miter lim="800000"/>
            <a:headEnd/>
            <a:tailEnd/>
          </a:ln>
        </p:spPr>
        <p:txBody>
          <a:bodyPr wrap="none" lIns="18000" rIns="18000">
            <a:spAutoFit/>
          </a:bodyPr>
          <a:lstStyle/>
          <a:p>
            <a:pPr algn="ctr">
              <a:spcBef>
                <a:spcPct val="0"/>
              </a:spcBef>
              <a:buSzTx/>
              <a:buFontTx/>
              <a:buNone/>
            </a:pPr>
            <a:r>
              <a:rPr lang="en-US" sz="1200" dirty="0" smtClean="0">
                <a:solidFill>
                  <a:srgbClr val="000000"/>
                </a:solidFill>
                <a:cs typeface="Times New Roman" pitchFamily="18" charset="0"/>
              </a:rPr>
              <a:t>P2 has type</a:t>
            </a:r>
            <a:endParaRPr lang="en-US" sz="1200" dirty="0">
              <a:solidFill>
                <a:srgbClr val="000000"/>
              </a:solidFill>
              <a:cs typeface="Arial" charset="0"/>
            </a:endParaRPr>
          </a:p>
        </p:txBody>
      </p:sp>
    </p:spTree>
    <p:extLst>
      <p:ext uri="{BB962C8B-B14F-4D97-AF65-F5344CB8AC3E}">
        <p14:creationId xmlns:p14="http://schemas.microsoft.com/office/powerpoint/2010/main" val="2897714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813" y="217714"/>
            <a:ext cx="7150100" cy="1071336"/>
          </a:xfrm>
        </p:spPr>
        <p:txBody>
          <a:bodyPr/>
          <a:lstStyle/>
          <a:p>
            <a:r>
              <a:rPr lang="en-US" dirty="0"/>
              <a:t>People:</a:t>
            </a:r>
            <a:br>
              <a:rPr lang="en-US" dirty="0"/>
            </a:br>
            <a:r>
              <a:rPr lang="en-US" dirty="0"/>
              <a:t>Accidental </a:t>
            </a:r>
            <a:r>
              <a:rPr lang="en-US" dirty="0" smtClean="0"/>
              <a:t>roles - Issuer</a:t>
            </a:r>
            <a:endParaRPr lang="el-GR" dirty="0"/>
          </a:p>
        </p:txBody>
      </p:sp>
      <p:sp>
        <p:nvSpPr>
          <p:cNvPr id="3" name="Slide Number Placeholder 2"/>
          <p:cNvSpPr>
            <a:spLocks noGrp="1"/>
          </p:cNvSpPr>
          <p:nvPr>
            <p:ph type="sldNum" sz="quarter" idx="11"/>
          </p:nvPr>
        </p:nvSpPr>
        <p:spPr>
          <a:xfrm>
            <a:off x="9075180" y="6324600"/>
            <a:ext cx="450850" cy="381000"/>
          </a:xfrm>
        </p:spPr>
        <p:txBody>
          <a:bodyPr/>
          <a:lstStyle/>
          <a:p>
            <a:pPr>
              <a:defRPr/>
            </a:pPr>
            <a:fld id="{4607CC90-1CB1-4564-9E35-00235DDB2CD8}" type="slidenum">
              <a:rPr lang="en-US" altLang="el-GR" smtClean="0"/>
              <a:pPr>
                <a:defRPr/>
              </a:pPr>
              <a:t>29</a:t>
            </a:fld>
            <a:endParaRPr lang="en-US" altLang="el-GR"/>
          </a:p>
        </p:txBody>
      </p:sp>
      <p:sp>
        <p:nvSpPr>
          <p:cNvPr id="13" name="Oval 12"/>
          <p:cNvSpPr/>
          <p:nvPr/>
        </p:nvSpPr>
        <p:spPr bwMode="auto">
          <a:xfrm>
            <a:off x="5906718" y="5490186"/>
            <a:ext cx="3308554" cy="796413"/>
          </a:xfrm>
          <a:prstGeom prst="ellipse">
            <a:avLst/>
          </a:prstGeom>
          <a:solidFill>
            <a:srgbClr val="CEE6FA"/>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600" b="0" i="1" dirty="0"/>
              <a:t>Target Range:</a:t>
            </a:r>
          </a:p>
          <a:p>
            <a:pPr algn="ctr"/>
            <a:r>
              <a:rPr lang="en-US" sz="1600" dirty="0" smtClean="0"/>
              <a:t>E39 Actor</a:t>
            </a:r>
            <a:endParaRPr lang="en-US" sz="1600" dirty="0"/>
          </a:p>
        </p:txBody>
      </p:sp>
      <p:sp>
        <p:nvSpPr>
          <p:cNvPr id="8" name="Oval 7"/>
          <p:cNvSpPr/>
          <p:nvPr/>
        </p:nvSpPr>
        <p:spPr bwMode="auto">
          <a:xfrm>
            <a:off x="5906718" y="1705902"/>
            <a:ext cx="3308554" cy="796413"/>
          </a:xfrm>
          <a:prstGeom prst="ellipse">
            <a:avLst/>
          </a:prstGeom>
          <a:solidFill>
            <a:srgbClr val="97C9F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600" b="0" i="1" dirty="0"/>
              <a:t>Target Domain:</a:t>
            </a:r>
          </a:p>
          <a:p>
            <a:pPr algn="ctr"/>
            <a:r>
              <a:rPr lang="en-US" sz="1600" dirty="0" smtClean="0"/>
              <a:t>E22 Man-Made Object</a:t>
            </a:r>
            <a:endParaRPr lang="en-US" sz="1600" dirty="0"/>
          </a:p>
        </p:txBody>
      </p:sp>
      <p:sp>
        <p:nvSpPr>
          <p:cNvPr id="44" name="TextBox 43"/>
          <p:cNvSpPr txBox="1"/>
          <p:nvPr/>
        </p:nvSpPr>
        <p:spPr>
          <a:xfrm>
            <a:off x="5174790" y="2716219"/>
            <a:ext cx="2452915" cy="338554"/>
          </a:xfrm>
          <a:prstGeom prst="rect">
            <a:avLst/>
          </a:prstGeom>
          <a:noFill/>
        </p:spPr>
        <p:txBody>
          <a:bodyPr wrap="none" rtlCol="0">
            <a:spAutoFit/>
          </a:bodyPr>
          <a:lstStyle/>
          <a:p>
            <a:pPr algn="ctr"/>
            <a:r>
              <a:rPr lang="en-US" sz="1600" dirty="0" smtClean="0"/>
              <a:t>P108i was produced by</a:t>
            </a:r>
            <a:endParaRPr lang="en-US" sz="1600" dirty="0"/>
          </a:p>
        </p:txBody>
      </p:sp>
      <p:sp>
        <p:nvSpPr>
          <p:cNvPr id="46" name="TextBox 45"/>
          <p:cNvSpPr txBox="1"/>
          <p:nvPr/>
        </p:nvSpPr>
        <p:spPr>
          <a:xfrm>
            <a:off x="783709" y="3983760"/>
            <a:ext cx="2223686" cy="584775"/>
          </a:xfrm>
          <a:prstGeom prst="rect">
            <a:avLst/>
          </a:prstGeom>
          <a:noFill/>
        </p:spPr>
        <p:txBody>
          <a:bodyPr wrap="none" rtlCol="0">
            <a:spAutoFit/>
          </a:bodyPr>
          <a:lstStyle/>
          <a:p>
            <a:pPr algn="ctr"/>
            <a:r>
              <a:rPr lang="en-US" sz="1600" b="0" i="1" dirty="0" smtClean="0"/>
              <a:t>Source Path:</a:t>
            </a:r>
          </a:p>
          <a:p>
            <a:pPr algn="ctr"/>
            <a:r>
              <a:rPr lang="en-US" sz="1600" dirty="0" smtClean="0"/>
              <a:t>ISSUER_ID == PR_ID</a:t>
            </a:r>
            <a:endParaRPr lang="en-US" sz="1600" dirty="0"/>
          </a:p>
        </p:txBody>
      </p:sp>
      <p:sp>
        <p:nvSpPr>
          <p:cNvPr id="4" name="Oval 3"/>
          <p:cNvSpPr/>
          <p:nvPr/>
        </p:nvSpPr>
        <p:spPr bwMode="auto">
          <a:xfrm>
            <a:off x="737415" y="3003726"/>
            <a:ext cx="2639961" cy="796413"/>
          </a:xfrm>
          <a:prstGeom prst="ellipse">
            <a:avLst/>
          </a:prstGeom>
          <a:solidFill>
            <a:schemeClr val="tx1">
              <a:lumMod val="50000"/>
              <a:lumOff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rPr>
              <a:t>Source</a:t>
            </a:r>
            <a:r>
              <a:rPr kumimoji="0" lang="en-US" sz="1600" b="0" i="1" u="none" strike="noStrike" cap="none" normalizeH="0" dirty="0" smtClean="0">
                <a:ln>
                  <a:noFill/>
                </a:ln>
                <a:solidFill>
                  <a:schemeClr val="tx1"/>
                </a:solidFill>
                <a:effectLst/>
                <a:latin typeface="Arial" pitchFamily="34" charset="0"/>
              </a:rPr>
              <a:t> </a:t>
            </a:r>
            <a:r>
              <a:rPr kumimoji="0" lang="en-US" sz="1600" b="0" i="1" u="none" strike="noStrike" cap="none" normalizeH="0" baseline="0" dirty="0" smtClean="0">
                <a:ln>
                  <a:noFill/>
                </a:ln>
                <a:solidFill>
                  <a:schemeClr val="tx1"/>
                </a:solidFill>
                <a:effectLst/>
                <a:latin typeface="Arial" pitchFamily="34" charset="0"/>
              </a:rPr>
              <a:t>Domain: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//COIN</a:t>
            </a:r>
          </a:p>
        </p:txBody>
      </p:sp>
      <p:sp>
        <p:nvSpPr>
          <p:cNvPr id="10" name="Oval 9"/>
          <p:cNvSpPr/>
          <p:nvPr/>
        </p:nvSpPr>
        <p:spPr bwMode="auto">
          <a:xfrm>
            <a:off x="737415" y="5483836"/>
            <a:ext cx="2639961" cy="796413"/>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rPr>
              <a:t>Source</a:t>
            </a:r>
            <a:r>
              <a:rPr kumimoji="0" lang="en-US" sz="1600" b="0" i="1" u="none" strike="noStrike" cap="none" normalizeH="0" dirty="0" smtClean="0">
                <a:ln>
                  <a:noFill/>
                </a:ln>
                <a:solidFill>
                  <a:schemeClr val="tx1"/>
                </a:solidFill>
                <a:effectLst/>
                <a:latin typeface="Arial" pitchFamily="34" charset="0"/>
              </a:rPr>
              <a:t> </a:t>
            </a:r>
            <a:r>
              <a:rPr kumimoji="0" lang="en-US" sz="1600" b="0" i="1" u="none" strike="noStrike" cap="none" normalizeH="0" baseline="0" dirty="0" smtClean="0">
                <a:ln>
                  <a:noFill/>
                </a:ln>
                <a:solidFill>
                  <a:schemeClr val="tx1"/>
                </a:solidFill>
                <a:effectLst/>
                <a:latin typeface="Arial" pitchFamily="34" charset="0"/>
              </a:rPr>
              <a:t>Range: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//ISSUER</a:t>
            </a:r>
          </a:p>
        </p:txBody>
      </p:sp>
      <p:cxnSp>
        <p:nvCxnSpPr>
          <p:cNvPr id="22" name="Straight Arrow Connector 21"/>
          <p:cNvCxnSpPr>
            <a:stCxn id="4" idx="4"/>
            <a:endCxn id="10" idx="0"/>
          </p:cNvCxnSpPr>
          <p:nvPr/>
        </p:nvCxnSpPr>
        <p:spPr bwMode="auto">
          <a:xfrm>
            <a:off x="2057396" y="3800139"/>
            <a:ext cx="0" cy="1683697"/>
          </a:xfrm>
          <a:prstGeom prst="straightConnector1">
            <a:avLst/>
          </a:prstGeom>
          <a:solidFill>
            <a:schemeClr val="accent1"/>
          </a:solidFill>
          <a:ln w="3810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a:stCxn id="8" idx="4"/>
            <a:endCxn id="24" idx="0"/>
          </p:cNvCxnSpPr>
          <p:nvPr/>
        </p:nvCxnSpPr>
        <p:spPr bwMode="auto">
          <a:xfrm>
            <a:off x="7560995" y="2502315"/>
            <a:ext cx="14749" cy="704001"/>
          </a:xfrm>
          <a:prstGeom prst="straightConnector1">
            <a:avLst/>
          </a:prstGeom>
          <a:solidFill>
            <a:schemeClr val="accent1"/>
          </a:solidFill>
          <a:ln w="3810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25" idx="2"/>
            <a:endCxn id="34" idx="0"/>
          </p:cNvCxnSpPr>
          <p:nvPr/>
        </p:nvCxnSpPr>
        <p:spPr bwMode="auto">
          <a:xfrm flipH="1">
            <a:off x="7575744" y="3885929"/>
            <a:ext cx="2060" cy="495247"/>
          </a:xfrm>
          <a:prstGeom prst="straightConnector1">
            <a:avLst/>
          </a:prstGeom>
          <a:solidFill>
            <a:schemeClr val="accent1"/>
          </a:solidFill>
          <a:ln w="3810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5504845" y="5090285"/>
            <a:ext cx="1963999" cy="338554"/>
          </a:xfrm>
          <a:prstGeom prst="rect">
            <a:avLst/>
          </a:prstGeom>
          <a:noFill/>
        </p:spPr>
        <p:txBody>
          <a:bodyPr wrap="none" rtlCol="0">
            <a:spAutoFit/>
          </a:bodyPr>
          <a:lstStyle/>
          <a:p>
            <a:pPr algn="ctr"/>
            <a:r>
              <a:rPr lang="en-US" sz="1600" dirty="0" smtClean="0"/>
              <a:t>P14 carried out by</a:t>
            </a:r>
            <a:endParaRPr lang="en-US" sz="1600" dirty="0"/>
          </a:p>
        </p:txBody>
      </p:sp>
      <p:sp>
        <p:nvSpPr>
          <p:cNvPr id="15" name="Left Brace 14"/>
          <p:cNvSpPr/>
          <p:nvPr/>
        </p:nvSpPr>
        <p:spPr bwMode="auto">
          <a:xfrm>
            <a:off x="4837506" y="2679675"/>
            <a:ext cx="589933" cy="2656682"/>
          </a:xfrm>
          <a:prstGeom prst="leftBrac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grpSp>
        <p:nvGrpSpPr>
          <p:cNvPr id="21" name="Group 20"/>
          <p:cNvGrpSpPr/>
          <p:nvPr/>
        </p:nvGrpSpPr>
        <p:grpSpPr>
          <a:xfrm>
            <a:off x="6731602" y="3206316"/>
            <a:ext cx="1688283" cy="679613"/>
            <a:chOff x="3812507" y="4877178"/>
            <a:chExt cx="1688283" cy="679613"/>
          </a:xfrm>
        </p:grpSpPr>
        <p:sp>
          <p:nvSpPr>
            <p:cNvPr id="24" name="Text Box 6"/>
            <p:cNvSpPr txBox="1">
              <a:spLocks noChangeAspect="1" noChangeArrowheads="1"/>
            </p:cNvSpPr>
            <p:nvPr/>
          </p:nvSpPr>
          <p:spPr bwMode="auto">
            <a:xfrm>
              <a:off x="3812507" y="4877178"/>
              <a:ext cx="1688283" cy="338554"/>
            </a:xfrm>
            <a:prstGeom prst="rect">
              <a:avLst/>
            </a:prstGeom>
            <a:gradFill rotWithShape="1">
              <a:gsLst>
                <a:gs pos="0">
                  <a:srgbClr val="97C9F3"/>
                </a:gs>
                <a:gs pos="50000">
                  <a:schemeClr val="bg1"/>
                </a:gs>
                <a:gs pos="100000">
                  <a:srgbClr val="97C9F3"/>
                </a:gs>
              </a:gsLst>
              <a:lin ang="5400000" scaled="1"/>
            </a:gradFill>
            <a:ln w="9525">
              <a:solidFill>
                <a:schemeClr val="tx1"/>
              </a:solidFill>
              <a:miter lim="800000"/>
              <a:headEnd/>
              <a:tailEnd/>
            </a:ln>
            <a:effectLst/>
          </p:spPr>
          <p:txBody>
            <a:bodyPr wrap="none">
              <a:spAutoFit/>
            </a:bodyPr>
            <a:lstStyle/>
            <a:p>
              <a:pPr algn="ctr">
                <a:defRPr/>
              </a:pPr>
              <a:r>
                <a:rPr lang="en-GB" sz="1600" dirty="0" smtClean="0"/>
                <a:t>E12 Production</a:t>
              </a:r>
              <a:endParaRPr lang="en-GB" sz="1600" dirty="0"/>
            </a:p>
          </p:txBody>
        </p:sp>
        <p:sp>
          <p:nvSpPr>
            <p:cNvPr id="25" name="Text Box 6"/>
            <p:cNvSpPr txBox="1">
              <a:spLocks noChangeAspect="1" noChangeArrowheads="1"/>
            </p:cNvSpPr>
            <p:nvPr/>
          </p:nvSpPr>
          <p:spPr bwMode="auto">
            <a:xfrm>
              <a:off x="3816628" y="5218237"/>
              <a:ext cx="1684162" cy="338554"/>
            </a:xfrm>
            <a:prstGeom prst="rect">
              <a:avLst/>
            </a:prstGeom>
            <a:noFill/>
            <a:ln w="9525">
              <a:solidFill>
                <a:schemeClr val="tx1"/>
              </a:solidFill>
              <a:miter lim="800000"/>
              <a:headEnd/>
              <a:tailEnd/>
            </a:ln>
            <a:effectLst/>
          </p:spPr>
          <p:txBody>
            <a:bodyPr wrap="square">
              <a:spAutoFit/>
            </a:bodyPr>
            <a:lstStyle/>
            <a:p>
              <a:pPr algn="ctr">
                <a:defRPr/>
              </a:pPr>
              <a:r>
                <a:rPr lang="en-GB" sz="1600" dirty="0" smtClean="0"/>
                <a:t>p1</a:t>
              </a:r>
              <a:endParaRPr lang="en-GB" sz="1600" dirty="0"/>
            </a:p>
          </p:txBody>
        </p:sp>
      </p:grpSp>
      <p:sp>
        <p:nvSpPr>
          <p:cNvPr id="5" name="Rectangle 4"/>
          <p:cNvSpPr/>
          <p:nvPr/>
        </p:nvSpPr>
        <p:spPr>
          <a:xfrm>
            <a:off x="89508" y="1443794"/>
            <a:ext cx="5396891" cy="1323439"/>
          </a:xfrm>
          <a:prstGeom prst="rect">
            <a:avLst/>
          </a:prstGeom>
        </p:spPr>
        <p:txBody>
          <a:bodyPr wrap="square">
            <a:spAutoFit/>
          </a:bodyPr>
          <a:lstStyle/>
          <a:p>
            <a:pPr algn="just"/>
            <a:r>
              <a:rPr lang="en-US" sz="1600" dirty="0"/>
              <a:t>"Issuer" is an accidental </a:t>
            </a:r>
            <a:r>
              <a:rPr lang="en-US" sz="1600" dirty="0" smtClean="0"/>
              <a:t>role, does </a:t>
            </a:r>
            <a:r>
              <a:rPr lang="en-US" sz="1600" dirty="0"/>
              <a:t>not characterize an actor independently from particular contexts of activity. </a:t>
            </a:r>
            <a:r>
              <a:rPr lang="en-US" sz="1600" dirty="0" smtClean="0"/>
              <a:t>Therefore </a:t>
            </a:r>
            <a:r>
              <a:rPr lang="en-US" sz="1600" dirty="0"/>
              <a:t>the Actor does not have the type "Issuer" but the activity only has the type "</a:t>
            </a:r>
            <a:r>
              <a:rPr lang="en-US" sz="1600" dirty="0" smtClean="0"/>
              <a:t>Issuing“</a:t>
            </a:r>
          </a:p>
          <a:p>
            <a:pPr algn="just"/>
            <a:endParaRPr lang="en-US" sz="1600" dirty="0"/>
          </a:p>
        </p:txBody>
      </p:sp>
      <p:sp>
        <p:nvSpPr>
          <p:cNvPr id="27" name="TextBox 26"/>
          <p:cNvSpPr txBox="1"/>
          <p:nvPr/>
        </p:nvSpPr>
        <p:spPr>
          <a:xfrm>
            <a:off x="5309442" y="3912339"/>
            <a:ext cx="2318263" cy="338554"/>
          </a:xfrm>
          <a:prstGeom prst="rect">
            <a:avLst/>
          </a:prstGeom>
          <a:noFill/>
        </p:spPr>
        <p:txBody>
          <a:bodyPr wrap="none" rtlCol="0">
            <a:spAutoFit/>
          </a:bodyPr>
          <a:lstStyle/>
          <a:p>
            <a:pPr algn="ctr"/>
            <a:r>
              <a:rPr lang="en-US" sz="1600" dirty="0" smtClean="0"/>
              <a:t>P17 was motivated by</a:t>
            </a:r>
            <a:endParaRPr lang="en-US" sz="1600" dirty="0"/>
          </a:p>
        </p:txBody>
      </p:sp>
      <p:grpSp>
        <p:nvGrpSpPr>
          <p:cNvPr id="33" name="Group 32"/>
          <p:cNvGrpSpPr/>
          <p:nvPr/>
        </p:nvGrpSpPr>
        <p:grpSpPr>
          <a:xfrm>
            <a:off x="6962241" y="4381176"/>
            <a:ext cx="1227005" cy="679613"/>
            <a:chOff x="4439272" y="2570161"/>
            <a:chExt cx="1227005" cy="679613"/>
          </a:xfrm>
        </p:grpSpPr>
        <p:sp>
          <p:nvSpPr>
            <p:cNvPr id="34" name="Text Box 6"/>
            <p:cNvSpPr txBox="1">
              <a:spLocks noChangeAspect="1" noChangeArrowheads="1"/>
            </p:cNvSpPr>
            <p:nvPr/>
          </p:nvSpPr>
          <p:spPr bwMode="auto">
            <a:xfrm>
              <a:off x="4439273" y="2570161"/>
              <a:ext cx="1227004" cy="338554"/>
            </a:xfrm>
            <a:prstGeom prst="rect">
              <a:avLst/>
            </a:prstGeom>
            <a:gradFill rotWithShape="1">
              <a:gsLst>
                <a:gs pos="0">
                  <a:srgbClr val="97C9F3"/>
                </a:gs>
                <a:gs pos="50000">
                  <a:schemeClr val="bg1"/>
                </a:gs>
                <a:gs pos="100000">
                  <a:srgbClr val="97C9F3"/>
                </a:gs>
              </a:gsLst>
              <a:lin ang="5400000" scaled="1"/>
            </a:gradFill>
            <a:ln w="9525">
              <a:solidFill>
                <a:schemeClr val="tx1"/>
              </a:solidFill>
              <a:miter lim="800000"/>
              <a:headEnd/>
              <a:tailEnd/>
            </a:ln>
            <a:effectLst/>
          </p:spPr>
          <p:txBody>
            <a:bodyPr wrap="none">
              <a:spAutoFit/>
            </a:bodyPr>
            <a:lstStyle/>
            <a:p>
              <a:pPr algn="ctr">
                <a:defRPr/>
              </a:pPr>
              <a:r>
                <a:rPr lang="en-GB" sz="1600" dirty="0" smtClean="0"/>
                <a:t>E7 Activity</a:t>
              </a:r>
              <a:endParaRPr lang="en-GB" sz="1600" dirty="0"/>
            </a:p>
          </p:txBody>
        </p:sp>
        <p:sp>
          <p:nvSpPr>
            <p:cNvPr id="36" name="Text Box 6"/>
            <p:cNvSpPr txBox="1">
              <a:spLocks noChangeAspect="1" noChangeArrowheads="1"/>
            </p:cNvSpPr>
            <p:nvPr/>
          </p:nvSpPr>
          <p:spPr bwMode="auto">
            <a:xfrm>
              <a:off x="4439272" y="2911220"/>
              <a:ext cx="1227005" cy="338554"/>
            </a:xfrm>
            <a:prstGeom prst="rect">
              <a:avLst/>
            </a:prstGeom>
            <a:noFill/>
            <a:ln w="9525">
              <a:solidFill>
                <a:schemeClr val="tx1"/>
              </a:solidFill>
              <a:miter lim="800000"/>
              <a:headEnd/>
              <a:tailEnd/>
            </a:ln>
            <a:effectLst/>
          </p:spPr>
          <p:txBody>
            <a:bodyPr wrap="square">
              <a:spAutoFit/>
            </a:bodyPr>
            <a:lstStyle/>
            <a:p>
              <a:pPr algn="ctr">
                <a:defRPr/>
              </a:pPr>
              <a:r>
                <a:rPr lang="en-GB" sz="1600" dirty="0" smtClean="0"/>
                <a:t>ia1</a:t>
              </a:r>
              <a:endParaRPr lang="en-GB" sz="1600" dirty="0"/>
            </a:p>
          </p:txBody>
        </p:sp>
      </p:grpSp>
      <p:cxnSp>
        <p:nvCxnSpPr>
          <p:cNvPr id="37" name="Straight Arrow Connector 36"/>
          <p:cNvCxnSpPr>
            <a:stCxn id="36" idx="2"/>
            <a:endCxn id="13" idx="0"/>
          </p:cNvCxnSpPr>
          <p:nvPr/>
        </p:nvCxnSpPr>
        <p:spPr bwMode="auto">
          <a:xfrm flipH="1">
            <a:off x="7560995" y="5060789"/>
            <a:ext cx="14749" cy="429397"/>
          </a:xfrm>
          <a:prstGeom prst="straightConnector1">
            <a:avLst/>
          </a:prstGeom>
          <a:solidFill>
            <a:schemeClr val="accent1"/>
          </a:solidFill>
          <a:ln w="3810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p:cNvCxnSpPr>
            <a:stCxn id="34" idx="3"/>
            <a:endCxn id="48" idx="0"/>
          </p:cNvCxnSpPr>
          <p:nvPr/>
        </p:nvCxnSpPr>
        <p:spPr bwMode="auto">
          <a:xfrm>
            <a:off x="8189246" y="4550453"/>
            <a:ext cx="858377" cy="243037"/>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5" name="Group 44"/>
          <p:cNvGrpSpPr/>
          <p:nvPr/>
        </p:nvGrpSpPr>
        <p:grpSpPr>
          <a:xfrm>
            <a:off x="8290021" y="4793490"/>
            <a:ext cx="1515204" cy="679614"/>
            <a:chOff x="3812506" y="4877177"/>
            <a:chExt cx="1688284" cy="679614"/>
          </a:xfrm>
        </p:grpSpPr>
        <p:sp>
          <p:nvSpPr>
            <p:cNvPr id="48" name="Text Box 6"/>
            <p:cNvSpPr txBox="1">
              <a:spLocks noChangeAspect="1" noChangeArrowheads="1"/>
            </p:cNvSpPr>
            <p:nvPr/>
          </p:nvSpPr>
          <p:spPr bwMode="auto">
            <a:xfrm>
              <a:off x="3812506" y="4877177"/>
              <a:ext cx="1688283" cy="338554"/>
            </a:xfrm>
            <a:prstGeom prst="rect">
              <a:avLst/>
            </a:prstGeom>
            <a:gradFill rotWithShape="1">
              <a:gsLst>
                <a:gs pos="0">
                  <a:srgbClr val="97C9F3"/>
                </a:gs>
                <a:gs pos="50000">
                  <a:schemeClr val="bg1"/>
                </a:gs>
                <a:gs pos="100000">
                  <a:srgbClr val="97C9F3"/>
                </a:gs>
              </a:gsLst>
              <a:lin ang="5400000" scaled="1"/>
            </a:gradFill>
            <a:ln w="9525">
              <a:solidFill>
                <a:schemeClr val="tx1"/>
              </a:solidFill>
              <a:miter lim="800000"/>
              <a:headEnd/>
              <a:tailEnd/>
            </a:ln>
            <a:effectLst/>
          </p:spPr>
          <p:txBody>
            <a:bodyPr wrap="square">
              <a:spAutoFit/>
            </a:bodyPr>
            <a:lstStyle/>
            <a:p>
              <a:pPr algn="ctr">
                <a:defRPr/>
              </a:pPr>
              <a:r>
                <a:rPr lang="en-GB" sz="1600" dirty="0"/>
                <a:t>E55 Type</a:t>
              </a:r>
            </a:p>
          </p:txBody>
        </p:sp>
        <p:sp>
          <p:nvSpPr>
            <p:cNvPr id="49" name="Text Box 6"/>
            <p:cNvSpPr txBox="1">
              <a:spLocks noChangeAspect="1" noChangeArrowheads="1"/>
            </p:cNvSpPr>
            <p:nvPr/>
          </p:nvSpPr>
          <p:spPr bwMode="auto">
            <a:xfrm>
              <a:off x="3816628" y="5218237"/>
              <a:ext cx="1684162" cy="338554"/>
            </a:xfrm>
            <a:prstGeom prst="rect">
              <a:avLst/>
            </a:prstGeom>
            <a:noFill/>
            <a:ln w="9525">
              <a:solidFill>
                <a:schemeClr val="tx1"/>
              </a:solidFill>
              <a:miter lim="800000"/>
              <a:headEnd/>
              <a:tailEnd/>
            </a:ln>
            <a:effectLst/>
          </p:spPr>
          <p:txBody>
            <a:bodyPr wrap="square">
              <a:spAutoFit/>
            </a:bodyPr>
            <a:lstStyle/>
            <a:p>
              <a:pPr algn="ctr">
                <a:defRPr/>
              </a:pPr>
              <a:r>
                <a:rPr lang="en-US" sz="1600" dirty="0" smtClean="0"/>
                <a:t>Issuing</a:t>
              </a:r>
              <a:endParaRPr lang="en-GB" sz="1600" dirty="0"/>
            </a:p>
          </p:txBody>
        </p:sp>
      </p:grpSp>
      <p:sp>
        <p:nvSpPr>
          <p:cNvPr id="31" name="Curved Down Arrow 30"/>
          <p:cNvSpPr/>
          <p:nvPr/>
        </p:nvSpPr>
        <p:spPr bwMode="auto">
          <a:xfrm>
            <a:off x="2823769" y="3721076"/>
            <a:ext cx="2013737" cy="360540"/>
          </a:xfrm>
          <a:prstGeom prst="curvedDownArrow">
            <a:avLst>
              <a:gd name="adj1" fmla="val 25000"/>
              <a:gd name="adj2" fmla="val 50000"/>
              <a:gd name="adj3" fmla="val 37676"/>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32" name="Curved Down Arrow 31"/>
          <p:cNvSpPr/>
          <p:nvPr/>
        </p:nvSpPr>
        <p:spPr bwMode="auto">
          <a:xfrm>
            <a:off x="3426113" y="5382960"/>
            <a:ext cx="2527412" cy="405113"/>
          </a:xfrm>
          <a:prstGeom prst="curvedDownArrow">
            <a:avLst>
              <a:gd name="adj1" fmla="val 25000"/>
              <a:gd name="adj2" fmla="val 50000"/>
              <a:gd name="adj3" fmla="val 37676"/>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30" name="Text Box 180"/>
          <p:cNvSpPr txBox="1">
            <a:spLocks noChangeArrowheads="1"/>
          </p:cNvSpPr>
          <p:nvPr/>
        </p:nvSpPr>
        <p:spPr bwMode="auto">
          <a:xfrm>
            <a:off x="5234417" y="4141493"/>
            <a:ext cx="1438214" cy="338554"/>
          </a:xfrm>
          <a:prstGeom prst="rect">
            <a:avLst/>
          </a:prstGeom>
          <a:noFill/>
          <a:ln w="9525">
            <a:noFill/>
            <a:miter lim="800000"/>
            <a:headEnd/>
            <a:tailEnd/>
          </a:ln>
        </p:spPr>
        <p:txBody>
          <a:bodyPr wrap="none">
            <a:spAutoFit/>
          </a:bodyPr>
          <a:lstStyle/>
          <a:p>
            <a:pPr eaLnBrk="1" hangingPunct="1"/>
            <a:r>
              <a:rPr lang="en-US" sz="1600" i="1" dirty="0" smtClean="0"/>
              <a:t>“</a:t>
            </a:r>
            <a:r>
              <a:rPr lang="en-US" sz="1600" i="1" dirty="0"/>
              <a:t>gave order”</a:t>
            </a:r>
          </a:p>
        </p:txBody>
      </p:sp>
    </p:spTree>
    <p:extLst>
      <p:ext uri="{BB962C8B-B14F-4D97-AF65-F5344CB8AC3E}">
        <p14:creationId xmlns:p14="http://schemas.microsoft.com/office/powerpoint/2010/main" val="1613041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nvPr>
        </p:nvSpPr>
        <p:spPr>
          <a:noFill/>
        </p:spPr>
        <p:txBody>
          <a:bodyPr vert="horz" lIns="91440" tIns="45720" rIns="91440" bIns="45720" rtlCol="0" anchor="ctr">
            <a:noAutofit/>
          </a:bodyPr>
          <a:lstStyle/>
          <a:p>
            <a:pPr algn="ctr"/>
            <a:r>
              <a:rPr lang="en-US" altLang="el-GR" sz="3600" dirty="0" smtClean="0"/>
              <a:t>CIDOC CRM </a:t>
            </a:r>
            <a:r>
              <a:rPr lang="en-US" altLang="el-GR" sz="3600" dirty="0"/>
              <a:t>extension suite</a:t>
            </a:r>
          </a:p>
        </p:txBody>
      </p:sp>
      <p:sp>
        <p:nvSpPr>
          <p:cNvPr id="23565" name="Slide Number Placeholder 35"/>
          <p:cNvSpPr>
            <a:spLocks noGrp="1"/>
          </p:cNvSpPr>
          <p:nvPr>
            <p:ph type="sldNum"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7C368A1-4DF4-4B8F-89D6-48F312FCF651}" type="slidenum">
              <a:rPr lang="en-US" altLang="el-GR" smtClean="0"/>
              <a:pPr/>
              <a:t>3</a:t>
            </a:fld>
            <a:endParaRPr lang="en-US" altLang="el-GR" dirty="0" smtClean="0"/>
          </a:p>
        </p:txBody>
      </p:sp>
      <p:sp>
        <p:nvSpPr>
          <p:cNvPr id="23556" name="AutoShape 21"/>
          <p:cNvSpPr>
            <a:spLocks noChangeArrowheads="1"/>
          </p:cNvSpPr>
          <p:nvPr/>
        </p:nvSpPr>
        <p:spPr bwMode="auto">
          <a:xfrm flipV="1">
            <a:off x="1684339" y="2208213"/>
            <a:ext cx="325437" cy="3451225"/>
          </a:xfrm>
          <a:prstGeom prst="upArrow">
            <a:avLst>
              <a:gd name="adj1" fmla="val 50000"/>
              <a:gd name="adj2" fmla="val 265122"/>
            </a:avLst>
          </a:prstGeom>
          <a:gradFill rotWithShape="1">
            <a:gsLst>
              <a:gs pos="0">
                <a:srgbClr val="FD9155"/>
              </a:gs>
              <a:gs pos="100000">
                <a:srgbClr val="FFE0D1"/>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l-GR" altLang="el-GR"/>
          </a:p>
        </p:txBody>
      </p:sp>
      <p:sp>
        <p:nvSpPr>
          <p:cNvPr id="23557" name="Text Box 25"/>
          <p:cNvSpPr txBox="1">
            <a:spLocks noChangeArrowheads="1"/>
          </p:cNvSpPr>
          <p:nvPr/>
        </p:nvSpPr>
        <p:spPr bwMode="auto">
          <a:xfrm>
            <a:off x="177939" y="2284414"/>
            <a:ext cx="14157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l-GR" sz="1400" b="1" i="1" dirty="0">
                <a:solidFill>
                  <a:srgbClr val="C00000"/>
                </a:solidFill>
                <a:latin typeface="Arial Greek" charset="-95"/>
                <a:cs typeface="Arial" pitchFamily="34" charset="0"/>
              </a:rPr>
              <a:t>Few concepts,</a:t>
            </a:r>
          </a:p>
          <a:p>
            <a:pPr algn="ctr"/>
            <a:r>
              <a:rPr lang="en-US" altLang="el-GR" sz="1400" b="1" i="1" dirty="0">
                <a:solidFill>
                  <a:srgbClr val="C00000"/>
                </a:solidFill>
                <a:latin typeface="Arial Greek" charset="-95"/>
                <a:cs typeface="Arial" pitchFamily="34" charset="0"/>
              </a:rPr>
              <a:t>high recall</a:t>
            </a:r>
          </a:p>
        </p:txBody>
      </p:sp>
      <p:sp>
        <p:nvSpPr>
          <p:cNvPr id="23558" name="Text Box 27"/>
          <p:cNvSpPr txBox="1">
            <a:spLocks noChangeArrowheads="1"/>
          </p:cNvSpPr>
          <p:nvPr/>
        </p:nvSpPr>
        <p:spPr bwMode="auto">
          <a:xfrm>
            <a:off x="68641" y="4192589"/>
            <a:ext cx="16946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l-GR" sz="1400" b="1" i="1" dirty="0">
                <a:solidFill>
                  <a:srgbClr val="C00000"/>
                </a:solidFill>
                <a:latin typeface="Arial Greek" charset="-95"/>
                <a:cs typeface="Arial" pitchFamily="34" charset="0"/>
              </a:rPr>
              <a:t>Special concepts,</a:t>
            </a:r>
          </a:p>
          <a:p>
            <a:pPr algn="ctr"/>
            <a:r>
              <a:rPr lang="en-US" altLang="el-GR" sz="1400" b="1" i="1" dirty="0">
                <a:solidFill>
                  <a:srgbClr val="C00000"/>
                </a:solidFill>
                <a:latin typeface="Arial Greek" charset="-95"/>
                <a:cs typeface="Arial" pitchFamily="34" charset="0"/>
              </a:rPr>
              <a:t>high precision</a:t>
            </a:r>
          </a:p>
        </p:txBody>
      </p:sp>
      <p:grpSp>
        <p:nvGrpSpPr>
          <p:cNvPr id="4" name="Group 3"/>
          <p:cNvGrpSpPr/>
          <p:nvPr/>
        </p:nvGrpSpPr>
        <p:grpSpPr>
          <a:xfrm>
            <a:off x="2592387" y="2058988"/>
            <a:ext cx="5282015" cy="4210052"/>
            <a:chOff x="2592387" y="2058988"/>
            <a:chExt cx="5282015" cy="4210052"/>
          </a:xfrm>
        </p:grpSpPr>
        <p:sp>
          <p:nvSpPr>
            <p:cNvPr id="3" name="Trapezoid 2"/>
            <p:cNvSpPr/>
            <p:nvPr/>
          </p:nvSpPr>
          <p:spPr bwMode="auto">
            <a:xfrm>
              <a:off x="2592388" y="2058988"/>
              <a:ext cx="5275262" cy="4210050"/>
            </a:xfrm>
            <a:prstGeom prst="trapezoid">
              <a:avLst>
                <a:gd name="adj" fmla="val 48084"/>
              </a:avLst>
            </a:prstGeom>
            <a:gradFill flip="none" rotWithShape="1">
              <a:gsLst>
                <a:gs pos="0">
                  <a:srgbClr val="F2D526">
                    <a:tint val="66000"/>
                    <a:satMod val="160000"/>
                  </a:srgbClr>
                </a:gs>
                <a:gs pos="50000">
                  <a:srgbClr val="F2D526">
                    <a:tint val="44500"/>
                    <a:satMod val="160000"/>
                  </a:srgbClr>
                </a:gs>
                <a:gs pos="100000">
                  <a:srgbClr val="F2D526">
                    <a:tint val="23500"/>
                    <a:satMod val="160000"/>
                  </a:srgbClr>
                </a:gs>
              </a:gsLst>
              <a:lin ang="16200000" scaled="1"/>
              <a:tileRect/>
            </a:gradFill>
            <a:ln w="9525" cap="flat" cmpd="sng" algn="ctr">
              <a:solidFill>
                <a:schemeClr val="tx1"/>
              </a:solidFill>
              <a:prstDash val="solid"/>
              <a:round/>
              <a:headEnd type="none" w="med" len="med"/>
              <a:tailEnd type="none" w="med" len="med"/>
            </a:ln>
            <a:effectLst/>
          </p:spPr>
          <p:txBody>
            <a:bodyPr/>
            <a:lstStyle/>
            <a:p>
              <a:pPr>
                <a:defRPr/>
              </a:pPr>
              <a:endParaRPr lang="el-GR"/>
            </a:p>
          </p:txBody>
        </p:sp>
        <p:sp>
          <p:nvSpPr>
            <p:cNvPr id="23566" name="Parallelogram 3"/>
            <p:cNvSpPr>
              <a:spLocks noChangeArrowheads="1"/>
            </p:cNvSpPr>
            <p:nvPr/>
          </p:nvSpPr>
          <p:spPr bwMode="auto">
            <a:xfrm>
              <a:off x="2592387" y="3933827"/>
              <a:ext cx="2114023" cy="2335213"/>
            </a:xfrm>
            <a:prstGeom prst="parallelogram">
              <a:avLst>
                <a:gd name="adj" fmla="val 53401"/>
              </a:avLst>
            </a:prstGeom>
            <a:gradFill rotWithShape="1">
              <a:gsLst>
                <a:gs pos="0">
                  <a:schemeClr val="bg1"/>
                </a:gs>
                <a:gs pos="100000">
                  <a:srgbClr val="03EBA3"/>
                </a:gs>
              </a:gsLst>
              <a:lin ang="5400000" scaled="1"/>
            </a:gradFill>
            <a:ln w="12700">
              <a:solidFill>
                <a:schemeClr val="tx1"/>
              </a:solidFill>
              <a:round/>
              <a:headEnd type="none" w="sm" len="sm"/>
              <a:tailEnd type="none" w="sm" len="sm"/>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l-GR" altLang="el-GR"/>
            </a:p>
          </p:txBody>
        </p:sp>
        <p:sp>
          <p:nvSpPr>
            <p:cNvPr id="5" name="Trapezoid 4"/>
            <p:cNvSpPr/>
            <p:nvPr/>
          </p:nvSpPr>
          <p:spPr bwMode="auto">
            <a:xfrm>
              <a:off x="4149727" y="3933825"/>
              <a:ext cx="2144712" cy="1168400"/>
            </a:xfrm>
            <a:prstGeom prst="trapezoid">
              <a:avLst>
                <a:gd name="adj" fmla="val 47682"/>
              </a:avLst>
            </a:prstGeom>
            <a:gradFill flip="none" rotWithShape="1">
              <a:gsLst>
                <a:gs pos="0">
                  <a:srgbClr val="F46F3A">
                    <a:tint val="66000"/>
                    <a:satMod val="160000"/>
                  </a:srgbClr>
                </a:gs>
                <a:gs pos="50000">
                  <a:srgbClr val="F46F3A">
                    <a:tint val="44500"/>
                    <a:satMod val="160000"/>
                  </a:srgbClr>
                </a:gs>
                <a:gs pos="100000">
                  <a:srgbClr val="F46F3A">
                    <a:tint val="23500"/>
                    <a:satMod val="160000"/>
                  </a:srgbClr>
                </a:gs>
              </a:gsLst>
              <a:lin ang="16200000" scaled="1"/>
              <a:tileRect/>
            </a:gradFill>
            <a:ln w="9525" cap="flat" cmpd="sng" algn="ctr">
              <a:solidFill>
                <a:schemeClr val="tx1"/>
              </a:solidFill>
              <a:prstDash val="solid"/>
              <a:round/>
              <a:headEnd type="none" w="med" len="med"/>
              <a:tailEnd type="none" w="med" len="med"/>
            </a:ln>
            <a:effectLst/>
          </p:spPr>
          <p:txBody>
            <a:bodyPr/>
            <a:lstStyle/>
            <a:p>
              <a:pPr>
                <a:defRPr/>
              </a:pPr>
              <a:endParaRPr lang="el-GR"/>
            </a:p>
          </p:txBody>
        </p:sp>
        <p:cxnSp>
          <p:nvCxnSpPr>
            <p:cNvPr id="23569" name="Straight Connector 6"/>
            <p:cNvCxnSpPr>
              <a:cxnSpLocks noChangeShapeType="1"/>
              <a:stCxn id="5" idx="2"/>
              <a:endCxn id="3" idx="2"/>
            </p:cNvCxnSpPr>
            <p:nvPr/>
          </p:nvCxnSpPr>
          <p:spPr bwMode="auto">
            <a:xfrm>
              <a:off x="5222082" y="5102226"/>
              <a:ext cx="7937" cy="11668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3570" name="TextBox 7"/>
            <p:cNvSpPr txBox="1">
              <a:spLocks noChangeArrowheads="1"/>
            </p:cNvSpPr>
            <p:nvPr/>
          </p:nvSpPr>
          <p:spPr bwMode="auto">
            <a:xfrm rot="-5400000">
              <a:off x="4721373" y="4073411"/>
              <a:ext cx="101566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l-GR" b="1" dirty="0" err="1" smtClean="0"/>
                <a:t>CRMinf</a:t>
              </a:r>
              <a:endParaRPr lang="en-US" altLang="el-GR" b="1" dirty="0" smtClean="0"/>
            </a:p>
            <a:p>
              <a:endParaRPr lang="en-US" altLang="el-GR" b="1" dirty="0" smtClean="0"/>
            </a:p>
            <a:p>
              <a:r>
                <a:rPr lang="en-US" altLang="el-GR" b="1" dirty="0" err="1" smtClean="0"/>
                <a:t>CRMsci</a:t>
              </a:r>
              <a:endParaRPr lang="el-GR" altLang="el-GR" b="1" dirty="0"/>
            </a:p>
          </p:txBody>
        </p:sp>
        <p:sp>
          <p:nvSpPr>
            <p:cNvPr id="23571" name="TextBox 44"/>
            <p:cNvSpPr txBox="1">
              <a:spLocks noChangeArrowheads="1"/>
            </p:cNvSpPr>
            <p:nvPr/>
          </p:nvSpPr>
          <p:spPr bwMode="auto">
            <a:xfrm rot="-9224773">
              <a:off x="3776019" y="3660777"/>
              <a:ext cx="46166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l-GR" b="1" dirty="0" err="1" smtClean="0"/>
                <a:t>FRBRoo</a:t>
              </a:r>
              <a:endParaRPr lang="el-GR" altLang="el-GR" b="1" dirty="0"/>
            </a:p>
          </p:txBody>
        </p:sp>
        <p:sp>
          <p:nvSpPr>
            <p:cNvPr id="23572" name="TextBox 45"/>
            <p:cNvSpPr txBox="1">
              <a:spLocks noChangeArrowheads="1"/>
            </p:cNvSpPr>
            <p:nvPr/>
          </p:nvSpPr>
          <p:spPr bwMode="auto">
            <a:xfrm rot="-5400000">
              <a:off x="5009616" y="2141239"/>
              <a:ext cx="461665"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l-GR" b="1" dirty="0" smtClean="0"/>
                <a:t>CIDOC-CRM</a:t>
              </a:r>
              <a:endParaRPr lang="el-GR" altLang="el-GR" b="1" dirty="0"/>
            </a:p>
          </p:txBody>
        </p:sp>
        <p:sp>
          <p:nvSpPr>
            <p:cNvPr id="23573" name="TextBox 46"/>
            <p:cNvSpPr txBox="1">
              <a:spLocks noChangeArrowheads="1"/>
            </p:cNvSpPr>
            <p:nvPr/>
          </p:nvSpPr>
          <p:spPr bwMode="auto">
            <a:xfrm rot="16200000">
              <a:off x="4240591" y="5181334"/>
              <a:ext cx="461665" cy="150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l-GR" b="1" dirty="0" err="1" smtClean="0"/>
                <a:t>CRMarchaeo</a:t>
              </a:r>
              <a:endParaRPr lang="en-US" altLang="el-GR" b="1" dirty="0" smtClean="0"/>
            </a:p>
          </p:txBody>
        </p:sp>
        <p:sp>
          <p:nvSpPr>
            <p:cNvPr id="23574" name="TextBox 47"/>
            <p:cNvSpPr txBox="1">
              <a:spLocks noChangeArrowheads="1"/>
            </p:cNvSpPr>
            <p:nvPr/>
          </p:nvSpPr>
          <p:spPr bwMode="auto">
            <a:xfrm rot="-5400000">
              <a:off x="5647681" y="5202737"/>
              <a:ext cx="461665" cy="96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l-GR" b="1" dirty="0" err="1" smtClean="0"/>
                <a:t>CRMdig</a:t>
              </a:r>
              <a:endParaRPr lang="el-GR" altLang="el-GR" b="1" dirty="0"/>
            </a:p>
          </p:txBody>
        </p:sp>
        <p:cxnSp>
          <p:nvCxnSpPr>
            <p:cNvPr id="25" name="Straight Connector 24"/>
            <p:cNvCxnSpPr/>
            <p:nvPr/>
          </p:nvCxnSpPr>
          <p:spPr>
            <a:xfrm>
              <a:off x="3872274" y="5659438"/>
              <a:ext cx="135258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46"/>
            <p:cNvSpPr txBox="1">
              <a:spLocks noChangeArrowheads="1"/>
            </p:cNvSpPr>
            <p:nvPr/>
          </p:nvSpPr>
          <p:spPr bwMode="auto">
            <a:xfrm rot="-5400000">
              <a:off x="4504552" y="4918015"/>
              <a:ext cx="461665" cy="88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l-GR" b="1" dirty="0" err="1" smtClean="0"/>
                <a:t>CRMba</a:t>
              </a:r>
              <a:endParaRPr lang="el-GR" altLang="el-GR" b="1" dirty="0"/>
            </a:p>
          </p:txBody>
        </p:sp>
        <p:cxnSp>
          <p:nvCxnSpPr>
            <p:cNvPr id="28" name="Straight Connector 27"/>
            <p:cNvCxnSpPr>
              <a:stCxn id="5" idx="1"/>
              <a:endCxn id="5" idx="3"/>
            </p:cNvCxnSpPr>
            <p:nvPr/>
          </p:nvCxnSpPr>
          <p:spPr>
            <a:xfrm>
              <a:off x="4451498" y="4518025"/>
              <a:ext cx="154117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4176184" y="3028952"/>
              <a:ext cx="2081077" cy="892333"/>
              <a:chOff x="4223239" y="2482851"/>
              <a:chExt cx="1920994" cy="892333"/>
            </a:xfrm>
          </p:grpSpPr>
          <p:sp>
            <p:nvSpPr>
              <p:cNvPr id="21" name="Text Box 34"/>
              <p:cNvSpPr txBox="1">
                <a:spLocks noChangeArrowheads="1"/>
              </p:cNvSpPr>
              <p:nvPr/>
            </p:nvSpPr>
            <p:spPr bwMode="auto">
              <a:xfrm>
                <a:off x="4315559" y="2693989"/>
                <a:ext cx="618809" cy="307777"/>
              </a:xfrm>
              <a:prstGeom prst="rect">
                <a:avLst/>
              </a:prstGeom>
              <a:noFill/>
              <a:ln w="9525">
                <a:noFill/>
                <a:miter lim="800000"/>
                <a:headEnd/>
                <a:tailEnd/>
              </a:ln>
            </p:spPr>
            <p:txBody>
              <a:bodyPr wrap="none">
                <a:spAutoFit/>
              </a:bodyPr>
              <a:lstStyle/>
              <a:p>
                <a:r>
                  <a:rPr lang="en-US" altLang="el-GR" sz="1400" i="1"/>
                  <a:t>Thing</a:t>
                </a:r>
              </a:p>
            </p:txBody>
          </p:sp>
          <p:sp>
            <p:nvSpPr>
              <p:cNvPr id="22" name="Text Box 35"/>
              <p:cNvSpPr txBox="1">
                <a:spLocks noChangeArrowheads="1"/>
              </p:cNvSpPr>
              <p:nvPr/>
            </p:nvSpPr>
            <p:spPr bwMode="auto">
              <a:xfrm>
                <a:off x="4712678" y="2894014"/>
                <a:ext cx="602532" cy="307777"/>
              </a:xfrm>
              <a:prstGeom prst="rect">
                <a:avLst/>
              </a:prstGeom>
              <a:noFill/>
              <a:ln w="9525">
                <a:noFill/>
                <a:miter lim="800000"/>
                <a:headEnd/>
                <a:tailEnd/>
              </a:ln>
            </p:spPr>
            <p:txBody>
              <a:bodyPr wrap="none">
                <a:spAutoFit/>
              </a:bodyPr>
              <a:lstStyle/>
              <a:p>
                <a:r>
                  <a:rPr lang="en-US" altLang="el-GR" sz="1400" i="1" dirty="0"/>
                  <a:t>Actor</a:t>
                </a:r>
              </a:p>
            </p:txBody>
          </p:sp>
          <p:sp>
            <p:nvSpPr>
              <p:cNvPr id="23" name="Text Box 36"/>
              <p:cNvSpPr txBox="1">
                <a:spLocks noChangeArrowheads="1"/>
              </p:cNvSpPr>
              <p:nvPr/>
            </p:nvSpPr>
            <p:spPr bwMode="auto">
              <a:xfrm>
                <a:off x="4895850" y="2482851"/>
                <a:ext cx="620288" cy="307777"/>
              </a:xfrm>
              <a:prstGeom prst="rect">
                <a:avLst/>
              </a:prstGeom>
              <a:noFill/>
              <a:ln w="9525">
                <a:noFill/>
                <a:miter lim="800000"/>
                <a:headEnd/>
                <a:tailEnd/>
              </a:ln>
            </p:spPr>
            <p:txBody>
              <a:bodyPr wrap="none">
                <a:spAutoFit/>
              </a:bodyPr>
              <a:lstStyle/>
              <a:p>
                <a:r>
                  <a:rPr lang="en-US" altLang="el-GR" sz="1400" i="1"/>
                  <a:t>Event</a:t>
                </a:r>
              </a:p>
            </p:txBody>
          </p:sp>
          <p:sp>
            <p:nvSpPr>
              <p:cNvPr id="24" name="Text Box 38"/>
              <p:cNvSpPr txBox="1">
                <a:spLocks noChangeArrowheads="1"/>
              </p:cNvSpPr>
              <p:nvPr/>
            </p:nvSpPr>
            <p:spPr bwMode="auto">
              <a:xfrm>
                <a:off x="4223239" y="3128963"/>
                <a:ext cx="988733" cy="246221"/>
              </a:xfrm>
              <a:prstGeom prst="rect">
                <a:avLst/>
              </a:prstGeom>
              <a:noFill/>
              <a:ln w="9525">
                <a:noFill/>
                <a:miter lim="800000"/>
                <a:headEnd/>
                <a:tailEnd/>
              </a:ln>
            </p:spPr>
            <p:txBody>
              <a:bodyPr wrap="none">
                <a:spAutoFit/>
              </a:bodyPr>
              <a:lstStyle/>
              <a:p>
                <a:r>
                  <a:rPr lang="en-US" altLang="el-GR" sz="1000" i="1" dirty="0"/>
                  <a:t>was present at</a:t>
                </a:r>
              </a:p>
            </p:txBody>
          </p:sp>
          <p:sp>
            <p:nvSpPr>
              <p:cNvPr id="27" name="Text Box 40"/>
              <p:cNvSpPr txBox="1">
                <a:spLocks noChangeArrowheads="1"/>
              </p:cNvSpPr>
              <p:nvPr/>
            </p:nvSpPr>
            <p:spPr bwMode="auto">
              <a:xfrm>
                <a:off x="5278316" y="2649538"/>
                <a:ext cx="865917" cy="246221"/>
              </a:xfrm>
              <a:prstGeom prst="rect">
                <a:avLst/>
              </a:prstGeom>
              <a:noFill/>
              <a:ln w="9525">
                <a:noFill/>
                <a:miter lim="800000"/>
                <a:headEnd/>
                <a:tailEnd/>
              </a:ln>
            </p:spPr>
            <p:txBody>
              <a:bodyPr wrap="none">
                <a:spAutoFit/>
              </a:bodyPr>
              <a:lstStyle/>
              <a:p>
                <a:r>
                  <a:rPr lang="en-US" altLang="el-GR" sz="1000" i="1"/>
                  <a:t>happened at</a:t>
                </a:r>
              </a:p>
            </p:txBody>
          </p:sp>
        </p:grpSp>
        <p:sp>
          <p:nvSpPr>
            <p:cNvPr id="30" name="TextBox 44"/>
            <p:cNvSpPr txBox="1">
              <a:spLocks noChangeArrowheads="1"/>
            </p:cNvSpPr>
            <p:nvPr/>
          </p:nvSpPr>
          <p:spPr bwMode="auto">
            <a:xfrm rot="-9224773">
              <a:off x="3189219" y="4888170"/>
              <a:ext cx="461665" cy="1338263"/>
            </a:xfrm>
            <a:prstGeom prst="rect">
              <a:avLst/>
            </a:prstGeom>
            <a:noFill/>
            <a:ln w="9525">
              <a:noFill/>
              <a:miter lim="800000"/>
              <a:headEnd/>
              <a:tailEnd/>
            </a:ln>
          </p:spPr>
          <p:txBody>
            <a:bodyPr vert="eaVert">
              <a:spAutoFit/>
            </a:bodyPr>
            <a:lstStyle/>
            <a:p>
              <a:r>
                <a:rPr lang="en-US" altLang="el-GR" b="1" dirty="0" err="1"/>
                <a:t>PRESSoo</a:t>
              </a:r>
              <a:endParaRPr lang="el-GR" altLang="el-GR" b="1" dirty="0"/>
            </a:p>
          </p:txBody>
        </p:sp>
        <p:cxnSp>
          <p:nvCxnSpPr>
            <p:cNvPr id="31" name="Straight Connector 6"/>
            <p:cNvCxnSpPr>
              <a:cxnSpLocks noChangeShapeType="1"/>
              <a:endCxn id="23566" idx="5"/>
            </p:cNvCxnSpPr>
            <p:nvPr/>
          </p:nvCxnSpPr>
          <p:spPr bwMode="auto">
            <a:xfrm flipH="1" flipV="1">
              <a:off x="3156842" y="5101434"/>
              <a:ext cx="992886" cy="792"/>
            </a:xfrm>
            <a:prstGeom prst="line">
              <a:avLst/>
            </a:prstGeom>
            <a:noFill/>
            <a:ln w="9525" algn="ctr">
              <a:solidFill>
                <a:schemeClr val="tx1"/>
              </a:solidFill>
              <a:round/>
              <a:headEnd/>
              <a:tailEnd/>
            </a:ln>
          </p:spPr>
        </p:cxnSp>
        <p:sp>
          <p:nvSpPr>
            <p:cNvPr id="23567" name="Parallelogram 39"/>
            <p:cNvSpPr>
              <a:spLocks noChangeArrowheads="1"/>
            </p:cNvSpPr>
            <p:nvPr/>
          </p:nvSpPr>
          <p:spPr bwMode="auto">
            <a:xfrm flipH="1">
              <a:off x="5702701" y="3931192"/>
              <a:ext cx="2171701" cy="2335213"/>
            </a:xfrm>
            <a:prstGeom prst="parallelogram">
              <a:avLst>
                <a:gd name="adj" fmla="val 52064"/>
              </a:avLst>
            </a:prstGeom>
            <a:gradFill rotWithShape="1">
              <a:gsLst>
                <a:gs pos="0">
                  <a:srgbClr val="98CDFF"/>
                </a:gs>
                <a:gs pos="50000">
                  <a:srgbClr val="BFDEFF"/>
                </a:gs>
                <a:gs pos="100000">
                  <a:srgbClr val="E0EEFF"/>
                </a:gs>
              </a:gsLst>
              <a:lin ang="16200000" scaled="1"/>
            </a:gradFill>
            <a:ln w="12700">
              <a:solidFill>
                <a:schemeClr val="tx1"/>
              </a:solidFill>
              <a:round/>
              <a:headEnd type="none" w="sm" len="sm"/>
              <a:tailEnd type="none" w="sm" len="sm"/>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l-GR" altLang="el-GR"/>
            </a:p>
          </p:txBody>
        </p:sp>
        <p:sp>
          <p:nvSpPr>
            <p:cNvPr id="23575" name="TextBox 48"/>
            <p:cNvSpPr txBox="1">
              <a:spLocks noChangeArrowheads="1"/>
            </p:cNvSpPr>
            <p:nvPr/>
          </p:nvSpPr>
          <p:spPr bwMode="auto">
            <a:xfrm rot="-1700872">
              <a:off x="6539062" y="4403833"/>
              <a:ext cx="461665" cy="102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l-GR" b="1" dirty="0" err="1" smtClean="0"/>
                <a:t>CRMgeo</a:t>
              </a:r>
              <a:endParaRPr lang="el-GR" altLang="el-GR" b="1" dirty="0"/>
            </a:p>
          </p:txBody>
        </p:sp>
      </p:grpSp>
    </p:spTree>
    <p:extLst>
      <p:ext uri="{BB962C8B-B14F-4D97-AF65-F5344CB8AC3E}">
        <p14:creationId xmlns:p14="http://schemas.microsoft.com/office/powerpoint/2010/main" val="2678280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175" y="1686024"/>
            <a:ext cx="9007283" cy="4590789"/>
          </a:xfrm>
        </p:spPr>
        <p:txBody>
          <a:bodyPr/>
          <a:lstStyle/>
          <a:p>
            <a:r>
              <a:rPr lang="en-US" i="0" dirty="0" smtClean="0"/>
              <a:t>Political office is  </a:t>
            </a:r>
            <a:r>
              <a:rPr lang="en-US" i="0" dirty="0"/>
              <a:t>modeled </a:t>
            </a:r>
            <a:r>
              <a:rPr lang="en-US" i="0" dirty="0" smtClean="0"/>
              <a:t>as </a:t>
            </a:r>
            <a:r>
              <a:rPr lang="en-US" i="0" dirty="0"/>
              <a:t>an </a:t>
            </a:r>
            <a:r>
              <a:rPr lang="en-US" b="1" dirty="0">
                <a:solidFill>
                  <a:srgbClr val="002060"/>
                </a:solidFill>
              </a:rPr>
              <a:t>E74 Group </a:t>
            </a:r>
            <a:r>
              <a:rPr lang="en-US" dirty="0" smtClean="0"/>
              <a:t>with </a:t>
            </a:r>
            <a:r>
              <a:rPr lang="en-US" b="1" dirty="0" smtClean="0">
                <a:solidFill>
                  <a:srgbClr val="C00000"/>
                </a:solidFill>
              </a:rPr>
              <a:t>one</a:t>
            </a:r>
            <a:r>
              <a:rPr lang="en-US" dirty="0" smtClean="0"/>
              <a:t> member </a:t>
            </a:r>
          </a:p>
          <a:p>
            <a:pPr marL="0" indent="0">
              <a:buSzPct val="150000"/>
            </a:pPr>
            <a:r>
              <a:rPr lang="en-US" dirty="0"/>
              <a:t>	</a:t>
            </a:r>
            <a:r>
              <a:rPr lang="en-US" dirty="0" smtClean="0"/>
              <a:t>an </a:t>
            </a:r>
            <a:r>
              <a:rPr lang="en-US" dirty="0"/>
              <a:t>actor may join and/or leave the group (former, current member</a:t>
            </a:r>
            <a:r>
              <a:rPr lang="en-US" dirty="0" smtClean="0"/>
              <a:t>)</a:t>
            </a:r>
          </a:p>
          <a:p>
            <a:pPr marL="0" indent="0">
              <a:buSzPct val="150000"/>
            </a:pPr>
            <a:endParaRPr lang="en-US" b="1" i="0" dirty="0" smtClean="0"/>
          </a:p>
          <a:p>
            <a:pPr marL="0" indent="0">
              <a:buSzPct val="150000"/>
            </a:pPr>
            <a:r>
              <a:rPr lang="en-US" sz="1600" b="1" i="0" dirty="0" smtClean="0"/>
              <a:t>https</a:t>
            </a:r>
            <a:r>
              <a:rPr lang="en-US" sz="1600" b="1" i="0" dirty="0"/>
              <a:t>://en.wikipedia.org/wiki/Alexis_Tsipras </a:t>
            </a:r>
            <a:endParaRPr lang="en-US" sz="1600" b="1" i="0" dirty="0" smtClean="0"/>
          </a:p>
          <a:p>
            <a:pPr marL="0" indent="0">
              <a:buSzPct val="150000"/>
            </a:pPr>
            <a:r>
              <a:rPr lang="en-US" sz="1600" b="1" i="0" dirty="0" smtClean="0"/>
              <a:t>Alexis </a:t>
            </a:r>
            <a:r>
              <a:rPr lang="en-US" sz="1600" b="1" i="0" dirty="0"/>
              <a:t>Tsipras</a:t>
            </a:r>
            <a:r>
              <a:rPr lang="en-US" sz="1600" i="0" dirty="0"/>
              <a:t> is the 185th and current Prime Minister of Greece, having been sworn in on 21 September 2015. He previously served as the 183rd Prime Minister of Greece from 26 January 2015 to 27 August 2015. </a:t>
            </a:r>
            <a:endParaRPr lang="en-US" dirty="0"/>
          </a:p>
          <a:p>
            <a:pPr marL="846138" lvl="2" indent="0">
              <a:buSzPct val="150000"/>
              <a:buNone/>
            </a:pPr>
            <a:r>
              <a:rPr lang="en-US" b="1" dirty="0">
                <a:solidFill>
                  <a:srgbClr val="002060"/>
                </a:solidFill>
              </a:rPr>
              <a:t>E74 Group </a:t>
            </a:r>
            <a:r>
              <a:rPr lang="en-US" dirty="0">
                <a:solidFill>
                  <a:srgbClr val="C00000"/>
                </a:solidFill>
              </a:rPr>
              <a:t>The Prime Minister of Greece</a:t>
            </a:r>
          </a:p>
          <a:p>
            <a:pPr marL="846138" lvl="2" indent="0">
              <a:buSzPct val="150000"/>
              <a:buNone/>
            </a:pPr>
            <a:r>
              <a:rPr lang="en-US" dirty="0"/>
              <a:t>P144i gained member by </a:t>
            </a:r>
            <a:r>
              <a:rPr lang="en-US" b="1" dirty="0">
                <a:solidFill>
                  <a:srgbClr val="002060"/>
                </a:solidFill>
              </a:rPr>
              <a:t>E85 Joining </a:t>
            </a:r>
            <a:r>
              <a:rPr lang="en-US" dirty="0"/>
              <a:t>P143 joined  </a:t>
            </a:r>
            <a:r>
              <a:rPr lang="en-US" b="1" dirty="0">
                <a:solidFill>
                  <a:srgbClr val="002060"/>
                </a:solidFill>
              </a:rPr>
              <a:t>E39 Actor </a:t>
            </a:r>
            <a:r>
              <a:rPr lang="en-US" dirty="0">
                <a:solidFill>
                  <a:srgbClr val="C00000"/>
                </a:solidFill>
              </a:rPr>
              <a:t>Alexis Tsipras</a:t>
            </a:r>
          </a:p>
          <a:p>
            <a:pPr marL="846138" lvl="2" indent="0">
              <a:buSzPct val="150000"/>
              <a:buNone/>
            </a:pPr>
            <a:r>
              <a:rPr lang="en-US" dirty="0"/>
              <a:t>		P4 has time-span </a:t>
            </a:r>
            <a:r>
              <a:rPr lang="en-US" b="1" dirty="0">
                <a:solidFill>
                  <a:srgbClr val="002060"/>
                </a:solidFill>
              </a:rPr>
              <a:t>E52 Time-Span </a:t>
            </a:r>
            <a:r>
              <a:rPr lang="en-US" dirty="0">
                <a:solidFill>
                  <a:srgbClr val="C00000"/>
                </a:solidFill>
              </a:rPr>
              <a:t>26 January 2015 </a:t>
            </a:r>
          </a:p>
          <a:p>
            <a:pPr marL="846138" lvl="2" indent="0">
              <a:buSzPct val="150000"/>
              <a:buNone/>
            </a:pPr>
            <a:r>
              <a:rPr lang="en-US" dirty="0"/>
              <a:t>P146i lost member by </a:t>
            </a:r>
            <a:r>
              <a:rPr lang="en-US" b="1" dirty="0">
                <a:solidFill>
                  <a:srgbClr val="002060"/>
                </a:solidFill>
              </a:rPr>
              <a:t>E86 Leaving </a:t>
            </a:r>
            <a:r>
              <a:rPr lang="en-US" dirty="0"/>
              <a:t>P145 separated </a:t>
            </a:r>
            <a:r>
              <a:rPr lang="en-US" b="1" dirty="0">
                <a:solidFill>
                  <a:srgbClr val="002060"/>
                </a:solidFill>
              </a:rPr>
              <a:t>E39 Actor </a:t>
            </a:r>
            <a:r>
              <a:rPr lang="en-US" dirty="0">
                <a:solidFill>
                  <a:srgbClr val="C00000"/>
                </a:solidFill>
              </a:rPr>
              <a:t>Alexis Tsipras</a:t>
            </a:r>
          </a:p>
          <a:p>
            <a:pPr marL="846138" lvl="2" indent="0">
              <a:buSzPct val="150000"/>
              <a:buNone/>
            </a:pPr>
            <a:r>
              <a:rPr lang="en-US"/>
              <a:t>		 P4 has time-span </a:t>
            </a:r>
            <a:r>
              <a:rPr lang="en-US" b="1">
                <a:solidFill>
                  <a:srgbClr val="002060"/>
                </a:solidFill>
              </a:rPr>
              <a:t>E52 Time-Span </a:t>
            </a:r>
            <a:r>
              <a:rPr lang="en-US">
                <a:solidFill>
                  <a:srgbClr val="C00000"/>
                </a:solidFill>
              </a:rPr>
              <a:t>27 August 2015</a:t>
            </a:r>
          </a:p>
          <a:p>
            <a:pPr marL="846138" lvl="2" indent="0">
              <a:buSzPct val="150000"/>
              <a:buNone/>
            </a:pPr>
            <a:r>
              <a:rPr lang="en-US" smtClean="0"/>
              <a:t>P144i </a:t>
            </a:r>
            <a:r>
              <a:rPr lang="en-US" dirty="0"/>
              <a:t>gained member by </a:t>
            </a:r>
            <a:r>
              <a:rPr lang="en-US" b="1" dirty="0">
                <a:solidFill>
                  <a:srgbClr val="002060"/>
                </a:solidFill>
              </a:rPr>
              <a:t>E85 Joining </a:t>
            </a:r>
            <a:r>
              <a:rPr lang="en-US" dirty="0"/>
              <a:t>P143 joined  </a:t>
            </a:r>
            <a:r>
              <a:rPr lang="en-US" b="1" dirty="0">
                <a:solidFill>
                  <a:srgbClr val="002060"/>
                </a:solidFill>
              </a:rPr>
              <a:t>E39 Actor</a:t>
            </a:r>
            <a:r>
              <a:rPr lang="en-US" dirty="0"/>
              <a:t> </a:t>
            </a:r>
            <a:r>
              <a:rPr lang="en-US" dirty="0">
                <a:solidFill>
                  <a:srgbClr val="C00000"/>
                </a:solidFill>
              </a:rPr>
              <a:t>Alexis Tsipras</a:t>
            </a:r>
          </a:p>
          <a:p>
            <a:pPr marL="846138" lvl="2" indent="0">
              <a:buSzPct val="150000"/>
              <a:buNone/>
            </a:pPr>
            <a:r>
              <a:rPr lang="en-US" dirty="0"/>
              <a:t>		P4 has time-span </a:t>
            </a:r>
            <a:r>
              <a:rPr lang="en-US" b="1" dirty="0">
                <a:solidFill>
                  <a:srgbClr val="002060"/>
                </a:solidFill>
              </a:rPr>
              <a:t>E52 Time-Span </a:t>
            </a:r>
            <a:r>
              <a:rPr lang="en-US" dirty="0">
                <a:solidFill>
                  <a:srgbClr val="C00000"/>
                </a:solidFill>
              </a:rPr>
              <a:t>21 September </a:t>
            </a:r>
            <a:r>
              <a:rPr lang="en-US" dirty="0" smtClean="0">
                <a:solidFill>
                  <a:srgbClr val="C00000"/>
                </a:solidFill>
              </a:rPr>
              <a:t>2015</a:t>
            </a:r>
            <a:endParaRPr lang="en-US" dirty="0">
              <a:solidFill>
                <a:srgbClr val="C00000"/>
              </a:solidFill>
            </a:endParaRPr>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30</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smtClean="0"/>
              <a:t>People:</a:t>
            </a:r>
            <a:r>
              <a:rPr lang="en-US" b="0" kern="0" dirty="0"/>
              <a:t/>
            </a:r>
            <a:br>
              <a:rPr lang="en-US" b="0" kern="0" dirty="0"/>
            </a:br>
            <a:r>
              <a:rPr lang="en-US" b="0" kern="0" dirty="0" smtClean="0"/>
              <a:t>Political office</a:t>
            </a:r>
            <a:endParaRPr lang="el-GR" b="0" kern="0" dirty="0"/>
          </a:p>
        </p:txBody>
      </p:sp>
    </p:spTree>
    <p:extLst>
      <p:ext uri="{BB962C8B-B14F-4D97-AF65-F5344CB8AC3E}">
        <p14:creationId xmlns:p14="http://schemas.microsoft.com/office/powerpoint/2010/main" val="2355144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176" y="1686025"/>
            <a:ext cx="8915400" cy="4419600"/>
          </a:xfrm>
        </p:spPr>
        <p:txBody>
          <a:bodyPr/>
          <a:lstStyle/>
          <a:p>
            <a:pPr marL="457200" indent="-457200">
              <a:buSzPct val="150000"/>
              <a:buFont typeface="Wingdings" panose="05000000000000000000" pitchFamily="2" charset="2"/>
              <a:buChar char="Ø"/>
            </a:pPr>
            <a:r>
              <a:rPr lang="en-US" dirty="0"/>
              <a:t>Geopolitical  units map to a Period with type “State”, etc</a:t>
            </a:r>
            <a:r>
              <a:rPr lang="en-US" dirty="0" smtClean="0"/>
              <a:t>.</a:t>
            </a:r>
          </a:p>
          <a:p>
            <a:pPr marL="457200" indent="-457200">
              <a:buSzPct val="150000"/>
              <a:buFont typeface="Wingdings" panose="05000000000000000000" pitchFamily="2" charset="2"/>
              <a:buChar char="Ø"/>
            </a:pPr>
            <a:endParaRPr lang="en-US" dirty="0" smtClean="0"/>
          </a:p>
          <a:p>
            <a:pPr marL="457200" indent="-457200">
              <a:buSzPct val="150000"/>
              <a:buFont typeface="Wingdings" panose="05000000000000000000" pitchFamily="2" charset="2"/>
              <a:buChar char="Ø"/>
            </a:pPr>
            <a:r>
              <a:rPr lang="en-US" dirty="0"/>
              <a:t>Map them as Place but the id has the name of the country plus a date, when this name of country was assigned. </a:t>
            </a:r>
            <a:endParaRPr lang="en-US" dirty="0" smtClean="0"/>
          </a:p>
          <a:p>
            <a:pPr marL="898525" lvl="1" indent="-457200">
              <a:buSzPct val="150000"/>
              <a:buFont typeface="Wingdings" panose="05000000000000000000" pitchFamily="2" charset="2"/>
              <a:buChar char="Ø"/>
            </a:pPr>
            <a:r>
              <a:rPr lang="en-US" dirty="0" smtClean="0"/>
              <a:t>It </a:t>
            </a:r>
            <a:r>
              <a:rPr lang="en-US" dirty="0"/>
              <a:t>is a </a:t>
            </a:r>
            <a:r>
              <a:rPr lang="en-US" dirty="0" smtClean="0"/>
              <a:t>snapshot </a:t>
            </a:r>
            <a:r>
              <a:rPr lang="en-US" dirty="0"/>
              <a:t>that allows to be always in the right time space context</a:t>
            </a:r>
            <a:r>
              <a:rPr lang="en-US" dirty="0" smtClean="0"/>
              <a:t>.</a:t>
            </a:r>
          </a:p>
          <a:p>
            <a:pPr marL="342900" indent="-342900">
              <a:buSzPct val="150000"/>
              <a:buFont typeface="Wingdings" panose="05000000000000000000" pitchFamily="2" charset="2"/>
              <a:buChar char="Ø"/>
            </a:pPr>
            <a:endParaRPr lang="en-US" dirty="0" smtClean="0"/>
          </a:p>
          <a:p>
            <a:pPr marL="342900" indent="-342900">
              <a:buSzPct val="150000"/>
              <a:buFont typeface="Wingdings" panose="05000000000000000000" pitchFamily="2" charset="2"/>
              <a:buChar char="Ø"/>
            </a:pPr>
            <a:r>
              <a:rPr lang="en-US" dirty="0" smtClean="0"/>
              <a:t>always refer to a global authority e.g. TGN (falls within, overlaps, is identified by)</a:t>
            </a:r>
            <a:endParaRPr lang="el-GR" dirty="0"/>
          </a:p>
          <a:p>
            <a:endParaRPr lang="en-US" dirty="0"/>
          </a:p>
          <a:p>
            <a:endParaRPr lang="el-GR" dirty="0"/>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31</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smtClean="0"/>
              <a:t>Places:</a:t>
            </a:r>
            <a:r>
              <a:rPr lang="en-US" b="0" kern="0" dirty="0"/>
              <a:t/>
            </a:r>
            <a:br>
              <a:rPr lang="en-US" b="0" kern="0" dirty="0"/>
            </a:br>
            <a:r>
              <a:rPr lang="en-US" b="0" kern="0" dirty="0" smtClean="0"/>
              <a:t>Countries</a:t>
            </a:r>
            <a:endParaRPr lang="el-GR" b="0" kern="0" dirty="0"/>
          </a:p>
        </p:txBody>
      </p:sp>
    </p:spTree>
    <p:extLst>
      <p:ext uri="{BB962C8B-B14F-4D97-AF65-F5344CB8AC3E}">
        <p14:creationId xmlns:p14="http://schemas.microsoft.com/office/powerpoint/2010/main" val="1645070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176" y="1686025"/>
            <a:ext cx="8915400" cy="4419600"/>
          </a:xfrm>
        </p:spPr>
        <p:txBody>
          <a:bodyPr/>
          <a:lstStyle/>
          <a:p>
            <a:pPr algn="ctr"/>
            <a:r>
              <a:rPr lang="en-US" dirty="0" smtClean="0"/>
              <a:t>“Why hell is not a good place”</a:t>
            </a:r>
          </a:p>
          <a:p>
            <a:pPr>
              <a:buSzPct val="150000"/>
              <a:buFont typeface="Wingdings" panose="05000000000000000000" pitchFamily="2" charset="2"/>
              <a:buChar char="Ø"/>
            </a:pPr>
            <a:endParaRPr lang="en-US" b="1" dirty="0" smtClean="0">
              <a:solidFill>
                <a:srgbClr val="002060"/>
              </a:solidFill>
            </a:endParaRPr>
          </a:p>
          <a:p>
            <a:pPr>
              <a:buSzPct val="150000"/>
              <a:buFont typeface="Wingdings" panose="05000000000000000000" pitchFamily="2" charset="2"/>
              <a:buChar char="Ø"/>
            </a:pPr>
            <a:r>
              <a:rPr lang="en-US" b="1" dirty="0" smtClean="0">
                <a:solidFill>
                  <a:srgbClr val="002060"/>
                </a:solidFill>
              </a:rPr>
              <a:t>E53 Place </a:t>
            </a:r>
            <a:r>
              <a:rPr lang="en-US" dirty="0" smtClean="0"/>
              <a:t>represents always a </a:t>
            </a:r>
            <a:r>
              <a:rPr lang="en-US" b="1" dirty="0" smtClean="0">
                <a:solidFill>
                  <a:srgbClr val="C00000"/>
                </a:solidFill>
              </a:rPr>
              <a:t>real </a:t>
            </a:r>
            <a:r>
              <a:rPr lang="en-US" dirty="0" smtClean="0"/>
              <a:t>extent in space independent of time</a:t>
            </a:r>
          </a:p>
          <a:p>
            <a:pPr>
              <a:buSzPct val="150000"/>
              <a:buFont typeface="Wingdings" panose="05000000000000000000" pitchFamily="2" charset="2"/>
              <a:buChar char="Ø"/>
            </a:pPr>
            <a:endParaRPr lang="en-US" dirty="0" smtClean="0"/>
          </a:p>
          <a:p>
            <a:pPr>
              <a:buSzPct val="150000"/>
              <a:buFont typeface="Wingdings" panose="05000000000000000000" pitchFamily="2" charset="2"/>
              <a:buChar char="Ø"/>
            </a:pPr>
            <a:r>
              <a:rPr lang="en-US" dirty="0" smtClean="0"/>
              <a:t>An imaginary place can be represented as an </a:t>
            </a:r>
            <a:r>
              <a:rPr lang="en-US" b="1" dirty="0">
                <a:solidFill>
                  <a:srgbClr val="002060"/>
                </a:solidFill>
              </a:rPr>
              <a:t>E89 Propositional Object</a:t>
            </a:r>
          </a:p>
          <a:p>
            <a:pPr marL="0" indent="0"/>
            <a:endParaRPr lang="en-US" dirty="0" smtClean="0"/>
          </a:p>
          <a:p>
            <a:pPr marL="0" indent="0"/>
            <a:r>
              <a:rPr lang="en-US" dirty="0" smtClean="0"/>
              <a:t>The </a:t>
            </a:r>
            <a:r>
              <a:rPr lang="en-US" dirty="0"/>
              <a:t>ambiguity between real and imaginary is an ambiguity of the </a:t>
            </a:r>
            <a:r>
              <a:rPr lang="en-US" dirty="0">
                <a:solidFill>
                  <a:srgbClr val="C00000"/>
                </a:solidFill>
              </a:rPr>
              <a:t>phrase</a:t>
            </a:r>
            <a:r>
              <a:rPr lang="en-US" dirty="0"/>
              <a:t> and not an ambiguity in the mind of the author of the phrase (as long as he is sane)</a:t>
            </a:r>
          </a:p>
          <a:p>
            <a:pPr marL="0" indent="0"/>
            <a:endParaRPr lang="en-US" b="1" dirty="0">
              <a:solidFill>
                <a:srgbClr val="002060"/>
              </a:solidFill>
            </a:endParaRPr>
          </a:p>
          <a:p>
            <a:r>
              <a:rPr lang="en-US" dirty="0" smtClean="0"/>
              <a:t>Alternatives should be made explicit: principle of recall over precision</a:t>
            </a:r>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32</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smtClean="0"/>
              <a:t>Places:</a:t>
            </a:r>
            <a:r>
              <a:rPr lang="en-US" b="0" kern="0" dirty="0"/>
              <a:t/>
            </a:r>
            <a:br>
              <a:rPr lang="en-US" b="0" kern="0" dirty="0"/>
            </a:br>
            <a:r>
              <a:rPr lang="en-US" b="0" kern="0" dirty="0" smtClean="0"/>
              <a:t>Imaginary Places</a:t>
            </a:r>
            <a:endParaRPr lang="el-GR" b="0" kern="0" dirty="0"/>
          </a:p>
        </p:txBody>
      </p:sp>
    </p:spTree>
    <p:extLst>
      <p:ext uri="{BB962C8B-B14F-4D97-AF65-F5344CB8AC3E}">
        <p14:creationId xmlns:p14="http://schemas.microsoft.com/office/powerpoint/2010/main" val="1134927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176" y="1503336"/>
            <a:ext cx="8915400" cy="4602289"/>
          </a:xfrm>
        </p:spPr>
        <p:txBody>
          <a:bodyPr/>
          <a:lstStyle/>
          <a:p>
            <a:pPr marL="0" indent="0"/>
            <a:r>
              <a:rPr lang="en-US" i="0" dirty="0" smtClean="0"/>
              <a:t>How many interpretations of hell?</a:t>
            </a:r>
            <a:endParaRPr lang="en-US" i="0" dirty="0"/>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33</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smtClean="0"/>
              <a:t>Places:</a:t>
            </a:r>
            <a:r>
              <a:rPr lang="en-US" b="0" kern="0" dirty="0"/>
              <a:t/>
            </a:r>
            <a:br>
              <a:rPr lang="en-US" b="0" kern="0" dirty="0"/>
            </a:br>
            <a:r>
              <a:rPr lang="en-US" b="0" kern="0" dirty="0" smtClean="0"/>
              <a:t>Imaginary Places</a:t>
            </a:r>
            <a:endParaRPr lang="el-GR" b="0" kern="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8225" y="2469269"/>
            <a:ext cx="1870881" cy="24945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0160" y="2518122"/>
            <a:ext cx="2325214" cy="174391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9847" y="3989900"/>
            <a:ext cx="2829066" cy="212179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418" y="2078146"/>
            <a:ext cx="1967896" cy="2623861"/>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0014" r="6188" b="5521"/>
          <a:stretch/>
        </p:blipFill>
        <p:spPr>
          <a:xfrm>
            <a:off x="1667844" y="3930928"/>
            <a:ext cx="2159852" cy="1826349"/>
          </a:xfrm>
          <a:prstGeom prst="rect">
            <a:avLst/>
          </a:prstGeom>
        </p:spPr>
      </p:pic>
      <p:sp>
        <p:nvSpPr>
          <p:cNvPr id="14" name="TextBox 13"/>
          <p:cNvSpPr txBox="1"/>
          <p:nvPr/>
        </p:nvSpPr>
        <p:spPr>
          <a:xfrm>
            <a:off x="399420" y="4866133"/>
            <a:ext cx="1334533" cy="369332"/>
          </a:xfrm>
          <a:prstGeom prst="rect">
            <a:avLst/>
          </a:prstGeom>
          <a:noFill/>
        </p:spPr>
        <p:txBody>
          <a:bodyPr wrap="none" rtlCol="0">
            <a:spAutoFit/>
          </a:bodyPr>
          <a:lstStyle/>
          <a:p>
            <a:r>
              <a:rPr lang="en-US" dirty="0" smtClean="0"/>
              <a:t>Taoist Hell</a:t>
            </a:r>
            <a:endParaRPr lang="en-US" dirty="0"/>
          </a:p>
        </p:txBody>
      </p:sp>
      <p:sp>
        <p:nvSpPr>
          <p:cNvPr id="15" name="TextBox 14"/>
          <p:cNvSpPr txBox="1"/>
          <p:nvPr/>
        </p:nvSpPr>
        <p:spPr>
          <a:xfrm>
            <a:off x="7412063" y="1865987"/>
            <a:ext cx="2023311" cy="646331"/>
          </a:xfrm>
          <a:prstGeom prst="rect">
            <a:avLst/>
          </a:prstGeom>
          <a:noFill/>
        </p:spPr>
        <p:txBody>
          <a:bodyPr wrap="none" rtlCol="0">
            <a:spAutoFit/>
          </a:bodyPr>
          <a:lstStyle/>
          <a:p>
            <a:pPr algn="ctr"/>
            <a:r>
              <a:rPr lang="en-US" dirty="0" smtClean="0"/>
              <a:t>Catholic Hell, </a:t>
            </a:r>
          </a:p>
          <a:p>
            <a:pPr algn="ctr"/>
            <a:r>
              <a:rPr lang="en-US" dirty="0" smtClean="0"/>
              <a:t>Pisa 13</a:t>
            </a:r>
            <a:r>
              <a:rPr lang="en-US" baseline="30000" dirty="0" smtClean="0"/>
              <a:t>th</a:t>
            </a:r>
            <a:r>
              <a:rPr lang="en-US" dirty="0" smtClean="0"/>
              <a:t> century</a:t>
            </a:r>
            <a:endParaRPr lang="en-US" dirty="0"/>
          </a:p>
        </p:txBody>
      </p:sp>
      <p:sp>
        <p:nvSpPr>
          <p:cNvPr id="13" name="TextBox 12"/>
          <p:cNvSpPr txBox="1"/>
          <p:nvPr/>
        </p:nvSpPr>
        <p:spPr>
          <a:xfrm>
            <a:off x="3221830" y="5023243"/>
            <a:ext cx="3672452" cy="923330"/>
          </a:xfrm>
          <a:prstGeom prst="rect">
            <a:avLst/>
          </a:prstGeom>
          <a:noFill/>
        </p:spPr>
        <p:txBody>
          <a:bodyPr wrap="square" rtlCol="0">
            <a:spAutoFit/>
          </a:bodyPr>
          <a:lstStyle/>
          <a:p>
            <a:pPr algn="ctr"/>
            <a:r>
              <a:rPr lang="en-US" dirty="0" smtClean="0"/>
              <a:t>Byzantine-Orthodox</a:t>
            </a:r>
          </a:p>
          <a:p>
            <a:pPr algn="ctr"/>
            <a:r>
              <a:rPr lang="en-US" dirty="0" smtClean="0"/>
              <a:t> Hell</a:t>
            </a:r>
          </a:p>
          <a:p>
            <a:pPr algn="ctr"/>
            <a:r>
              <a:rPr lang="en-US" dirty="0" smtClean="0"/>
              <a:t>Crete</a:t>
            </a:r>
          </a:p>
        </p:txBody>
      </p:sp>
    </p:spTree>
    <p:extLst>
      <p:ext uri="{BB962C8B-B14F-4D97-AF65-F5344CB8AC3E}">
        <p14:creationId xmlns:p14="http://schemas.microsoft.com/office/powerpoint/2010/main" val="2366817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981" y="1477221"/>
            <a:ext cx="8915400" cy="4602289"/>
          </a:xfrm>
        </p:spPr>
        <p:txBody>
          <a:bodyPr/>
          <a:lstStyle/>
          <a:p>
            <a:pPr marL="0" indent="0"/>
            <a:r>
              <a:rPr lang="en-US" sz="1800" dirty="0" smtClean="0"/>
              <a:t>William </a:t>
            </a:r>
            <a:r>
              <a:rPr lang="en-US" sz="1800" dirty="0"/>
              <a:t>Blake's depiction of "The Vestibule of Hell and the Souls Mustering to Cross the Acheron" in </a:t>
            </a:r>
            <a:r>
              <a:rPr lang="en-US" sz="1800" dirty="0" smtClean="0"/>
              <a:t>his Illustrations </a:t>
            </a:r>
            <a:r>
              <a:rPr lang="en-US" sz="1800" dirty="0"/>
              <a:t>to Dante's "Divine </a:t>
            </a:r>
            <a:r>
              <a:rPr lang="en-US" sz="1800" dirty="0" smtClean="0"/>
              <a:t>Comedy“ object </a:t>
            </a:r>
            <a:r>
              <a:rPr lang="en-US" sz="1800" dirty="0"/>
              <a:t>5 c. 1824-27. The original for the work is held by the National Gallery of </a:t>
            </a:r>
            <a:r>
              <a:rPr lang="en-US" sz="1800" dirty="0" smtClean="0"/>
              <a:t>Victoria</a:t>
            </a:r>
            <a:endParaRPr lang="en-US" sz="1800" dirty="0"/>
          </a:p>
          <a:p>
            <a:pPr marL="0" indent="0"/>
            <a:r>
              <a:rPr lang="en-US" sz="1800" i="0" dirty="0" smtClean="0"/>
              <a:t>Example taken from https</a:t>
            </a:r>
            <a:r>
              <a:rPr lang="en-US" sz="1800" i="0" dirty="0"/>
              <a:t>://en.wikipedia.org/wiki/Acheron</a:t>
            </a:r>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34</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smtClean="0"/>
              <a:t>Places:</a:t>
            </a:r>
            <a:r>
              <a:rPr lang="en-US" b="0" kern="0" dirty="0"/>
              <a:t/>
            </a:r>
            <a:br>
              <a:rPr lang="en-US" b="0" kern="0" dirty="0"/>
            </a:br>
            <a:r>
              <a:rPr lang="en-US" b="0" kern="0" dirty="0" smtClean="0"/>
              <a:t>Imaginary Places</a:t>
            </a:r>
            <a:endParaRPr lang="el-GR" b="0" kern="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3696" y="3412205"/>
            <a:ext cx="2016092" cy="2831693"/>
          </a:xfrm>
          <a:prstGeom prst="rect">
            <a:avLst/>
          </a:prstGeom>
        </p:spPr>
      </p:pic>
      <p:grpSp>
        <p:nvGrpSpPr>
          <p:cNvPr id="13" name="Group 12"/>
          <p:cNvGrpSpPr/>
          <p:nvPr/>
        </p:nvGrpSpPr>
        <p:grpSpPr>
          <a:xfrm>
            <a:off x="982933" y="3044676"/>
            <a:ext cx="3077619" cy="999343"/>
            <a:chOff x="275181" y="2770882"/>
            <a:chExt cx="4601619" cy="647701"/>
          </a:xfrm>
        </p:grpSpPr>
        <p:grpSp>
          <p:nvGrpSpPr>
            <p:cNvPr id="17" name="Group 16"/>
            <p:cNvGrpSpPr/>
            <p:nvPr/>
          </p:nvGrpSpPr>
          <p:grpSpPr>
            <a:xfrm>
              <a:off x="275181" y="2770882"/>
              <a:ext cx="4601619" cy="647701"/>
              <a:chOff x="279134" y="1135845"/>
              <a:chExt cx="3977062" cy="647701"/>
            </a:xfrm>
          </p:grpSpPr>
          <p:sp>
            <p:nvSpPr>
              <p:cNvPr id="18" name="Rectangle 31"/>
              <p:cNvSpPr>
                <a:spLocks noChangeArrowheads="1"/>
              </p:cNvSpPr>
              <p:nvPr/>
            </p:nvSpPr>
            <p:spPr bwMode="auto">
              <a:xfrm>
                <a:off x="279134" y="1135845"/>
                <a:ext cx="3977062"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smtClean="0"/>
                  <a:t>E73 Information Object</a:t>
                </a:r>
                <a:endParaRPr lang="el-GR" sz="1600" b="1" dirty="0"/>
              </a:p>
            </p:txBody>
          </p:sp>
          <p:sp>
            <p:nvSpPr>
              <p:cNvPr id="19" name="Rectangle 32"/>
              <p:cNvSpPr>
                <a:spLocks noChangeArrowheads="1"/>
              </p:cNvSpPr>
              <p:nvPr/>
            </p:nvSpPr>
            <p:spPr bwMode="auto">
              <a:xfrm>
                <a:off x="279134" y="1424770"/>
                <a:ext cx="3977062" cy="358776"/>
              </a:xfrm>
              <a:prstGeom prst="rect">
                <a:avLst/>
              </a:prstGeom>
              <a:solidFill>
                <a:schemeClr val="bg1"/>
              </a:solidFill>
              <a:ln w="3175" algn="ctr">
                <a:solidFill>
                  <a:schemeClr val="tx1"/>
                </a:solidFill>
                <a:miter lim="800000"/>
                <a:headEnd/>
                <a:tailEnd/>
              </a:ln>
            </p:spPr>
            <p:txBody>
              <a:bodyPr anchor="ctr"/>
              <a:lstStyle/>
              <a:p>
                <a:pPr algn="ctr"/>
                <a:endParaRPr lang="el-GR" sz="1000" dirty="0">
                  <a:solidFill>
                    <a:srgbClr val="000000"/>
                  </a:solidFill>
                </a:endParaRPr>
              </a:p>
            </p:txBody>
          </p:sp>
        </p:grpSp>
        <p:sp>
          <p:nvSpPr>
            <p:cNvPr id="11" name="Rectangle 10"/>
            <p:cNvSpPr/>
            <p:nvPr/>
          </p:nvSpPr>
          <p:spPr>
            <a:xfrm>
              <a:off x="275181" y="3105835"/>
              <a:ext cx="4601619" cy="261610"/>
            </a:xfrm>
            <a:prstGeom prst="rect">
              <a:avLst/>
            </a:prstGeom>
          </p:spPr>
          <p:txBody>
            <a:bodyPr wrap="square">
              <a:spAutoFit/>
            </a:bodyPr>
            <a:lstStyle/>
            <a:p>
              <a:pPr algn="ctr"/>
              <a:r>
                <a:rPr lang="en-US" sz="1100" b="0" dirty="0"/>
                <a:t>The Vestibule of Hell and the Souls Mustering to Cross the Acheron</a:t>
              </a:r>
              <a:endParaRPr lang="en-US" sz="1100" dirty="0"/>
            </a:p>
          </p:txBody>
        </p:sp>
      </p:grpSp>
      <p:grpSp>
        <p:nvGrpSpPr>
          <p:cNvPr id="20" name="Group 19"/>
          <p:cNvGrpSpPr/>
          <p:nvPr/>
        </p:nvGrpSpPr>
        <p:grpSpPr>
          <a:xfrm>
            <a:off x="6054976" y="2919333"/>
            <a:ext cx="3023937" cy="647701"/>
            <a:chOff x="275181" y="2770882"/>
            <a:chExt cx="4601619" cy="647701"/>
          </a:xfrm>
        </p:grpSpPr>
        <p:grpSp>
          <p:nvGrpSpPr>
            <p:cNvPr id="21" name="Group 20"/>
            <p:cNvGrpSpPr/>
            <p:nvPr/>
          </p:nvGrpSpPr>
          <p:grpSpPr>
            <a:xfrm>
              <a:off x="275181" y="2770882"/>
              <a:ext cx="4601619" cy="647701"/>
              <a:chOff x="279134" y="1135845"/>
              <a:chExt cx="3977062" cy="647701"/>
            </a:xfrm>
          </p:grpSpPr>
          <p:sp>
            <p:nvSpPr>
              <p:cNvPr id="23" name="Rectangle 31"/>
              <p:cNvSpPr>
                <a:spLocks noChangeArrowheads="1"/>
              </p:cNvSpPr>
              <p:nvPr/>
            </p:nvSpPr>
            <p:spPr bwMode="auto">
              <a:xfrm>
                <a:off x="279134" y="1135845"/>
                <a:ext cx="3977062"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sz="1600" dirty="0"/>
                  <a:t>E89 Propositional Object</a:t>
                </a:r>
                <a:endParaRPr lang="el-GR" sz="1600" dirty="0"/>
              </a:p>
            </p:txBody>
          </p:sp>
          <p:sp>
            <p:nvSpPr>
              <p:cNvPr id="24" name="Rectangle 32"/>
              <p:cNvSpPr>
                <a:spLocks noChangeArrowheads="1"/>
              </p:cNvSpPr>
              <p:nvPr/>
            </p:nvSpPr>
            <p:spPr bwMode="auto">
              <a:xfrm>
                <a:off x="279134" y="1424770"/>
                <a:ext cx="3977062" cy="358776"/>
              </a:xfrm>
              <a:prstGeom prst="rect">
                <a:avLst/>
              </a:prstGeom>
              <a:solidFill>
                <a:schemeClr val="bg1"/>
              </a:solidFill>
              <a:ln w="3175" algn="ctr">
                <a:solidFill>
                  <a:schemeClr val="tx1"/>
                </a:solidFill>
                <a:miter lim="800000"/>
                <a:headEnd/>
                <a:tailEnd/>
              </a:ln>
            </p:spPr>
            <p:txBody>
              <a:bodyPr anchor="ctr"/>
              <a:lstStyle/>
              <a:p>
                <a:pPr algn="ctr"/>
                <a:endParaRPr lang="el-GR" sz="1000" dirty="0">
                  <a:solidFill>
                    <a:srgbClr val="000000"/>
                  </a:solidFill>
                </a:endParaRPr>
              </a:p>
            </p:txBody>
          </p:sp>
        </p:grpSp>
        <p:sp>
          <p:nvSpPr>
            <p:cNvPr id="22" name="Rectangle 21"/>
            <p:cNvSpPr/>
            <p:nvPr/>
          </p:nvSpPr>
          <p:spPr>
            <a:xfrm>
              <a:off x="275181" y="3105835"/>
              <a:ext cx="4601619" cy="307777"/>
            </a:xfrm>
            <a:prstGeom prst="rect">
              <a:avLst/>
            </a:prstGeom>
          </p:spPr>
          <p:txBody>
            <a:bodyPr wrap="square">
              <a:spAutoFit/>
            </a:bodyPr>
            <a:lstStyle/>
            <a:p>
              <a:pPr algn="ctr"/>
              <a:r>
                <a:rPr lang="en-US" sz="1400" b="0" dirty="0" smtClean="0"/>
                <a:t>Hell</a:t>
              </a:r>
              <a:endParaRPr lang="en-US" sz="1400" dirty="0"/>
            </a:p>
          </p:txBody>
        </p:sp>
      </p:grpSp>
      <p:cxnSp>
        <p:nvCxnSpPr>
          <p:cNvPr id="31" name="Straight Arrow Connector 30"/>
          <p:cNvCxnSpPr>
            <a:stCxn id="8" idx="3"/>
            <a:endCxn id="23" idx="1"/>
          </p:cNvCxnSpPr>
          <p:nvPr/>
        </p:nvCxnSpPr>
        <p:spPr bwMode="auto">
          <a:xfrm flipV="1">
            <a:off x="3529788" y="3088610"/>
            <a:ext cx="2525188" cy="173944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a:stCxn id="8" idx="3"/>
            <a:endCxn id="28" idx="1"/>
          </p:cNvCxnSpPr>
          <p:nvPr/>
        </p:nvCxnSpPr>
        <p:spPr bwMode="auto">
          <a:xfrm flipV="1">
            <a:off x="3529788" y="4066211"/>
            <a:ext cx="3283441" cy="76184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4418738" y="3912406"/>
            <a:ext cx="1505540" cy="369332"/>
          </a:xfrm>
          <a:prstGeom prst="rect">
            <a:avLst/>
          </a:prstGeom>
          <a:noFill/>
        </p:spPr>
        <p:txBody>
          <a:bodyPr wrap="none" rtlCol="0">
            <a:spAutoFit/>
          </a:bodyPr>
          <a:lstStyle/>
          <a:p>
            <a:r>
              <a:rPr lang="en-US" b="0" dirty="0" smtClean="0"/>
              <a:t>P67 refers to</a:t>
            </a:r>
            <a:endParaRPr lang="en-US" b="0" dirty="0"/>
          </a:p>
        </p:txBody>
      </p:sp>
      <p:grpSp>
        <p:nvGrpSpPr>
          <p:cNvPr id="39" name="Group 38"/>
          <p:cNvGrpSpPr/>
          <p:nvPr/>
        </p:nvGrpSpPr>
        <p:grpSpPr>
          <a:xfrm>
            <a:off x="6813229" y="3896934"/>
            <a:ext cx="2265684" cy="2346964"/>
            <a:chOff x="6466515" y="2998479"/>
            <a:chExt cx="2265684" cy="2346964"/>
          </a:xfrm>
        </p:grpSpPr>
        <p:grpSp>
          <p:nvGrpSpPr>
            <p:cNvPr id="25" name="Group 24"/>
            <p:cNvGrpSpPr/>
            <p:nvPr/>
          </p:nvGrpSpPr>
          <p:grpSpPr>
            <a:xfrm>
              <a:off x="6466515" y="2998479"/>
              <a:ext cx="2265684" cy="647701"/>
              <a:chOff x="275181" y="2770882"/>
              <a:chExt cx="4601619" cy="647701"/>
            </a:xfrm>
          </p:grpSpPr>
          <p:grpSp>
            <p:nvGrpSpPr>
              <p:cNvPr id="26" name="Group 25"/>
              <p:cNvGrpSpPr/>
              <p:nvPr/>
            </p:nvGrpSpPr>
            <p:grpSpPr>
              <a:xfrm>
                <a:off x="275181" y="2770882"/>
                <a:ext cx="4601619" cy="647701"/>
                <a:chOff x="279134" y="1135845"/>
                <a:chExt cx="3977062" cy="647701"/>
              </a:xfrm>
            </p:grpSpPr>
            <p:sp>
              <p:nvSpPr>
                <p:cNvPr id="28" name="Rectangle 31"/>
                <p:cNvSpPr>
                  <a:spLocks noChangeArrowheads="1"/>
                </p:cNvSpPr>
                <p:nvPr/>
              </p:nvSpPr>
              <p:spPr bwMode="auto">
                <a:xfrm>
                  <a:off x="279134" y="1135845"/>
                  <a:ext cx="3977062"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smtClean="0"/>
                    <a:t>E53 Place</a:t>
                  </a:r>
                  <a:endParaRPr lang="el-GR" sz="1600" b="1" dirty="0"/>
                </a:p>
              </p:txBody>
            </p:sp>
            <p:sp>
              <p:nvSpPr>
                <p:cNvPr id="29" name="Rectangle 32"/>
                <p:cNvSpPr>
                  <a:spLocks noChangeArrowheads="1"/>
                </p:cNvSpPr>
                <p:nvPr/>
              </p:nvSpPr>
              <p:spPr bwMode="auto">
                <a:xfrm>
                  <a:off x="279134" y="1424770"/>
                  <a:ext cx="3977062" cy="358776"/>
                </a:xfrm>
                <a:prstGeom prst="rect">
                  <a:avLst/>
                </a:prstGeom>
                <a:solidFill>
                  <a:schemeClr val="bg1"/>
                </a:solidFill>
                <a:ln w="3175" algn="ctr">
                  <a:solidFill>
                    <a:schemeClr val="tx1"/>
                  </a:solidFill>
                  <a:miter lim="800000"/>
                  <a:headEnd/>
                  <a:tailEnd/>
                </a:ln>
              </p:spPr>
              <p:txBody>
                <a:bodyPr anchor="ctr"/>
                <a:lstStyle/>
                <a:p>
                  <a:pPr algn="ctr"/>
                  <a:endParaRPr lang="el-GR" sz="1000" dirty="0">
                    <a:solidFill>
                      <a:srgbClr val="000000"/>
                    </a:solidFill>
                  </a:endParaRPr>
                </a:p>
              </p:txBody>
            </p:sp>
          </p:grpSp>
          <p:sp>
            <p:nvSpPr>
              <p:cNvPr id="27" name="Rectangle 26"/>
              <p:cNvSpPr/>
              <p:nvPr/>
            </p:nvSpPr>
            <p:spPr>
              <a:xfrm>
                <a:off x="275181" y="3105835"/>
                <a:ext cx="4601619" cy="307777"/>
              </a:xfrm>
              <a:prstGeom prst="rect">
                <a:avLst/>
              </a:prstGeom>
            </p:spPr>
            <p:txBody>
              <a:bodyPr wrap="square">
                <a:spAutoFit/>
              </a:bodyPr>
              <a:lstStyle/>
              <a:p>
                <a:pPr algn="ctr"/>
                <a:r>
                  <a:rPr lang="en-US" sz="1400" b="0" dirty="0" smtClean="0"/>
                  <a:t>Acheron</a:t>
                </a:r>
                <a:endParaRPr lang="en-US" sz="1400" dirty="0"/>
              </a:p>
            </p:txBody>
          </p:sp>
        </p:gr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515" y="3646180"/>
              <a:ext cx="2265684" cy="1699263"/>
            </a:xfrm>
            <a:prstGeom prst="rect">
              <a:avLst/>
            </a:prstGeom>
          </p:spPr>
        </p:pic>
      </p:grpSp>
    </p:spTree>
    <p:extLst>
      <p:ext uri="{BB962C8B-B14F-4D97-AF65-F5344CB8AC3E}">
        <p14:creationId xmlns:p14="http://schemas.microsoft.com/office/powerpoint/2010/main" val="1176473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476" y="1462153"/>
            <a:ext cx="8915400" cy="4602289"/>
          </a:xfrm>
        </p:spPr>
        <p:txBody>
          <a:bodyPr/>
          <a:lstStyle/>
          <a:p>
            <a:pPr marL="0" indent="0"/>
            <a:r>
              <a:rPr lang="en-US" sz="1800" i="0" dirty="0"/>
              <a:t>Now Italian archaeologists working at the Greco-Roman site of </a:t>
            </a:r>
            <a:r>
              <a:rPr lang="en-US" sz="1800" i="0" dirty="0" smtClean="0"/>
              <a:t>ancient Hierapolis </a:t>
            </a:r>
            <a:r>
              <a:rPr lang="en-US" sz="1800" i="0" dirty="0"/>
              <a:t>(</a:t>
            </a:r>
            <a:r>
              <a:rPr lang="en-US" sz="1800" i="0" dirty="0" smtClean="0"/>
              <a:t>modern-day </a:t>
            </a:r>
            <a:r>
              <a:rPr lang="en-US" sz="1800" i="0" dirty="0" err="1"/>
              <a:t>Pamukkale</a:t>
            </a:r>
            <a:r>
              <a:rPr lang="en-US" sz="1800" i="0" dirty="0"/>
              <a:t>) in Turkey have uncovered that city's gate to the underworld</a:t>
            </a:r>
            <a:r>
              <a:rPr lang="en-US" sz="1800" i="0" dirty="0" smtClean="0"/>
              <a:t>.</a:t>
            </a:r>
          </a:p>
          <a:p>
            <a:pPr marL="0" indent="0"/>
            <a:r>
              <a:rPr lang="en-US" sz="1800" i="0" dirty="0"/>
              <a:t>Example taken from </a:t>
            </a:r>
            <a:r>
              <a:rPr lang="en-US" sz="1800" i="0" dirty="0" smtClean="0"/>
              <a:t>http</a:t>
            </a:r>
            <a:r>
              <a:rPr lang="en-US" sz="1800" i="0" dirty="0"/>
              <a:t>://news.nationalgeographic.com/news/2013/04/130414-hell-underworld-archaeology-mount-olympus--greece/</a:t>
            </a:r>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35</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smtClean="0"/>
              <a:t>Places:</a:t>
            </a:r>
            <a:r>
              <a:rPr lang="en-US" b="0" kern="0" dirty="0"/>
              <a:t/>
            </a:r>
            <a:br>
              <a:rPr lang="en-US" b="0" kern="0" dirty="0"/>
            </a:br>
            <a:r>
              <a:rPr lang="en-US" b="0" kern="0" dirty="0" smtClean="0"/>
              <a:t>Imaginary Places</a:t>
            </a:r>
            <a:endParaRPr lang="el-GR" b="0" kern="0" dirty="0"/>
          </a:p>
        </p:txBody>
      </p:sp>
      <p:grpSp>
        <p:nvGrpSpPr>
          <p:cNvPr id="20" name="Group 19"/>
          <p:cNvGrpSpPr/>
          <p:nvPr/>
        </p:nvGrpSpPr>
        <p:grpSpPr>
          <a:xfrm>
            <a:off x="6211189" y="2854851"/>
            <a:ext cx="3023937" cy="647701"/>
            <a:chOff x="275181" y="2770882"/>
            <a:chExt cx="4601619" cy="647701"/>
          </a:xfrm>
        </p:grpSpPr>
        <p:grpSp>
          <p:nvGrpSpPr>
            <p:cNvPr id="21" name="Group 20"/>
            <p:cNvGrpSpPr/>
            <p:nvPr/>
          </p:nvGrpSpPr>
          <p:grpSpPr>
            <a:xfrm>
              <a:off x="275181" y="2770882"/>
              <a:ext cx="4601619" cy="647701"/>
              <a:chOff x="279134" y="1135845"/>
              <a:chExt cx="3977062" cy="647701"/>
            </a:xfrm>
          </p:grpSpPr>
          <p:sp>
            <p:nvSpPr>
              <p:cNvPr id="23" name="Rectangle 31"/>
              <p:cNvSpPr>
                <a:spLocks noChangeArrowheads="1"/>
              </p:cNvSpPr>
              <p:nvPr/>
            </p:nvSpPr>
            <p:spPr bwMode="auto">
              <a:xfrm>
                <a:off x="279134" y="1135845"/>
                <a:ext cx="3977062"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sz="1600" dirty="0"/>
                  <a:t>E89 Propositional Object</a:t>
                </a:r>
                <a:endParaRPr lang="el-GR" sz="1600" dirty="0"/>
              </a:p>
            </p:txBody>
          </p:sp>
          <p:sp>
            <p:nvSpPr>
              <p:cNvPr id="24" name="Rectangle 32"/>
              <p:cNvSpPr>
                <a:spLocks noChangeArrowheads="1"/>
              </p:cNvSpPr>
              <p:nvPr/>
            </p:nvSpPr>
            <p:spPr bwMode="auto">
              <a:xfrm>
                <a:off x="279134" y="1424770"/>
                <a:ext cx="3977062" cy="358776"/>
              </a:xfrm>
              <a:prstGeom prst="rect">
                <a:avLst/>
              </a:prstGeom>
              <a:solidFill>
                <a:schemeClr val="bg1"/>
              </a:solidFill>
              <a:ln w="3175" algn="ctr">
                <a:solidFill>
                  <a:schemeClr val="tx1"/>
                </a:solidFill>
                <a:miter lim="800000"/>
                <a:headEnd/>
                <a:tailEnd/>
              </a:ln>
            </p:spPr>
            <p:txBody>
              <a:bodyPr anchor="ctr"/>
              <a:lstStyle/>
              <a:p>
                <a:pPr algn="ctr"/>
                <a:endParaRPr lang="el-GR" sz="1000" dirty="0">
                  <a:solidFill>
                    <a:srgbClr val="000000"/>
                  </a:solidFill>
                </a:endParaRPr>
              </a:p>
            </p:txBody>
          </p:sp>
        </p:grpSp>
        <p:sp>
          <p:nvSpPr>
            <p:cNvPr id="22" name="Rectangle 21"/>
            <p:cNvSpPr/>
            <p:nvPr/>
          </p:nvSpPr>
          <p:spPr>
            <a:xfrm>
              <a:off x="275181" y="3105835"/>
              <a:ext cx="4601619" cy="307777"/>
            </a:xfrm>
            <a:prstGeom prst="rect">
              <a:avLst/>
            </a:prstGeom>
          </p:spPr>
          <p:txBody>
            <a:bodyPr wrap="square">
              <a:spAutoFit/>
            </a:bodyPr>
            <a:lstStyle/>
            <a:p>
              <a:pPr algn="ctr"/>
              <a:r>
                <a:rPr lang="en-US" sz="1400" dirty="0"/>
                <a:t>Entrance to Hell</a:t>
              </a:r>
            </a:p>
          </p:txBody>
        </p:sp>
      </p:grpSp>
      <p:cxnSp>
        <p:nvCxnSpPr>
          <p:cNvPr id="31" name="Straight Arrow Connector 30"/>
          <p:cNvCxnSpPr>
            <a:stCxn id="57" idx="3"/>
            <a:endCxn id="23" idx="1"/>
          </p:cNvCxnSpPr>
          <p:nvPr/>
        </p:nvCxnSpPr>
        <p:spPr bwMode="auto">
          <a:xfrm flipV="1">
            <a:off x="3378640" y="3024128"/>
            <a:ext cx="2832549" cy="74003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a:stCxn id="45" idx="3"/>
            <a:endCxn id="35" idx="0"/>
          </p:cNvCxnSpPr>
          <p:nvPr/>
        </p:nvCxnSpPr>
        <p:spPr bwMode="auto">
          <a:xfrm>
            <a:off x="3378640" y="3767240"/>
            <a:ext cx="2178535" cy="6616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3776762" y="3209479"/>
            <a:ext cx="1505540" cy="369332"/>
          </a:xfrm>
          <a:prstGeom prst="rect">
            <a:avLst/>
          </a:prstGeom>
          <a:noFill/>
        </p:spPr>
        <p:txBody>
          <a:bodyPr wrap="none" rtlCol="0">
            <a:spAutoFit/>
          </a:bodyPr>
          <a:lstStyle/>
          <a:p>
            <a:r>
              <a:rPr lang="en-US" b="0" dirty="0" smtClean="0"/>
              <a:t>P67 refers to</a:t>
            </a:r>
            <a:endParaRPr lang="en-US" b="0" dirty="0"/>
          </a:p>
        </p:txBody>
      </p:sp>
      <p:grpSp>
        <p:nvGrpSpPr>
          <p:cNvPr id="25" name="Group 24"/>
          <p:cNvGrpSpPr/>
          <p:nvPr/>
        </p:nvGrpSpPr>
        <p:grpSpPr>
          <a:xfrm>
            <a:off x="6503214" y="5808651"/>
            <a:ext cx="2265684" cy="647701"/>
            <a:chOff x="275181" y="2770882"/>
            <a:chExt cx="4601619" cy="647701"/>
          </a:xfrm>
        </p:grpSpPr>
        <p:grpSp>
          <p:nvGrpSpPr>
            <p:cNvPr id="26" name="Group 25"/>
            <p:cNvGrpSpPr/>
            <p:nvPr/>
          </p:nvGrpSpPr>
          <p:grpSpPr>
            <a:xfrm>
              <a:off x="275181" y="2770882"/>
              <a:ext cx="4601619" cy="647701"/>
              <a:chOff x="279134" y="1135845"/>
              <a:chExt cx="3977062" cy="647701"/>
            </a:xfrm>
          </p:grpSpPr>
          <p:sp>
            <p:nvSpPr>
              <p:cNvPr id="28" name="Rectangle 31"/>
              <p:cNvSpPr>
                <a:spLocks noChangeArrowheads="1"/>
              </p:cNvSpPr>
              <p:nvPr/>
            </p:nvSpPr>
            <p:spPr bwMode="auto">
              <a:xfrm>
                <a:off x="279134" y="1135845"/>
                <a:ext cx="3977062"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smtClean="0"/>
                  <a:t>E53 Place</a:t>
                </a:r>
                <a:endParaRPr lang="el-GR" sz="1600" b="1" dirty="0"/>
              </a:p>
            </p:txBody>
          </p:sp>
          <p:sp>
            <p:nvSpPr>
              <p:cNvPr id="29" name="Rectangle 32"/>
              <p:cNvSpPr>
                <a:spLocks noChangeArrowheads="1"/>
              </p:cNvSpPr>
              <p:nvPr/>
            </p:nvSpPr>
            <p:spPr bwMode="auto">
              <a:xfrm>
                <a:off x="279134" y="1424770"/>
                <a:ext cx="3977062" cy="358776"/>
              </a:xfrm>
              <a:prstGeom prst="rect">
                <a:avLst/>
              </a:prstGeom>
              <a:solidFill>
                <a:schemeClr val="bg1"/>
              </a:solidFill>
              <a:ln w="3175" algn="ctr">
                <a:solidFill>
                  <a:schemeClr val="tx1"/>
                </a:solidFill>
                <a:miter lim="800000"/>
                <a:headEnd/>
                <a:tailEnd/>
              </a:ln>
            </p:spPr>
            <p:txBody>
              <a:bodyPr anchor="ctr"/>
              <a:lstStyle/>
              <a:p>
                <a:pPr algn="ctr"/>
                <a:endParaRPr lang="el-GR" sz="1000" dirty="0">
                  <a:solidFill>
                    <a:srgbClr val="000000"/>
                  </a:solidFill>
                </a:endParaRPr>
              </a:p>
            </p:txBody>
          </p:sp>
        </p:grpSp>
        <p:sp>
          <p:nvSpPr>
            <p:cNvPr id="27" name="Rectangle 26"/>
            <p:cNvSpPr/>
            <p:nvPr/>
          </p:nvSpPr>
          <p:spPr>
            <a:xfrm>
              <a:off x="275181" y="3105835"/>
              <a:ext cx="4601619" cy="307777"/>
            </a:xfrm>
            <a:prstGeom prst="rect">
              <a:avLst/>
            </a:prstGeom>
          </p:spPr>
          <p:txBody>
            <a:bodyPr wrap="square">
              <a:spAutoFit/>
            </a:bodyPr>
            <a:lstStyle/>
            <a:p>
              <a:pPr algn="ctr"/>
              <a:r>
                <a:rPr lang="en-US" sz="1400" b="0" dirty="0"/>
                <a:t>ancient </a:t>
              </a:r>
              <a:r>
                <a:rPr lang="en-US" sz="1400" b="0" dirty="0" smtClean="0"/>
                <a:t>Hierapolis</a:t>
              </a:r>
              <a:endParaRPr lang="en-US" sz="1400" dirty="0"/>
            </a:p>
          </p:txBody>
        </p:sp>
      </p:grpSp>
      <p:grpSp>
        <p:nvGrpSpPr>
          <p:cNvPr id="30" name="Group 29"/>
          <p:cNvGrpSpPr/>
          <p:nvPr/>
        </p:nvGrpSpPr>
        <p:grpSpPr>
          <a:xfrm>
            <a:off x="3951914" y="4428896"/>
            <a:ext cx="3210522" cy="647701"/>
            <a:chOff x="275180" y="2770882"/>
            <a:chExt cx="4601620" cy="647701"/>
          </a:xfrm>
        </p:grpSpPr>
        <p:grpSp>
          <p:nvGrpSpPr>
            <p:cNvPr id="32" name="Group 31"/>
            <p:cNvGrpSpPr/>
            <p:nvPr/>
          </p:nvGrpSpPr>
          <p:grpSpPr>
            <a:xfrm>
              <a:off x="275180" y="2770882"/>
              <a:ext cx="4601620" cy="647701"/>
              <a:chOff x="279133" y="1135845"/>
              <a:chExt cx="3977063" cy="647701"/>
            </a:xfrm>
          </p:grpSpPr>
          <p:sp>
            <p:nvSpPr>
              <p:cNvPr id="35" name="Rectangle 31"/>
              <p:cNvSpPr>
                <a:spLocks noChangeArrowheads="1"/>
              </p:cNvSpPr>
              <p:nvPr/>
            </p:nvSpPr>
            <p:spPr bwMode="auto">
              <a:xfrm>
                <a:off x="279133" y="1135845"/>
                <a:ext cx="397706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dirty="0" smtClean="0"/>
                  <a:t>E13 Attribute </a:t>
                </a:r>
                <a:r>
                  <a:rPr lang="en-US" sz="1600" dirty="0" err="1" smtClean="0"/>
                  <a:t>Assignement</a:t>
                </a:r>
                <a:endParaRPr lang="el-GR" sz="1600" b="1" dirty="0"/>
              </a:p>
            </p:txBody>
          </p:sp>
          <p:sp>
            <p:nvSpPr>
              <p:cNvPr id="37" name="Rectangle 32"/>
              <p:cNvSpPr>
                <a:spLocks noChangeArrowheads="1"/>
              </p:cNvSpPr>
              <p:nvPr/>
            </p:nvSpPr>
            <p:spPr bwMode="auto">
              <a:xfrm>
                <a:off x="279134" y="1424770"/>
                <a:ext cx="3977062" cy="358776"/>
              </a:xfrm>
              <a:prstGeom prst="rect">
                <a:avLst/>
              </a:prstGeom>
              <a:solidFill>
                <a:schemeClr val="bg1"/>
              </a:solidFill>
              <a:ln w="3175" algn="ctr">
                <a:solidFill>
                  <a:schemeClr val="tx1"/>
                </a:solidFill>
                <a:miter lim="800000"/>
                <a:headEnd/>
                <a:tailEnd/>
              </a:ln>
            </p:spPr>
            <p:txBody>
              <a:bodyPr anchor="ctr"/>
              <a:lstStyle/>
              <a:p>
                <a:pPr algn="ctr"/>
                <a:endParaRPr lang="el-GR" sz="1000" dirty="0">
                  <a:solidFill>
                    <a:srgbClr val="000000"/>
                  </a:solidFill>
                </a:endParaRPr>
              </a:p>
            </p:txBody>
          </p:sp>
        </p:grpSp>
        <p:sp>
          <p:nvSpPr>
            <p:cNvPr id="34" name="Rectangle 33"/>
            <p:cNvSpPr/>
            <p:nvPr/>
          </p:nvSpPr>
          <p:spPr>
            <a:xfrm>
              <a:off x="275181" y="3105835"/>
              <a:ext cx="4601619" cy="261610"/>
            </a:xfrm>
            <a:prstGeom prst="rect">
              <a:avLst/>
            </a:prstGeom>
          </p:spPr>
          <p:txBody>
            <a:bodyPr wrap="square">
              <a:spAutoFit/>
            </a:bodyPr>
            <a:lstStyle/>
            <a:p>
              <a:pPr algn="ctr"/>
              <a:r>
                <a:rPr lang="en-US" sz="1100" b="0" dirty="0"/>
                <a:t>p</a:t>
              </a:r>
              <a:r>
                <a:rPr lang="en-US" sz="1100" b="0" dirty="0" smtClean="0"/>
                <a:t>ossibly refers to</a:t>
              </a:r>
              <a:endParaRPr lang="en-US" sz="1100" dirty="0"/>
            </a:p>
          </p:txBody>
        </p:sp>
      </p:grpSp>
      <p:grpSp>
        <p:nvGrpSpPr>
          <p:cNvPr id="42" name="Group 41"/>
          <p:cNvGrpSpPr/>
          <p:nvPr/>
        </p:nvGrpSpPr>
        <p:grpSpPr>
          <a:xfrm>
            <a:off x="301021" y="3044676"/>
            <a:ext cx="3077619" cy="999343"/>
            <a:chOff x="279134" y="1135845"/>
            <a:chExt cx="3977062" cy="647701"/>
          </a:xfrm>
        </p:grpSpPr>
        <p:sp>
          <p:nvSpPr>
            <p:cNvPr id="44" name="Rectangle 31"/>
            <p:cNvSpPr>
              <a:spLocks noChangeArrowheads="1"/>
            </p:cNvSpPr>
            <p:nvPr/>
          </p:nvSpPr>
          <p:spPr bwMode="auto">
            <a:xfrm>
              <a:off x="279134" y="1135845"/>
              <a:ext cx="3977062"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eaLnBrk="0" hangingPunct="0">
                <a:spcBef>
                  <a:spcPct val="0"/>
                </a:spcBef>
              </a:pPr>
              <a:r>
                <a:rPr lang="en-US" sz="1600" b="1" dirty="0" smtClean="0"/>
                <a:t>E73 Information Object</a:t>
              </a:r>
              <a:endParaRPr lang="el-GR" sz="1600" b="1" dirty="0"/>
            </a:p>
          </p:txBody>
        </p:sp>
        <p:sp>
          <p:nvSpPr>
            <p:cNvPr id="45" name="Rectangle 32"/>
            <p:cNvSpPr>
              <a:spLocks noChangeArrowheads="1"/>
            </p:cNvSpPr>
            <p:nvPr/>
          </p:nvSpPr>
          <p:spPr bwMode="auto">
            <a:xfrm>
              <a:off x="279134" y="1424770"/>
              <a:ext cx="3977062" cy="358776"/>
            </a:xfrm>
            <a:prstGeom prst="rect">
              <a:avLst/>
            </a:prstGeom>
            <a:solidFill>
              <a:schemeClr val="bg1"/>
            </a:solidFill>
            <a:ln w="3175" algn="ctr">
              <a:solidFill>
                <a:schemeClr val="tx1"/>
              </a:solidFill>
              <a:miter lim="800000"/>
              <a:headEnd/>
              <a:tailEnd/>
            </a:ln>
          </p:spPr>
          <p:txBody>
            <a:bodyPr anchor="ctr"/>
            <a:lstStyle/>
            <a:p>
              <a:pPr algn="ctr"/>
              <a:endParaRPr lang="el-GR" sz="1000" dirty="0">
                <a:solidFill>
                  <a:srgbClr val="000000"/>
                </a:solidFill>
              </a:endParaRPr>
            </a:p>
          </p:txBody>
        </p:sp>
      </p:grpSp>
      <p:cxnSp>
        <p:nvCxnSpPr>
          <p:cNvPr id="46" name="Straight Arrow Connector 45"/>
          <p:cNvCxnSpPr>
            <a:stCxn id="37" idx="2"/>
            <a:endCxn id="28" idx="0"/>
          </p:cNvCxnSpPr>
          <p:nvPr/>
        </p:nvCxnSpPr>
        <p:spPr bwMode="auto">
          <a:xfrm>
            <a:off x="5557176" y="5076597"/>
            <a:ext cx="2078880" cy="73205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1"/>
          <p:cNvSpPr txBox="1"/>
          <p:nvPr/>
        </p:nvSpPr>
        <p:spPr>
          <a:xfrm>
            <a:off x="3529183" y="3913402"/>
            <a:ext cx="2531462" cy="369332"/>
          </a:xfrm>
          <a:prstGeom prst="rect">
            <a:avLst/>
          </a:prstGeom>
          <a:noFill/>
        </p:spPr>
        <p:txBody>
          <a:bodyPr wrap="none" rtlCol="0">
            <a:spAutoFit/>
          </a:bodyPr>
          <a:lstStyle/>
          <a:p>
            <a:r>
              <a:rPr lang="en-US" b="0" dirty="0" smtClean="0"/>
              <a:t>P140 was attributed by</a:t>
            </a:r>
            <a:endParaRPr lang="en-US" b="0" dirty="0"/>
          </a:p>
        </p:txBody>
      </p:sp>
      <p:sp>
        <p:nvSpPr>
          <p:cNvPr id="53" name="TextBox 52"/>
          <p:cNvSpPr txBox="1"/>
          <p:nvPr/>
        </p:nvSpPr>
        <p:spPr>
          <a:xfrm>
            <a:off x="6307073" y="5257958"/>
            <a:ext cx="1710725" cy="369332"/>
          </a:xfrm>
          <a:prstGeom prst="rect">
            <a:avLst/>
          </a:prstGeom>
          <a:noFill/>
        </p:spPr>
        <p:txBody>
          <a:bodyPr wrap="none" rtlCol="0">
            <a:spAutoFit/>
          </a:bodyPr>
          <a:lstStyle/>
          <a:p>
            <a:r>
              <a:rPr lang="en-US" b="0" dirty="0" smtClean="0"/>
              <a:t>P141 assigned</a:t>
            </a:r>
            <a:endParaRPr lang="en-US" b="0" dirty="0"/>
          </a:p>
        </p:txBody>
      </p:sp>
      <p:sp>
        <p:nvSpPr>
          <p:cNvPr id="57" name="Rectangle 56"/>
          <p:cNvSpPr/>
          <p:nvPr/>
        </p:nvSpPr>
        <p:spPr>
          <a:xfrm>
            <a:off x="301021" y="3502552"/>
            <a:ext cx="3077619" cy="523220"/>
          </a:xfrm>
          <a:prstGeom prst="rect">
            <a:avLst/>
          </a:prstGeom>
        </p:spPr>
        <p:txBody>
          <a:bodyPr wrap="square">
            <a:spAutoFit/>
          </a:bodyPr>
          <a:lstStyle/>
          <a:p>
            <a:pPr algn="ctr"/>
            <a:r>
              <a:rPr lang="en-US" sz="1400" dirty="0"/>
              <a:t>Archaeologists Find a Classic Entrance to Hell</a:t>
            </a:r>
          </a:p>
        </p:txBody>
      </p:sp>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8834" y="3916605"/>
            <a:ext cx="1819571" cy="1363136"/>
          </a:xfrm>
          <a:prstGeom prst="rect">
            <a:avLst/>
          </a:prstGeom>
        </p:spPr>
      </p:pic>
    </p:spTree>
    <p:extLst>
      <p:ext uri="{BB962C8B-B14F-4D97-AF65-F5344CB8AC3E}">
        <p14:creationId xmlns:p14="http://schemas.microsoft.com/office/powerpoint/2010/main" val="3906633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176" y="1686025"/>
            <a:ext cx="8915400" cy="2479479"/>
          </a:xfrm>
        </p:spPr>
        <p:txBody>
          <a:bodyPr/>
          <a:lstStyle/>
          <a:p>
            <a:pPr marL="0" indent="0"/>
            <a:r>
              <a:rPr lang="en-US" dirty="0" smtClean="0">
                <a:solidFill>
                  <a:srgbClr val="C00000"/>
                </a:solidFill>
              </a:rPr>
              <a:t>Pieces of a broken object </a:t>
            </a:r>
            <a:r>
              <a:rPr lang="en-US" dirty="0" smtClean="0"/>
              <a:t>are mapped as </a:t>
            </a:r>
            <a:r>
              <a:rPr lang="en-US" dirty="0" smtClean="0">
                <a:solidFill>
                  <a:srgbClr val="C00000"/>
                </a:solidFill>
              </a:rPr>
              <a:t>products of an event that destroyed the object</a:t>
            </a:r>
            <a:r>
              <a:rPr lang="en-US" dirty="0"/>
              <a:t> </a:t>
            </a:r>
            <a:r>
              <a:rPr lang="en-US" dirty="0" smtClean="0"/>
              <a:t>and not as </a:t>
            </a:r>
            <a:r>
              <a:rPr lang="en-US" dirty="0" err="1" smtClean="0"/>
              <a:t>part_of</a:t>
            </a:r>
            <a:r>
              <a:rPr lang="en-US" dirty="0" smtClean="0"/>
              <a:t>.</a:t>
            </a:r>
          </a:p>
          <a:p>
            <a:pPr lvl="1">
              <a:buSzPct val="100000"/>
              <a:buFont typeface="Wingdings" panose="05000000000000000000" pitchFamily="2" charset="2"/>
              <a:buChar char="Ø"/>
            </a:pPr>
            <a:r>
              <a:rPr lang="en-US" dirty="0" smtClean="0"/>
              <a:t>For provenance reasons</a:t>
            </a:r>
          </a:p>
          <a:p>
            <a:pPr lvl="1">
              <a:buSzPct val="100000"/>
              <a:buFont typeface="Wingdings" panose="05000000000000000000" pitchFamily="2" charset="2"/>
              <a:buChar char="Ø"/>
            </a:pPr>
            <a:r>
              <a:rPr lang="en-US" dirty="0" smtClean="0"/>
              <a:t>For semantic clarity </a:t>
            </a:r>
          </a:p>
          <a:p>
            <a:pPr marL="0" indent="0"/>
            <a:endParaRPr lang="en-US" dirty="0" smtClean="0"/>
          </a:p>
          <a:p>
            <a:pPr marL="0" indent="0"/>
            <a:r>
              <a:rPr lang="en-US" dirty="0" smtClean="0"/>
              <a:t>As long as the object existed the respective pieces of matter were not distinct, had no identity</a:t>
            </a:r>
          </a:p>
          <a:p>
            <a:pPr marL="0" indent="0"/>
            <a:r>
              <a:rPr lang="en-US" dirty="0" smtClean="0"/>
              <a:t>	</a:t>
            </a:r>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36</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smtClean="0"/>
              <a:t>Objects:</a:t>
            </a:r>
            <a:r>
              <a:rPr lang="en-US" b="0" kern="0" dirty="0"/>
              <a:t/>
            </a:r>
            <a:br>
              <a:rPr lang="en-US" b="0" kern="0" dirty="0"/>
            </a:br>
            <a:r>
              <a:rPr lang="en-US" b="0" kern="0" dirty="0" smtClean="0"/>
              <a:t>Pieces of a broken object</a:t>
            </a:r>
            <a:endParaRPr lang="el-GR" b="0" kern="0" dirty="0"/>
          </a:p>
        </p:txBody>
      </p:sp>
      <p:grpSp>
        <p:nvGrpSpPr>
          <p:cNvPr id="6" name="Group 5"/>
          <p:cNvGrpSpPr/>
          <p:nvPr/>
        </p:nvGrpSpPr>
        <p:grpSpPr>
          <a:xfrm>
            <a:off x="1030515" y="4204737"/>
            <a:ext cx="2885207" cy="647700"/>
            <a:chOff x="897749" y="2290840"/>
            <a:chExt cx="2176753" cy="647700"/>
          </a:xfrm>
        </p:grpSpPr>
        <p:sp>
          <p:nvSpPr>
            <p:cNvPr id="7"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altLang="el-GR" sz="1600" dirty="0">
                  <a:solidFill>
                    <a:srgbClr val="002060"/>
                  </a:solidFill>
                  <a:cs typeface="Arial" charset="0"/>
                </a:rPr>
                <a:t>E22 Man-Made Object</a:t>
              </a:r>
              <a:endParaRPr lang="el-GR" sz="1600" b="1" dirty="0"/>
            </a:p>
          </p:txBody>
        </p:sp>
        <p:sp>
          <p:nvSpPr>
            <p:cNvPr id="8"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dirty="0" smtClean="0">
                  <a:solidFill>
                    <a:srgbClr val="C00000"/>
                  </a:solidFill>
                </a:rPr>
                <a:t>Piece 1</a:t>
              </a:r>
              <a:endParaRPr lang="el-GR" dirty="0">
                <a:solidFill>
                  <a:srgbClr val="000000"/>
                </a:solidFill>
              </a:endParaRPr>
            </a:p>
          </p:txBody>
        </p:sp>
      </p:grpSp>
      <p:grpSp>
        <p:nvGrpSpPr>
          <p:cNvPr id="9" name="Group 8"/>
          <p:cNvGrpSpPr/>
          <p:nvPr/>
        </p:nvGrpSpPr>
        <p:grpSpPr>
          <a:xfrm>
            <a:off x="5689589" y="4204737"/>
            <a:ext cx="2885207" cy="647700"/>
            <a:chOff x="897749" y="2290840"/>
            <a:chExt cx="2176753" cy="647700"/>
          </a:xfrm>
        </p:grpSpPr>
        <p:sp>
          <p:nvSpPr>
            <p:cNvPr id="10"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altLang="el-GR" sz="1600" dirty="0" smtClean="0">
                  <a:solidFill>
                    <a:srgbClr val="002060"/>
                  </a:solidFill>
                  <a:cs typeface="Arial" charset="0"/>
                </a:rPr>
                <a:t>E81 Transformation</a:t>
              </a:r>
              <a:endParaRPr lang="el-GR" sz="1600" b="1" dirty="0"/>
            </a:p>
          </p:txBody>
        </p:sp>
        <p:sp>
          <p:nvSpPr>
            <p:cNvPr id="11"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dirty="0">
                  <a:solidFill>
                    <a:srgbClr val="C00000"/>
                  </a:solidFill>
                </a:rPr>
                <a:t>d</a:t>
              </a:r>
              <a:r>
                <a:rPr lang="en-US" dirty="0" smtClean="0">
                  <a:solidFill>
                    <a:srgbClr val="C00000"/>
                  </a:solidFill>
                </a:rPr>
                <a:t>estruction of object</a:t>
              </a:r>
              <a:endParaRPr lang="el-GR" dirty="0">
                <a:solidFill>
                  <a:srgbClr val="000000"/>
                </a:solidFill>
              </a:endParaRPr>
            </a:p>
          </p:txBody>
        </p:sp>
      </p:grpSp>
      <p:grpSp>
        <p:nvGrpSpPr>
          <p:cNvPr id="12" name="Group 11"/>
          <p:cNvGrpSpPr/>
          <p:nvPr/>
        </p:nvGrpSpPr>
        <p:grpSpPr>
          <a:xfrm>
            <a:off x="1030515" y="5547537"/>
            <a:ext cx="2885207" cy="647700"/>
            <a:chOff x="897749" y="2290840"/>
            <a:chExt cx="2176753" cy="647700"/>
          </a:xfrm>
        </p:grpSpPr>
        <p:sp>
          <p:nvSpPr>
            <p:cNvPr id="13"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altLang="el-GR" sz="1600" dirty="0" smtClean="0">
                  <a:solidFill>
                    <a:srgbClr val="002060"/>
                  </a:solidFill>
                  <a:cs typeface="Arial" charset="0"/>
                </a:rPr>
                <a:t>E55 Type</a:t>
              </a:r>
              <a:endParaRPr lang="el-GR" sz="1600" b="1" dirty="0"/>
            </a:p>
          </p:txBody>
        </p:sp>
        <p:sp>
          <p:nvSpPr>
            <p:cNvPr id="14"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dirty="0" smtClean="0">
                  <a:solidFill>
                    <a:srgbClr val="C00000"/>
                  </a:solidFill>
                </a:rPr>
                <a:t>fragment</a:t>
              </a:r>
              <a:endParaRPr lang="el-GR" dirty="0">
                <a:solidFill>
                  <a:srgbClr val="000000"/>
                </a:solidFill>
              </a:endParaRPr>
            </a:p>
          </p:txBody>
        </p:sp>
      </p:grpSp>
      <p:cxnSp>
        <p:nvCxnSpPr>
          <p:cNvPr id="16" name="Straight Arrow Connector 15"/>
          <p:cNvCxnSpPr>
            <a:stCxn id="8" idx="2"/>
            <a:endCxn id="13" idx="0"/>
          </p:cNvCxnSpPr>
          <p:nvPr/>
        </p:nvCxnSpPr>
        <p:spPr bwMode="auto">
          <a:xfrm>
            <a:off x="2473119" y="4852437"/>
            <a:ext cx="0" cy="6951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stCxn id="10" idx="1"/>
            <a:endCxn id="7" idx="3"/>
          </p:cNvCxnSpPr>
          <p:nvPr/>
        </p:nvCxnSpPr>
        <p:spPr bwMode="auto">
          <a:xfrm flipH="1">
            <a:off x="3915722" y="4374014"/>
            <a:ext cx="1773867"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Group 17"/>
          <p:cNvGrpSpPr/>
          <p:nvPr/>
        </p:nvGrpSpPr>
        <p:grpSpPr>
          <a:xfrm>
            <a:off x="5689589" y="5400769"/>
            <a:ext cx="2885207" cy="647700"/>
            <a:chOff x="897749" y="2290840"/>
            <a:chExt cx="2176753" cy="647700"/>
          </a:xfrm>
        </p:grpSpPr>
        <p:sp>
          <p:nvSpPr>
            <p:cNvPr id="19"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altLang="el-GR" sz="1600" dirty="0">
                  <a:solidFill>
                    <a:srgbClr val="002060"/>
                  </a:solidFill>
                  <a:cs typeface="Arial" charset="0"/>
                </a:rPr>
                <a:t>E22 Man-Made Object</a:t>
              </a:r>
              <a:endParaRPr lang="el-GR" sz="1600" b="1" dirty="0"/>
            </a:p>
          </p:txBody>
        </p:sp>
        <p:sp>
          <p:nvSpPr>
            <p:cNvPr id="20"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dirty="0">
                  <a:solidFill>
                    <a:srgbClr val="C00000"/>
                  </a:solidFill>
                </a:rPr>
                <a:t>b</a:t>
              </a:r>
              <a:r>
                <a:rPr lang="en-US" dirty="0" smtClean="0">
                  <a:solidFill>
                    <a:srgbClr val="C00000"/>
                  </a:solidFill>
                </a:rPr>
                <a:t>roken object</a:t>
              </a:r>
              <a:endParaRPr lang="el-GR" dirty="0">
                <a:solidFill>
                  <a:srgbClr val="000000"/>
                </a:solidFill>
              </a:endParaRPr>
            </a:p>
          </p:txBody>
        </p:sp>
      </p:grpSp>
      <p:sp>
        <p:nvSpPr>
          <p:cNvPr id="2" name="Rectangle 1"/>
          <p:cNvSpPr/>
          <p:nvPr/>
        </p:nvSpPr>
        <p:spPr>
          <a:xfrm>
            <a:off x="7113406" y="4971374"/>
            <a:ext cx="1606530" cy="307777"/>
          </a:xfrm>
          <a:prstGeom prst="rect">
            <a:avLst/>
          </a:prstGeom>
        </p:spPr>
        <p:txBody>
          <a:bodyPr wrap="none">
            <a:spAutoFit/>
          </a:bodyPr>
          <a:lstStyle/>
          <a:p>
            <a:pPr marL="0" indent="0"/>
            <a:r>
              <a:rPr lang="en-US" sz="1400" b="0" dirty="0"/>
              <a:t>P124 transformed</a:t>
            </a:r>
          </a:p>
        </p:txBody>
      </p:sp>
      <p:sp>
        <p:nvSpPr>
          <p:cNvPr id="21" name="Rectangle 20"/>
          <p:cNvSpPr/>
          <p:nvPr/>
        </p:nvSpPr>
        <p:spPr>
          <a:xfrm>
            <a:off x="2483883" y="5061949"/>
            <a:ext cx="1180131" cy="307777"/>
          </a:xfrm>
          <a:prstGeom prst="rect">
            <a:avLst/>
          </a:prstGeom>
        </p:spPr>
        <p:txBody>
          <a:bodyPr wrap="none">
            <a:spAutoFit/>
          </a:bodyPr>
          <a:lstStyle/>
          <a:p>
            <a:pPr marL="0" indent="0"/>
            <a:r>
              <a:rPr lang="en-US" sz="1400" b="0" dirty="0"/>
              <a:t>P2 has type </a:t>
            </a:r>
          </a:p>
        </p:txBody>
      </p:sp>
      <p:sp>
        <p:nvSpPr>
          <p:cNvPr id="22" name="Rectangle 21"/>
          <p:cNvSpPr/>
          <p:nvPr/>
        </p:nvSpPr>
        <p:spPr>
          <a:xfrm>
            <a:off x="4089890" y="4421871"/>
            <a:ext cx="1527982" cy="307777"/>
          </a:xfrm>
          <a:prstGeom prst="rect">
            <a:avLst/>
          </a:prstGeom>
        </p:spPr>
        <p:txBody>
          <a:bodyPr wrap="none">
            <a:spAutoFit/>
          </a:bodyPr>
          <a:lstStyle/>
          <a:p>
            <a:r>
              <a:rPr lang="en-US" sz="1400" b="0" dirty="0" smtClean="0"/>
              <a:t>P123 resulted in </a:t>
            </a:r>
            <a:endParaRPr lang="en-US" sz="1400" b="0" dirty="0"/>
          </a:p>
        </p:txBody>
      </p:sp>
      <p:cxnSp>
        <p:nvCxnSpPr>
          <p:cNvPr id="26" name="Straight Arrow Connector 25"/>
          <p:cNvCxnSpPr>
            <a:stCxn id="11" idx="2"/>
            <a:endCxn id="19" idx="0"/>
          </p:cNvCxnSpPr>
          <p:nvPr/>
        </p:nvCxnSpPr>
        <p:spPr bwMode="auto">
          <a:xfrm>
            <a:off x="7132193" y="4852437"/>
            <a:ext cx="0" cy="54833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7930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176" y="1686025"/>
            <a:ext cx="8915400" cy="2668261"/>
          </a:xfrm>
        </p:spPr>
        <p:txBody>
          <a:bodyPr/>
          <a:lstStyle/>
          <a:p>
            <a:r>
              <a:rPr lang="en-US" dirty="0">
                <a:solidFill>
                  <a:srgbClr val="C00000"/>
                </a:solidFill>
              </a:rPr>
              <a:t>Pieces of a set </a:t>
            </a:r>
            <a:r>
              <a:rPr lang="en-US" dirty="0"/>
              <a:t>are mapped as </a:t>
            </a:r>
            <a:r>
              <a:rPr lang="en-US" dirty="0">
                <a:solidFill>
                  <a:srgbClr val="C00000"/>
                </a:solidFill>
              </a:rPr>
              <a:t>part of</a:t>
            </a:r>
          </a:p>
          <a:p>
            <a:pPr lvl="1">
              <a:buSzPct val="100000"/>
              <a:buFont typeface="Wingdings" panose="05000000000000000000" pitchFamily="2" charset="2"/>
              <a:buChar char="Ø"/>
            </a:pPr>
            <a:r>
              <a:rPr lang="en-US" dirty="0"/>
              <a:t>Chess set has parts: Chess board and chess pieces</a:t>
            </a:r>
            <a:endParaRPr lang="el-GR" dirty="0"/>
          </a:p>
          <a:p>
            <a:pPr marL="0" indent="0"/>
            <a:endParaRPr lang="en-US" dirty="0" smtClean="0"/>
          </a:p>
          <a:p>
            <a:pPr marL="0" indent="0" algn="just"/>
            <a:r>
              <a:rPr lang="en-US" sz="1800" i="0" dirty="0"/>
              <a:t>Collective objects in the general sense, like a tomb full of gifts, a folder with stamps or a set of chessmen, should be documented as instances of E19 Physical Object, and not as instances of E78 Collection. This is because they form wholes either because they are physically bound together or because they are kept together for their functionality</a:t>
            </a:r>
            <a:r>
              <a:rPr lang="en-US" sz="1800" i="0" dirty="0" smtClean="0"/>
              <a:t>.</a:t>
            </a:r>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37</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smtClean="0"/>
              <a:t>Objects:</a:t>
            </a:r>
            <a:r>
              <a:rPr lang="en-US" b="0" kern="0" dirty="0"/>
              <a:t/>
            </a:r>
            <a:br>
              <a:rPr lang="en-US" b="0" kern="0" dirty="0"/>
            </a:br>
            <a:r>
              <a:rPr lang="en-US" b="0" kern="0" dirty="0" smtClean="0"/>
              <a:t>Pieces of a set</a:t>
            </a:r>
            <a:endParaRPr lang="el-GR" b="0" kern="0" dirty="0"/>
          </a:p>
        </p:txBody>
      </p:sp>
      <p:grpSp>
        <p:nvGrpSpPr>
          <p:cNvPr id="6" name="Group 5"/>
          <p:cNvGrpSpPr/>
          <p:nvPr/>
        </p:nvGrpSpPr>
        <p:grpSpPr>
          <a:xfrm>
            <a:off x="1016001" y="4476195"/>
            <a:ext cx="2885207" cy="647700"/>
            <a:chOff x="897749" y="2290840"/>
            <a:chExt cx="2176753" cy="647700"/>
          </a:xfrm>
        </p:grpSpPr>
        <p:sp>
          <p:nvSpPr>
            <p:cNvPr id="7"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altLang="el-GR" sz="1600" dirty="0">
                  <a:solidFill>
                    <a:srgbClr val="002060"/>
                  </a:solidFill>
                  <a:cs typeface="Arial" charset="0"/>
                </a:rPr>
                <a:t>E22 Man-Made Object</a:t>
              </a:r>
              <a:endParaRPr lang="el-GR" sz="1600" b="1" dirty="0"/>
            </a:p>
          </p:txBody>
        </p:sp>
        <p:sp>
          <p:nvSpPr>
            <p:cNvPr id="8"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dirty="0" smtClean="0">
                  <a:solidFill>
                    <a:srgbClr val="C00000"/>
                  </a:solidFill>
                </a:rPr>
                <a:t>Chess set</a:t>
              </a:r>
              <a:endParaRPr lang="el-GR" dirty="0">
                <a:solidFill>
                  <a:srgbClr val="000000"/>
                </a:solidFill>
              </a:endParaRPr>
            </a:p>
          </p:txBody>
        </p:sp>
      </p:grpSp>
      <p:grpSp>
        <p:nvGrpSpPr>
          <p:cNvPr id="9" name="Group 8"/>
          <p:cNvGrpSpPr/>
          <p:nvPr/>
        </p:nvGrpSpPr>
        <p:grpSpPr>
          <a:xfrm>
            <a:off x="5820218" y="5499453"/>
            <a:ext cx="2885207" cy="647700"/>
            <a:chOff x="897749" y="2290840"/>
            <a:chExt cx="2176753" cy="647700"/>
          </a:xfrm>
        </p:grpSpPr>
        <p:sp>
          <p:nvSpPr>
            <p:cNvPr id="10"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altLang="el-GR" sz="1600" dirty="0">
                  <a:solidFill>
                    <a:srgbClr val="002060"/>
                  </a:solidFill>
                  <a:cs typeface="Arial" charset="0"/>
                </a:rPr>
                <a:t>E22 Man-Made Object</a:t>
              </a:r>
              <a:endParaRPr lang="el-GR" sz="1600" b="1" dirty="0"/>
            </a:p>
          </p:txBody>
        </p:sp>
        <p:sp>
          <p:nvSpPr>
            <p:cNvPr id="11"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dirty="0" smtClean="0">
                  <a:solidFill>
                    <a:srgbClr val="C00000"/>
                  </a:solidFill>
                </a:rPr>
                <a:t>Chess pieces</a:t>
              </a:r>
              <a:endParaRPr lang="el-GR" dirty="0">
                <a:solidFill>
                  <a:srgbClr val="000000"/>
                </a:solidFill>
              </a:endParaRPr>
            </a:p>
          </p:txBody>
        </p:sp>
      </p:grpSp>
      <p:grpSp>
        <p:nvGrpSpPr>
          <p:cNvPr id="12" name="Group 11"/>
          <p:cNvGrpSpPr/>
          <p:nvPr/>
        </p:nvGrpSpPr>
        <p:grpSpPr>
          <a:xfrm>
            <a:off x="5820218" y="4476195"/>
            <a:ext cx="2885207" cy="647700"/>
            <a:chOff x="897749" y="2290840"/>
            <a:chExt cx="2176753" cy="647700"/>
          </a:xfrm>
        </p:grpSpPr>
        <p:sp>
          <p:nvSpPr>
            <p:cNvPr id="13" name="Rectangle 31"/>
            <p:cNvSpPr>
              <a:spLocks noChangeArrowheads="1"/>
            </p:cNvSpPr>
            <p:nvPr/>
          </p:nvSpPr>
          <p:spPr bwMode="auto">
            <a:xfrm>
              <a:off x="897749" y="2290840"/>
              <a:ext cx="2176753" cy="338554"/>
            </a:xfrm>
            <a:prstGeom prst="rect">
              <a:avLst/>
            </a:prstGeom>
            <a:gradFill rotWithShape="1">
              <a:gsLst>
                <a:gs pos="0">
                  <a:srgbClr val="97C9F3"/>
                </a:gs>
                <a:gs pos="50000">
                  <a:srgbClr val="FFFFFF"/>
                </a:gs>
                <a:gs pos="100000">
                  <a:srgbClr val="97C9F3"/>
                </a:gs>
              </a:gsLst>
              <a:lin ang="5400000" scaled="1"/>
            </a:gradFill>
            <a:ln w="9525">
              <a:solidFill>
                <a:schemeClr val="tx1"/>
              </a:solidFill>
              <a:miter lim="800000"/>
              <a:headEnd/>
              <a:tailEnd/>
            </a:ln>
          </p:spPr>
          <p:txBody>
            <a:bodyPr wrap="square" lIns="54000" rIns="54000">
              <a:spAutoFit/>
            </a:bodyPr>
            <a:lstStyle/>
            <a:p>
              <a:pPr algn="ctr"/>
              <a:r>
                <a:rPr lang="en-US" altLang="el-GR" sz="1600" dirty="0">
                  <a:solidFill>
                    <a:srgbClr val="002060"/>
                  </a:solidFill>
                  <a:cs typeface="Arial" charset="0"/>
                </a:rPr>
                <a:t>E22 Man-Made Object</a:t>
              </a:r>
              <a:endParaRPr lang="el-GR" sz="1600" b="1" dirty="0"/>
            </a:p>
          </p:txBody>
        </p:sp>
        <p:sp>
          <p:nvSpPr>
            <p:cNvPr id="14" name="Rectangle 32"/>
            <p:cNvSpPr>
              <a:spLocks noChangeArrowheads="1"/>
            </p:cNvSpPr>
            <p:nvPr/>
          </p:nvSpPr>
          <p:spPr bwMode="auto">
            <a:xfrm>
              <a:off x="897749" y="2579765"/>
              <a:ext cx="2176753" cy="358775"/>
            </a:xfrm>
            <a:prstGeom prst="rect">
              <a:avLst/>
            </a:prstGeom>
            <a:solidFill>
              <a:schemeClr val="bg1"/>
            </a:solidFill>
            <a:ln w="3175" algn="ctr">
              <a:solidFill>
                <a:schemeClr val="tx1"/>
              </a:solidFill>
              <a:miter lim="800000"/>
              <a:headEnd/>
              <a:tailEnd/>
            </a:ln>
          </p:spPr>
          <p:txBody>
            <a:bodyPr anchor="ctr"/>
            <a:lstStyle/>
            <a:p>
              <a:pPr algn="ctr"/>
              <a:r>
                <a:rPr lang="en-US" dirty="0" smtClean="0">
                  <a:solidFill>
                    <a:srgbClr val="C00000"/>
                  </a:solidFill>
                </a:rPr>
                <a:t>Chess board</a:t>
              </a:r>
              <a:endParaRPr lang="el-GR" dirty="0">
                <a:solidFill>
                  <a:srgbClr val="000000"/>
                </a:solidFill>
              </a:endParaRPr>
            </a:p>
          </p:txBody>
        </p:sp>
      </p:grpSp>
      <p:sp>
        <p:nvSpPr>
          <p:cNvPr id="2" name="Rectangle 1"/>
          <p:cNvSpPr/>
          <p:nvPr/>
        </p:nvSpPr>
        <p:spPr>
          <a:xfrm>
            <a:off x="4046351" y="4765119"/>
            <a:ext cx="1856598" cy="307777"/>
          </a:xfrm>
          <a:prstGeom prst="rect">
            <a:avLst/>
          </a:prstGeom>
        </p:spPr>
        <p:txBody>
          <a:bodyPr wrap="none">
            <a:spAutoFit/>
          </a:bodyPr>
          <a:lstStyle/>
          <a:p>
            <a:r>
              <a:rPr lang="en-US" sz="1400" b="0" dirty="0"/>
              <a:t>P46 is composed of  </a:t>
            </a:r>
          </a:p>
        </p:txBody>
      </p:sp>
      <p:cxnSp>
        <p:nvCxnSpPr>
          <p:cNvPr id="16" name="Straight Arrow Connector 15"/>
          <p:cNvCxnSpPr>
            <a:stCxn id="7" idx="3"/>
            <a:endCxn id="13" idx="1"/>
          </p:cNvCxnSpPr>
          <p:nvPr/>
        </p:nvCxnSpPr>
        <p:spPr bwMode="auto">
          <a:xfrm>
            <a:off x="3901208" y="4645472"/>
            <a:ext cx="191901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stCxn id="7" idx="3"/>
            <a:endCxn id="10" idx="1"/>
          </p:cNvCxnSpPr>
          <p:nvPr/>
        </p:nvCxnSpPr>
        <p:spPr bwMode="auto">
          <a:xfrm>
            <a:off x="3901208" y="4645472"/>
            <a:ext cx="1919010" cy="102325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83969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7519223" y="6364288"/>
            <a:ext cx="2056471" cy="317500"/>
          </a:xfrm>
          <a:prstGeom prst="rect">
            <a:avLst/>
          </a:prstGeom>
        </p:spPr>
        <p:txBody>
          <a:bodyPr/>
          <a:lstStyle/>
          <a:p>
            <a:pPr defTabSz="903288">
              <a:defRPr/>
            </a:pPr>
            <a:fld id="{F35EBF3E-2437-48F2-9E4B-62458D475541}" type="slidenum">
              <a:rPr lang="en-GB">
                <a:latin typeface="+mn-lt"/>
              </a:rPr>
              <a:pPr defTabSz="903288">
                <a:defRPr/>
              </a:pPr>
              <a:t>38</a:t>
            </a:fld>
            <a:endParaRPr lang="en-GB">
              <a:latin typeface="+mn-lt"/>
            </a:endParaRPr>
          </a:p>
        </p:txBody>
      </p:sp>
      <p:sp>
        <p:nvSpPr>
          <p:cNvPr id="17411" name="Rectangle 2"/>
          <p:cNvSpPr>
            <a:spLocks noGrp="1" noChangeArrowheads="1"/>
          </p:cNvSpPr>
          <p:nvPr>
            <p:ph type="title"/>
          </p:nvPr>
        </p:nvSpPr>
        <p:spPr>
          <a:xfrm>
            <a:off x="1189419" y="0"/>
            <a:ext cx="8714993" cy="1181100"/>
          </a:xfrm>
          <a:noFill/>
        </p:spPr>
        <p:txBody>
          <a:bodyPr lIns="95250" tIns="49212" rIns="95250" bIns="49212"/>
          <a:lstStyle/>
          <a:p>
            <a:r>
              <a:rPr lang="en-US" dirty="0" smtClean="0"/>
              <a:t>Conclusions </a:t>
            </a:r>
            <a:endParaRPr lang="en-GB" dirty="0" smtClean="0"/>
          </a:p>
        </p:txBody>
      </p:sp>
      <p:sp>
        <p:nvSpPr>
          <p:cNvPr id="17412" name="Rectangle 3"/>
          <p:cNvSpPr>
            <a:spLocks noGrp="1" noChangeArrowheads="1"/>
          </p:cNvSpPr>
          <p:nvPr>
            <p:ph type="body" idx="1"/>
          </p:nvPr>
        </p:nvSpPr>
        <p:spPr>
          <a:xfrm>
            <a:off x="495300" y="1560288"/>
            <a:ext cx="8927669" cy="4622798"/>
          </a:xfrm>
          <a:noFill/>
        </p:spPr>
        <p:txBody>
          <a:bodyPr lIns="95250" tIns="49212" rIns="95250" bIns="49212"/>
          <a:lstStyle/>
          <a:p>
            <a:pPr algn="ctr">
              <a:lnSpc>
                <a:spcPct val="125000"/>
              </a:lnSpc>
            </a:pPr>
            <a:r>
              <a:rPr lang="en-US" dirty="0" smtClean="0"/>
              <a:t>Always consult the reference document</a:t>
            </a:r>
          </a:p>
          <a:p>
            <a:pPr algn="ctr">
              <a:lnSpc>
                <a:spcPct val="125000"/>
              </a:lnSpc>
            </a:pPr>
            <a:r>
              <a:rPr lang="en-US" b="1" i="0" dirty="0">
                <a:solidFill>
                  <a:srgbClr val="C00000"/>
                </a:solidFill>
              </a:rPr>
              <a:t>Definition of the CIDOC Conceptual Reference </a:t>
            </a:r>
            <a:r>
              <a:rPr lang="en-US" b="1" i="0" dirty="0" smtClean="0">
                <a:solidFill>
                  <a:srgbClr val="C00000"/>
                </a:solidFill>
              </a:rPr>
              <a:t>Model</a:t>
            </a:r>
          </a:p>
          <a:p>
            <a:pPr algn="ctr">
              <a:lnSpc>
                <a:spcPct val="125000"/>
              </a:lnSpc>
            </a:pPr>
            <a:r>
              <a:rPr lang="en-US" sz="1800" b="1" i="0" dirty="0">
                <a:solidFill>
                  <a:srgbClr val="C00000"/>
                </a:solidFill>
              </a:rPr>
              <a:t>http://</a:t>
            </a:r>
            <a:r>
              <a:rPr lang="en-US" sz="1800" b="1" i="0" dirty="0" smtClean="0">
                <a:solidFill>
                  <a:srgbClr val="C00000"/>
                </a:solidFill>
              </a:rPr>
              <a:t>www.cidoc-crm.org/comprehensive_intro.html</a:t>
            </a:r>
          </a:p>
          <a:p>
            <a:pPr algn="ctr">
              <a:lnSpc>
                <a:spcPct val="125000"/>
              </a:lnSpc>
            </a:pPr>
            <a:endParaRPr lang="en-US" b="1" i="0" dirty="0" smtClean="0">
              <a:solidFill>
                <a:srgbClr val="FF0000"/>
              </a:solidFill>
            </a:endParaRPr>
          </a:p>
          <a:p>
            <a:pPr marL="0" indent="0" algn="ctr">
              <a:lnSpc>
                <a:spcPct val="125000"/>
              </a:lnSpc>
            </a:pPr>
            <a:r>
              <a:rPr lang="en-US" sz="1800" dirty="0" smtClean="0"/>
              <a:t>Read carefully the scope note of the class and property that you intend to use.</a:t>
            </a:r>
          </a:p>
          <a:p>
            <a:pPr marL="0" lvl="0" indent="0" algn="ctr">
              <a:lnSpc>
                <a:spcPct val="125000"/>
              </a:lnSpc>
            </a:pPr>
            <a:r>
              <a:rPr lang="en-GB" sz="1800" dirty="0" smtClean="0"/>
              <a:t>Learning to use a formal ontology requires understanding the basic principles expressed in its scope, classes and relations</a:t>
            </a:r>
            <a:endParaRPr lang="en-US" b="0" i="0" dirty="0" smtClean="0">
              <a:latin typeface="Arial" pitchFamily="34" charset="0"/>
              <a:cs typeface="Arial" pitchFamily="34" charset="0"/>
            </a:endParaRPr>
          </a:p>
          <a:p>
            <a:pPr algn="ctr">
              <a:lnSpc>
                <a:spcPct val="125000"/>
              </a:lnSpc>
            </a:pPr>
            <a:endParaRPr lang="en-US" b="0" i="0" dirty="0" smtClean="0">
              <a:latin typeface="Arial" pitchFamily="34" charset="0"/>
              <a:cs typeface="Arial" pitchFamily="34" charset="0"/>
            </a:endParaRPr>
          </a:p>
          <a:p>
            <a:pPr algn="ctr">
              <a:lnSpc>
                <a:spcPct val="125000"/>
              </a:lnSpc>
            </a:pPr>
            <a:r>
              <a:rPr lang="en-US" sz="1800" b="1" i="0" dirty="0" smtClean="0">
                <a:solidFill>
                  <a:srgbClr val="C00000"/>
                </a:solidFill>
                <a:latin typeface="Arial" pitchFamily="34" charset="0"/>
                <a:cs typeface="Arial" pitchFamily="34" charset="0"/>
              </a:rPr>
              <a:t>http://www.cidoc-crm.org/index.html</a:t>
            </a:r>
          </a:p>
          <a:p>
            <a:pPr algn="ctr">
              <a:lnSpc>
                <a:spcPct val="125000"/>
              </a:lnSpc>
            </a:pPr>
            <a:r>
              <a:rPr lang="en-US" sz="1800" i="0" dirty="0" smtClean="0">
                <a:latin typeface="Arial" pitchFamily="34" charset="0"/>
                <a:cs typeface="Arial" pitchFamily="34" charset="0"/>
              </a:rPr>
              <a:t>New site (available for testing) </a:t>
            </a:r>
          </a:p>
          <a:p>
            <a:pPr algn="ctr">
              <a:lnSpc>
                <a:spcPct val="125000"/>
              </a:lnSpc>
            </a:pPr>
            <a:r>
              <a:rPr lang="en-US" sz="1800" b="1" i="0" dirty="0" smtClean="0">
                <a:solidFill>
                  <a:srgbClr val="C00000"/>
                </a:solidFill>
                <a:latin typeface="Arial" pitchFamily="34" charset="0"/>
                <a:cs typeface="Arial" pitchFamily="34" charset="0"/>
              </a:rPr>
              <a:t>http</a:t>
            </a:r>
            <a:r>
              <a:rPr lang="en-US" sz="1800" b="1" i="0" dirty="0">
                <a:solidFill>
                  <a:srgbClr val="C00000"/>
                </a:solidFill>
                <a:latin typeface="Arial" pitchFamily="34" charset="0"/>
                <a:cs typeface="Arial" pitchFamily="34" charset="0"/>
              </a:rPr>
              <a:t>://new.cidoc-crm.org/</a:t>
            </a:r>
          </a:p>
        </p:txBody>
      </p:sp>
    </p:spTree>
    <p:extLst>
      <p:ext uri="{BB962C8B-B14F-4D97-AF65-F5344CB8AC3E}">
        <p14:creationId xmlns:p14="http://schemas.microsoft.com/office/powerpoint/2010/main" val="203951212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7519223" y="6364288"/>
            <a:ext cx="2056471" cy="317500"/>
          </a:xfrm>
          <a:prstGeom prst="rect">
            <a:avLst/>
          </a:prstGeom>
        </p:spPr>
        <p:txBody>
          <a:bodyPr/>
          <a:lstStyle/>
          <a:p>
            <a:pPr defTabSz="903288">
              <a:defRPr/>
            </a:pPr>
            <a:fld id="{F35EBF3E-2437-48F2-9E4B-62458D475541}" type="slidenum">
              <a:rPr lang="en-GB">
                <a:latin typeface="+mn-lt"/>
              </a:rPr>
              <a:pPr defTabSz="903288">
                <a:defRPr/>
              </a:pPr>
              <a:t>39</a:t>
            </a:fld>
            <a:endParaRPr lang="en-GB">
              <a:latin typeface="+mn-lt"/>
            </a:endParaRPr>
          </a:p>
        </p:txBody>
      </p:sp>
      <p:sp>
        <p:nvSpPr>
          <p:cNvPr id="17411" name="Rectangle 2"/>
          <p:cNvSpPr>
            <a:spLocks noGrp="1" noChangeArrowheads="1"/>
          </p:cNvSpPr>
          <p:nvPr>
            <p:ph type="title"/>
          </p:nvPr>
        </p:nvSpPr>
        <p:spPr>
          <a:xfrm>
            <a:off x="1189419" y="0"/>
            <a:ext cx="8714993" cy="1181100"/>
          </a:xfrm>
          <a:noFill/>
        </p:spPr>
        <p:txBody>
          <a:bodyPr lIns="95250" tIns="49212" rIns="95250" bIns="49212"/>
          <a:lstStyle/>
          <a:p>
            <a:r>
              <a:rPr lang="en-US" dirty="0" smtClean="0"/>
              <a:t>Conclusions </a:t>
            </a:r>
            <a:endParaRPr lang="en-GB" dirty="0" smtClean="0"/>
          </a:p>
        </p:txBody>
      </p:sp>
      <p:grpSp>
        <p:nvGrpSpPr>
          <p:cNvPr id="8" name="Group 7"/>
          <p:cNvGrpSpPr/>
          <p:nvPr/>
        </p:nvGrpSpPr>
        <p:grpSpPr>
          <a:xfrm>
            <a:off x="2181557" y="1973944"/>
            <a:ext cx="6497985" cy="2934034"/>
            <a:chOff x="2181558" y="2922300"/>
            <a:chExt cx="6077086" cy="1985677"/>
          </a:xfrm>
        </p:grpSpPr>
        <p:pic>
          <p:nvPicPr>
            <p:cNvPr id="5" name="Shape 242"/>
            <p:cNvPicPr preferRelativeResize="0"/>
            <p:nvPr/>
          </p:nvPicPr>
          <p:blipFill>
            <a:blip r:embed="rId3">
              <a:alphaModFix/>
            </a:blip>
            <a:stretch>
              <a:fillRect/>
            </a:stretch>
          </p:blipFill>
          <p:spPr>
            <a:xfrm>
              <a:off x="3201876" y="2922300"/>
              <a:ext cx="2745582" cy="1985677"/>
            </a:xfrm>
            <a:prstGeom prst="rect">
              <a:avLst/>
            </a:prstGeom>
            <a:noFill/>
            <a:ln>
              <a:noFill/>
            </a:ln>
          </p:spPr>
        </p:pic>
        <p:sp>
          <p:nvSpPr>
            <p:cNvPr id="2" name="TextBox 1"/>
            <p:cNvSpPr txBox="1"/>
            <p:nvPr/>
          </p:nvSpPr>
          <p:spPr>
            <a:xfrm>
              <a:off x="2181558" y="3718016"/>
              <a:ext cx="787071" cy="646331"/>
            </a:xfrm>
            <a:prstGeom prst="rect">
              <a:avLst/>
            </a:prstGeom>
            <a:noFill/>
          </p:spPr>
          <p:txBody>
            <a:bodyPr wrap="square" rtlCol="0">
              <a:spAutoFit/>
            </a:bodyPr>
            <a:lstStyle/>
            <a:p>
              <a:pPr algn="ctr"/>
              <a:r>
                <a:rPr lang="en-US" sz="3600" dirty="0" smtClean="0"/>
                <a:t>IF</a:t>
              </a:r>
              <a:endParaRPr lang="en-US" sz="3600" dirty="0"/>
            </a:p>
          </p:txBody>
        </p:sp>
        <p:sp>
          <p:nvSpPr>
            <p:cNvPr id="7" name="TextBox 6"/>
            <p:cNvSpPr txBox="1"/>
            <p:nvPr/>
          </p:nvSpPr>
          <p:spPr>
            <a:xfrm>
              <a:off x="5382434" y="3718016"/>
              <a:ext cx="2876210" cy="646331"/>
            </a:xfrm>
            <a:prstGeom prst="rect">
              <a:avLst/>
            </a:prstGeom>
            <a:noFill/>
          </p:spPr>
          <p:txBody>
            <a:bodyPr wrap="square" rtlCol="0">
              <a:spAutoFit/>
            </a:bodyPr>
            <a:lstStyle/>
            <a:p>
              <a:pPr algn="ctr"/>
              <a:r>
                <a:rPr lang="en-US" sz="3600" dirty="0" smtClean="0"/>
                <a:t>ASK!</a:t>
              </a:r>
              <a:endParaRPr lang="en-US" sz="3600" dirty="0"/>
            </a:p>
          </p:txBody>
        </p:sp>
      </p:grpSp>
    </p:spTree>
    <p:extLst>
      <p:ext uri="{BB962C8B-B14F-4D97-AF65-F5344CB8AC3E}">
        <p14:creationId xmlns:p14="http://schemas.microsoft.com/office/powerpoint/2010/main" val="39729963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7519223" y="6364288"/>
            <a:ext cx="2056471" cy="317500"/>
          </a:xfrm>
          <a:prstGeom prst="rect">
            <a:avLst/>
          </a:prstGeom>
        </p:spPr>
        <p:txBody>
          <a:bodyPr/>
          <a:lstStyle/>
          <a:p>
            <a:pPr defTabSz="903288">
              <a:defRPr/>
            </a:pPr>
            <a:fld id="{BA3E82E7-E737-4726-B01E-D3808E603E17}" type="slidenum">
              <a:rPr lang="en-GB">
                <a:latin typeface="+mn-lt"/>
              </a:rPr>
              <a:pPr defTabSz="903288">
                <a:defRPr/>
              </a:pPr>
              <a:t>4</a:t>
            </a:fld>
            <a:endParaRPr lang="en-GB">
              <a:latin typeface="+mn-lt"/>
            </a:endParaRPr>
          </a:p>
        </p:txBody>
      </p:sp>
      <p:sp>
        <p:nvSpPr>
          <p:cNvPr id="3075" name="Rectangle 2"/>
          <p:cNvSpPr>
            <a:spLocks noGrp="1" noChangeArrowheads="1"/>
          </p:cNvSpPr>
          <p:nvPr>
            <p:ph type="title"/>
          </p:nvPr>
        </p:nvSpPr>
        <p:spPr>
          <a:xfrm>
            <a:off x="3106072" y="568960"/>
            <a:ext cx="6043612" cy="612140"/>
          </a:xfrm>
          <a:noFill/>
        </p:spPr>
        <p:txBody>
          <a:bodyPr lIns="95250" tIns="49212" rIns="95250" bIns="49212"/>
          <a:lstStyle/>
          <a:p>
            <a:r>
              <a:rPr lang="en-US" dirty="0" smtClean="0"/>
              <a:t>Mapping one schema to another </a:t>
            </a:r>
            <a:endParaRPr lang="en-GB" dirty="0" smtClean="0"/>
          </a:p>
        </p:txBody>
      </p:sp>
      <p:sp>
        <p:nvSpPr>
          <p:cNvPr id="3076" name="Rectangle 3"/>
          <p:cNvSpPr>
            <a:spLocks noGrp="1" noChangeArrowheads="1"/>
          </p:cNvSpPr>
          <p:nvPr>
            <p:ph type="body" idx="1"/>
          </p:nvPr>
        </p:nvSpPr>
        <p:spPr>
          <a:xfrm>
            <a:off x="495299" y="1560288"/>
            <a:ext cx="9297629" cy="4724398"/>
          </a:xfrm>
          <a:noFill/>
        </p:spPr>
        <p:txBody>
          <a:bodyPr lIns="95250" tIns="49212" rIns="95250" bIns="49212"/>
          <a:lstStyle/>
          <a:p>
            <a:pPr marL="342900" indent="-342900">
              <a:lnSpc>
                <a:spcPct val="125000"/>
              </a:lnSpc>
              <a:buClr>
                <a:srgbClr val="C00000"/>
              </a:buClr>
              <a:buSzPct val="120000"/>
              <a:buFont typeface="Wingdings" panose="05000000000000000000" pitchFamily="2" charset="2"/>
              <a:buChar char="Ø"/>
            </a:pPr>
            <a:r>
              <a:rPr lang="en-US" sz="1800" i="0" dirty="0" smtClean="0"/>
              <a:t>Foundational activity</a:t>
            </a:r>
          </a:p>
          <a:p>
            <a:pPr marL="692150" lvl="2" indent="-285750">
              <a:lnSpc>
                <a:spcPct val="125000"/>
              </a:lnSpc>
              <a:spcBef>
                <a:spcPts val="0"/>
              </a:spcBef>
              <a:buClr>
                <a:srgbClr val="C00000"/>
              </a:buClr>
            </a:pPr>
            <a:r>
              <a:rPr lang="en-US" i="0" dirty="0">
                <a:solidFill>
                  <a:srgbClr val="C00000"/>
                </a:solidFill>
              </a:rPr>
              <a:t>Convert </a:t>
            </a:r>
            <a:r>
              <a:rPr lang="en-US" i="0" dirty="0"/>
              <a:t>data stored in existing </a:t>
            </a:r>
            <a:r>
              <a:rPr lang="en-US" i="0" dirty="0">
                <a:solidFill>
                  <a:srgbClr val="C00000"/>
                </a:solidFill>
              </a:rPr>
              <a:t>(source) schemata </a:t>
            </a:r>
            <a:r>
              <a:rPr lang="en-US" i="0" dirty="0"/>
              <a:t>to an expression in a form (</a:t>
            </a:r>
            <a:r>
              <a:rPr lang="en-US" i="0" dirty="0" err="1"/>
              <a:t>rdf</a:t>
            </a:r>
            <a:r>
              <a:rPr lang="en-US" i="0" dirty="0"/>
              <a:t>) compatible with CIDOC CRM and its extensions </a:t>
            </a:r>
            <a:r>
              <a:rPr lang="en-US" i="0" dirty="0">
                <a:solidFill>
                  <a:srgbClr val="C00000"/>
                </a:solidFill>
              </a:rPr>
              <a:t>(target schema)</a:t>
            </a:r>
          </a:p>
          <a:p>
            <a:pPr marL="692150" lvl="2" indent="-285750">
              <a:lnSpc>
                <a:spcPct val="125000"/>
              </a:lnSpc>
              <a:spcBef>
                <a:spcPts val="0"/>
              </a:spcBef>
              <a:buClr>
                <a:srgbClr val="C00000"/>
              </a:buClr>
            </a:pPr>
            <a:r>
              <a:rPr lang="en-US" i="0" dirty="0" smtClean="0"/>
              <a:t>It’s </a:t>
            </a:r>
            <a:r>
              <a:rPr lang="en-US" i="0" dirty="0"/>
              <a:t>not a matching exercise, it’s not matching of terms, but </a:t>
            </a:r>
            <a:r>
              <a:rPr lang="en-US" i="0" dirty="0">
                <a:solidFill>
                  <a:srgbClr val="C00000"/>
                </a:solidFill>
              </a:rPr>
              <a:t>interpreting </a:t>
            </a:r>
            <a:r>
              <a:rPr lang="en-US" i="0" dirty="0" smtClean="0">
                <a:solidFill>
                  <a:srgbClr val="C00000"/>
                </a:solidFill>
              </a:rPr>
              <a:t>relations</a:t>
            </a:r>
          </a:p>
          <a:p>
            <a:pPr marL="692150" lvl="2" indent="-285750">
              <a:lnSpc>
                <a:spcPct val="125000"/>
              </a:lnSpc>
              <a:spcBef>
                <a:spcPts val="0"/>
              </a:spcBef>
              <a:buClr>
                <a:srgbClr val="C00000"/>
              </a:buClr>
            </a:pPr>
            <a:r>
              <a:rPr lang="en-US" sz="1800" i="0" dirty="0" smtClean="0"/>
              <a:t>It </a:t>
            </a:r>
            <a:r>
              <a:rPr lang="en-US" sz="1800" i="0" dirty="0"/>
              <a:t>is a consideration of the meaning of the source and a </a:t>
            </a:r>
            <a:r>
              <a:rPr lang="en-US" sz="1800" i="0" dirty="0" smtClean="0"/>
              <a:t>re-expression </a:t>
            </a:r>
            <a:r>
              <a:rPr lang="en-US" sz="1800" i="0" dirty="0"/>
              <a:t>of that in the </a:t>
            </a:r>
            <a:r>
              <a:rPr lang="en-US" sz="1800" i="0" dirty="0" smtClean="0"/>
              <a:t>target</a:t>
            </a:r>
          </a:p>
          <a:p>
            <a:pPr marL="692150" lvl="2" indent="-285750">
              <a:lnSpc>
                <a:spcPct val="125000"/>
              </a:lnSpc>
              <a:spcBef>
                <a:spcPts val="0"/>
              </a:spcBef>
              <a:buClr>
                <a:srgbClr val="C00000"/>
              </a:buClr>
            </a:pPr>
            <a:r>
              <a:rPr lang="en-US" sz="1800" i="0" dirty="0" smtClean="0"/>
              <a:t>Common </a:t>
            </a:r>
            <a:r>
              <a:rPr lang="en-US" sz="1800" i="0" dirty="0"/>
              <a:t>point of reference in interpreting source and target as being descriptions of the same reality </a:t>
            </a:r>
            <a:endParaRPr lang="en-US" sz="1800" i="0" dirty="0" smtClean="0"/>
          </a:p>
          <a:p>
            <a:pPr marL="692150" lvl="2" indent="-285750">
              <a:lnSpc>
                <a:spcPct val="125000"/>
              </a:lnSpc>
              <a:spcBef>
                <a:spcPts val="0"/>
              </a:spcBef>
              <a:buClr>
                <a:srgbClr val="C00000"/>
              </a:buClr>
            </a:pPr>
            <a:endParaRPr lang="en-US" sz="1800" i="0" dirty="0" smtClean="0"/>
          </a:p>
          <a:p>
            <a:pPr marL="342900" indent="-342900">
              <a:lnSpc>
                <a:spcPct val="125000"/>
              </a:lnSpc>
              <a:buClr>
                <a:srgbClr val="C00000"/>
              </a:buClr>
              <a:buSzPct val="120000"/>
              <a:buFont typeface="Wingdings" panose="05000000000000000000" pitchFamily="2" charset="2"/>
              <a:buChar char="Ø"/>
            </a:pPr>
            <a:r>
              <a:rPr lang="en-US" sz="1800" i="0" dirty="0" smtClean="0"/>
              <a:t>Goal</a:t>
            </a:r>
          </a:p>
          <a:p>
            <a:pPr marL="692150" lvl="2" indent="-285750">
              <a:lnSpc>
                <a:spcPct val="125000"/>
              </a:lnSpc>
              <a:spcBef>
                <a:spcPts val="0"/>
              </a:spcBef>
              <a:buClr>
                <a:srgbClr val="C00000"/>
              </a:buClr>
            </a:pPr>
            <a:r>
              <a:rPr lang="en-US" i="0" dirty="0" smtClean="0">
                <a:solidFill>
                  <a:srgbClr val="C00000"/>
                </a:solidFill>
              </a:rPr>
              <a:t>Preserve</a:t>
            </a:r>
            <a:r>
              <a:rPr lang="en-US" i="0" dirty="0" smtClean="0"/>
              <a:t> </a:t>
            </a:r>
            <a:r>
              <a:rPr lang="en-US" i="0" dirty="0"/>
              <a:t>as much as possible the </a:t>
            </a:r>
            <a:r>
              <a:rPr lang="en-US" i="0" dirty="0">
                <a:solidFill>
                  <a:srgbClr val="C00000"/>
                </a:solidFill>
              </a:rPr>
              <a:t>initial ‘meaning’</a:t>
            </a:r>
            <a:r>
              <a:rPr lang="en-US" i="0" dirty="0"/>
              <a:t> of the data</a:t>
            </a:r>
            <a:endParaRPr lang="en-US" i="0" dirty="0" smtClean="0"/>
          </a:p>
          <a:p>
            <a:pPr marL="692150" lvl="2" indent="-285750">
              <a:lnSpc>
                <a:spcPct val="125000"/>
              </a:lnSpc>
              <a:spcBef>
                <a:spcPts val="0"/>
              </a:spcBef>
              <a:buClr>
                <a:srgbClr val="C00000"/>
              </a:buClr>
            </a:pPr>
            <a:r>
              <a:rPr lang="en-US" i="0" dirty="0" smtClean="0">
                <a:solidFill>
                  <a:srgbClr val="C00000"/>
                </a:solidFill>
              </a:rPr>
              <a:t>Enable</a:t>
            </a:r>
            <a:r>
              <a:rPr lang="en-US" i="0" dirty="0" smtClean="0"/>
              <a:t> information </a:t>
            </a:r>
            <a:r>
              <a:rPr lang="en-US" i="0" dirty="0" smtClean="0">
                <a:solidFill>
                  <a:srgbClr val="C00000"/>
                </a:solidFill>
              </a:rPr>
              <a:t>exchange</a:t>
            </a:r>
            <a:r>
              <a:rPr lang="en-US" i="0" dirty="0" smtClean="0"/>
              <a:t> and </a:t>
            </a:r>
            <a:r>
              <a:rPr lang="en-US" i="0" dirty="0" smtClean="0">
                <a:solidFill>
                  <a:srgbClr val="C00000"/>
                </a:solidFill>
              </a:rPr>
              <a:t>integration</a:t>
            </a:r>
            <a:r>
              <a:rPr lang="en-US" i="0" dirty="0" smtClean="0"/>
              <a:t> between heterogeneous sources of cultural heritage information</a:t>
            </a:r>
          </a:p>
          <a:p>
            <a:pPr marL="692150" lvl="2" indent="-285750">
              <a:lnSpc>
                <a:spcPct val="125000"/>
              </a:lnSpc>
              <a:spcBef>
                <a:spcPts val="0"/>
              </a:spcBef>
              <a:buClr>
                <a:srgbClr val="C00000"/>
              </a:buClr>
            </a:pPr>
            <a:endParaRPr lang="en-US" i="0" dirty="0" smtClean="0"/>
          </a:p>
          <a:p>
            <a:pPr marL="692150" lvl="2" indent="-285750">
              <a:lnSpc>
                <a:spcPct val="125000"/>
              </a:lnSpc>
              <a:spcBef>
                <a:spcPts val="0"/>
              </a:spcBef>
            </a:pPr>
            <a:endParaRPr lang="en-US" dirty="0"/>
          </a:p>
          <a:p>
            <a:pPr marL="0" indent="0">
              <a:buClr>
                <a:srgbClr val="C00000"/>
              </a:buClr>
              <a:buSzPct val="120000"/>
            </a:pPr>
            <a:endParaRPr lang="en-US" sz="1800" i="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495300" y="1285875"/>
            <a:ext cx="8915400" cy="5143500"/>
          </a:xfrm>
          <a:prstGeom prst="rect">
            <a:avLst/>
          </a:prstGeom>
          <a:noFill/>
          <a:ln w="9525">
            <a:noFill/>
            <a:miter lim="800000"/>
            <a:headEnd/>
            <a:tailEnd/>
          </a:ln>
        </p:spPr>
        <p:txBody>
          <a:bodyPr/>
          <a:lstStyle/>
          <a:p>
            <a:pPr>
              <a:spcBef>
                <a:spcPct val="30000"/>
              </a:spcBef>
            </a:pPr>
            <a:endParaRPr lang="el-GR" altLang="el-GR" sz="2000" b="0"/>
          </a:p>
        </p:txBody>
      </p:sp>
      <p:sp>
        <p:nvSpPr>
          <p:cNvPr id="43011" name="Rectangle 3"/>
          <p:cNvSpPr>
            <a:spLocks noGrp="1" noChangeArrowheads="1"/>
          </p:cNvSpPr>
          <p:nvPr>
            <p:ph type="title"/>
          </p:nvPr>
        </p:nvSpPr>
        <p:spPr/>
        <p:txBody>
          <a:bodyPr/>
          <a:lstStyle/>
          <a:p>
            <a:pPr eaLnBrk="1" hangingPunct="1"/>
            <a:endParaRPr lang="en-US" altLang="el-GR" smtClean="0"/>
          </a:p>
        </p:txBody>
      </p:sp>
      <p:sp>
        <p:nvSpPr>
          <p:cNvPr id="43012" name="Rectangle 4"/>
          <p:cNvSpPr>
            <a:spLocks noGrp="1" noChangeArrowheads="1"/>
          </p:cNvSpPr>
          <p:nvPr>
            <p:ph type="body" idx="1"/>
          </p:nvPr>
        </p:nvSpPr>
        <p:spPr>
          <a:xfrm>
            <a:off x="495300" y="1520825"/>
            <a:ext cx="8915400" cy="4724400"/>
          </a:xfrm>
        </p:spPr>
        <p:txBody>
          <a:bodyPr/>
          <a:lstStyle/>
          <a:p>
            <a:pPr marL="0" indent="0" eaLnBrk="1" hangingPunct="1">
              <a:lnSpc>
                <a:spcPct val="90000"/>
              </a:lnSpc>
            </a:pPr>
            <a:endParaRPr lang="en-US" dirty="0" smtClean="0"/>
          </a:p>
          <a:p>
            <a:pPr marL="0" indent="0" algn="ctr" eaLnBrk="1" hangingPunct="1">
              <a:lnSpc>
                <a:spcPct val="90000"/>
              </a:lnSpc>
            </a:pPr>
            <a:endParaRPr lang="en-US" dirty="0" smtClean="0"/>
          </a:p>
          <a:p>
            <a:pPr marL="0" indent="0" algn="ctr" eaLnBrk="1" hangingPunct="1">
              <a:lnSpc>
                <a:spcPct val="90000"/>
              </a:lnSpc>
            </a:pPr>
            <a:endParaRPr lang="en-US" dirty="0" smtClean="0"/>
          </a:p>
          <a:p>
            <a:pPr marL="0" indent="0" algn="ctr" eaLnBrk="1" hangingPunct="1">
              <a:lnSpc>
                <a:spcPct val="90000"/>
              </a:lnSpc>
            </a:pPr>
            <a:endParaRPr lang="en-US" dirty="0" smtClean="0"/>
          </a:p>
          <a:p>
            <a:pPr marL="0" indent="0" algn="ctr" eaLnBrk="1" hangingPunct="1">
              <a:lnSpc>
                <a:spcPct val="90000"/>
              </a:lnSpc>
            </a:pPr>
            <a:endParaRPr lang="en-US" dirty="0" smtClean="0"/>
          </a:p>
          <a:p>
            <a:pPr marL="0" indent="0" algn="ctr" eaLnBrk="1" hangingPunct="1">
              <a:lnSpc>
                <a:spcPct val="90000"/>
              </a:lnSpc>
            </a:pPr>
            <a:r>
              <a:rPr lang="en-US" sz="4000" dirty="0" smtClean="0"/>
              <a:t>Thank you!</a:t>
            </a:r>
          </a:p>
          <a:p>
            <a:pPr marL="0" indent="0" algn="ctr" eaLnBrk="1" hangingPunct="1">
              <a:lnSpc>
                <a:spcPct val="90000"/>
              </a:lnSpc>
            </a:pPr>
            <a:endParaRPr lang="en-US" sz="4000" dirty="0" smtClean="0"/>
          </a:p>
          <a:p>
            <a:pPr marL="0" indent="0" algn="ctr" eaLnBrk="1" hangingPunct="1">
              <a:lnSpc>
                <a:spcPct val="90000"/>
              </a:lnSpc>
            </a:pPr>
            <a:r>
              <a:rPr lang="en-US" dirty="0" smtClean="0"/>
              <a:t>Maria </a:t>
            </a:r>
            <a:r>
              <a:rPr lang="en-US" dirty="0" err="1" smtClean="0"/>
              <a:t>Theodoridou</a:t>
            </a:r>
            <a:r>
              <a:rPr lang="en-US" dirty="0" smtClean="0"/>
              <a:t> </a:t>
            </a:r>
          </a:p>
          <a:p>
            <a:pPr marL="0" indent="0" algn="ctr" eaLnBrk="1" hangingPunct="1">
              <a:lnSpc>
                <a:spcPct val="90000"/>
              </a:lnSpc>
            </a:pPr>
            <a:r>
              <a:rPr lang="en-US" dirty="0" smtClean="0"/>
              <a:t>maria@ics.forth.gr</a:t>
            </a:r>
          </a:p>
        </p:txBody>
      </p:sp>
      <p:sp>
        <p:nvSpPr>
          <p:cNvPr id="2" name="Slide Number Placeholder 1"/>
          <p:cNvSpPr>
            <a:spLocks noGrp="1"/>
          </p:cNvSpPr>
          <p:nvPr>
            <p:ph type="sldNum" sz="quarter" idx="11"/>
          </p:nvPr>
        </p:nvSpPr>
        <p:spPr/>
        <p:txBody>
          <a:bodyPr/>
          <a:lstStyle/>
          <a:p>
            <a:pPr>
              <a:defRPr/>
            </a:pPr>
            <a:fld id="{4607CC90-1CB1-4564-9E35-00235DDB2CD8}" type="slidenum">
              <a:rPr lang="en-US" altLang="el-GR" smtClean="0"/>
              <a:pPr>
                <a:defRPr/>
              </a:pPr>
              <a:t>40</a:t>
            </a:fld>
            <a:endParaRPr lang="en-US" alt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4607CC90-1CB1-4564-9E35-00235DDB2CD8}" type="slidenum">
              <a:rPr lang="en-US" altLang="el-GR" smtClean="0"/>
              <a:pPr>
                <a:defRPr/>
              </a:pPr>
              <a:t>5</a:t>
            </a:fld>
            <a:endParaRPr lang="en-US" altLang="el-GR"/>
          </a:p>
        </p:txBody>
      </p:sp>
      <p:sp>
        <p:nvSpPr>
          <p:cNvPr id="13" name="Oval 12"/>
          <p:cNvSpPr/>
          <p:nvPr/>
        </p:nvSpPr>
        <p:spPr bwMode="auto">
          <a:xfrm>
            <a:off x="4178041" y="5545136"/>
            <a:ext cx="3308554" cy="796413"/>
          </a:xfrm>
          <a:prstGeom prst="ellipse">
            <a:avLst/>
          </a:prstGeom>
          <a:solidFill>
            <a:srgbClr val="CEE6FA"/>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600" b="0" i="1" dirty="0"/>
              <a:t>Target Range:</a:t>
            </a:r>
          </a:p>
          <a:p>
            <a:pPr algn="ctr"/>
            <a:r>
              <a:rPr lang="en-US" sz="1600" dirty="0" smtClean="0"/>
              <a:t>Literal</a:t>
            </a:r>
            <a:endParaRPr lang="en-US" sz="1600" dirty="0"/>
          </a:p>
        </p:txBody>
      </p:sp>
      <p:sp>
        <p:nvSpPr>
          <p:cNvPr id="8" name="Oval 7"/>
          <p:cNvSpPr/>
          <p:nvPr/>
        </p:nvSpPr>
        <p:spPr bwMode="auto">
          <a:xfrm>
            <a:off x="4178041" y="2325552"/>
            <a:ext cx="3308554" cy="796413"/>
          </a:xfrm>
          <a:prstGeom prst="ellipse">
            <a:avLst/>
          </a:prstGeom>
          <a:solidFill>
            <a:srgbClr val="97C9F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600" b="0" i="1" dirty="0"/>
              <a:t>Target Domain:</a:t>
            </a:r>
          </a:p>
          <a:p>
            <a:pPr algn="ctr"/>
            <a:r>
              <a:rPr lang="en-US" sz="1600" dirty="0" smtClean="0"/>
              <a:t>E22 Man-Made Object</a:t>
            </a:r>
            <a:endParaRPr lang="en-US" sz="1600" dirty="0"/>
          </a:p>
        </p:txBody>
      </p:sp>
      <p:sp>
        <p:nvSpPr>
          <p:cNvPr id="44" name="TextBox 43"/>
          <p:cNvSpPr txBox="1"/>
          <p:nvPr/>
        </p:nvSpPr>
        <p:spPr>
          <a:xfrm>
            <a:off x="4121071" y="3183572"/>
            <a:ext cx="1805302" cy="307777"/>
          </a:xfrm>
          <a:prstGeom prst="rect">
            <a:avLst/>
          </a:prstGeom>
          <a:noFill/>
        </p:spPr>
        <p:txBody>
          <a:bodyPr wrap="none" rtlCol="0">
            <a:spAutoFit/>
          </a:bodyPr>
          <a:lstStyle/>
          <a:p>
            <a:pPr algn="ctr"/>
            <a:r>
              <a:rPr lang="en-US" sz="1400" dirty="0" smtClean="0"/>
              <a:t>P43 has dimension</a:t>
            </a:r>
            <a:endParaRPr lang="en-US" sz="1400" dirty="0"/>
          </a:p>
        </p:txBody>
      </p:sp>
      <p:sp>
        <p:nvSpPr>
          <p:cNvPr id="46" name="TextBox 45"/>
          <p:cNvSpPr txBox="1"/>
          <p:nvPr/>
        </p:nvSpPr>
        <p:spPr>
          <a:xfrm>
            <a:off x="1286547" y="3798565"/>
            <a:ext cx="1370888" cy="584775"/>
          </a:xfrm>
          <a:prstGeom prst="rect">
            <a:avLst/>
          </a:prstGeom>
          <a:noFill/>
        </p:spPr>
        <p:txBody>
          <a:bodyPr wrap="none" rtlCol="0">
            <a:spAutoFit/>
          </a:bodyPr>
          <a:lstStyle/>
          <a:p>
            <a:pPr algn="ctr"/>
            <a:r>
              <a:rPr lang="en-US" sz="1600" b="0" i="1" dirty="0" smtClean="0"/>
              <a:t>Source Path:</a:t>
            </a:r>
          </a:p>
          <a:p>
            <a:pPr algn="ctr"/>
            <a:r>
              <a:rPr lang="en-US" sz="1600" dirty="0" smtClean="0"/>
              <a:t>weights</a:t>
            </a:r>
            <a:endParaRPr lang="en-US" sz="1600" dirty="0"/>
          </a:p>
        </p:txBody>
      </p:sp>
      <p:sp>
        <p:nvSpPr>
          <p:cNvPr id="4" name="Oval 3"/>
          <p:cNvSpPr/>
          <p:nvPr/>
        </p:nvSpPr>
        <p:spPr bwMode="auto">
          <a:xfrm>
            <a:off x="200397" y="2340066"/>
            <a:ext cx="2639961" cy="796413"/>
          </a:xfrm>
          <a:prstGeom prst="ellipse">
            <a:avLst/>
          </a:prstGeom>
          <a:solidFill>
            <a:schemeClr val="tx1">
              <a:lumMod val="50000"/>
              <a:lumOff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rPr>
              <a:t>Source</a:t>
            </a:r>
            <a:r>
              <a:rPr kumimoji="0" lang="en-US" sz="1600" b="0" i="1" u="none" strike="noStrike" cap="none" normalizeH="0" dirty="0" smtClean="0">
                <a:ln>
                  <a:noFill/>
                </a:ln>
                <a:solidFill>
                  <a:schemeClr val="tx1"/>
                </a:solidFill>
                <a:effectLst/>
                <a:latin typeface="Arial" pitchFamily="34" charset="0"/>
              </a:rPr>
              <a:t> </a:t>
            </a:r>
            <a:r>
              <a:rPr kumimoji="0" lang="en-US" sz="1600" b="0" i="1" u="none" strike="noStrike" cap="none" normalizeH="0" baseline="0" dirty="0" smtClean="0">
                <a:ln>
                  <a:noFill/>
                </a:ln>
                <a:solidFill>
                  <a:schemeClr val="tx1"/>
                </a:solidFill>
                <a:effectLst/>
                <a:latin typeface="Arial" pitchFamily="34" charset="0"/>
              </a:rPr>
              <a:t>Domain: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Coin</a:t>
            </a:r>
          </a:p>
        </p:txBody>
      </p:sp>
      <p:sp>
        <p:nvSpPr>
          <p:cNvPr id="10" name="Oval 9"/>
          <p:cNvSpPr/>
          <p:nvPr/>
        </p:nvSpPr>
        <p:spPr bwMode="auto">
          <a:xfrm>
            <a:off x="200397" y="5483836"/>
            <a:ext cx="2639961" cy="796413"/>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rPr>
              <a:t>Source</a:t>
            </a:r>
            <a:r>
              <a:rPr kumimoji="0" lang="en-US" sz="1600" b="0" i="1" u="none" strike="noStrike" cap="none" normalizeH="0" dirty="0" smtClean="0">
                <a:ln>
                  <a:noFill/>
                </a:ln>
                <a:solidFill>
                  <a:schemeClr val="tx1"/>
                </a:solidFill>
                <a:effectLst/>
                <a:latin typeface="Arial" pitchFamily="34" charset="0"/>
              </a:rPr>
              <a:t> </a:t>
            </a:r>
            <a:r>
              <a:rPr kumimoji="0" lang="en-US" sz="1600" b="0" i="1" u="none" strike="noStrike" cap="none" normalizeH="0" baseline="0" dirty="0" smtClean="0">
                <a:ln>
                  <a:noFill/>
                </a:ln>
                <a:solidFill>
                  <a:schemeClr val="tx1"/>
                </a:solidFill>
                <a:effectLst/>
                <a:latin typeface="Arial" pitchFamily="34" charset="0"/>
              </a:rPr>
              <a:t>Range: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WEIGHT</a:t>
            </a:r>
          </a:p>
        </p:txBody>
      </p:sp>
      <p:cxnSp>
        <p:nvCxnSpPr>
          <p:cNvPr id="22" name="Straight Arrow Connector 21"/>
          <p:cNvCxnSpPr>
            <a:stCxn id="4" idx="4"/>
            <a:endCxn id="10" idx="0"/>
          </p:cNvCxnSpPr>
          <p:nvPr/>
        </p:nvCxnSpPr>
        <p:spPr bwMode="auto">
          <a:xfrm>
            <a:off x="1520378" y="3136479"/>
            <a:ext cx="0" cy="2347357"/>
          </a:xfrm>
          <a:prstGeom prst="straightConnector1">
            <a:avLst/>
          </a:prstGeom>
          <a:solidFill>
            <a:schemeClr val="accent1"/>
          </a:solidFill>
          <a:ln w="3810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a:stCxn id="8" idx="4"/>
            <a:endCxn id="27" idx="0"/>
          </p:cNvCxnSpPr>
          <p:nvPr/>
        </p:nvCxnSpPr>
        <p:spPr bwMode="auto">
          <a:xfrm flipH="1">
            <a:off x="5828285" y="3121965"/>
            <a:ext cx="4033" cy="678940"/>
          </a:xfrm>
          <a:prstGeom prst="straightConnector1">
            <a:avLst/>
          </a:prstGeom>
          <a:solidFill>
            <a:schemeClr val="accent1"/>
          </a:solidFill>
          <a:ln w="3810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27" idx="4"/>
            <a:endCxn id="13" idx="0"/>
          </p:cNvCxnSpPr>
          <p:nvPr/>
        </p:nvCxnSpPr>
        <p:spPr bwMode="auto">
          <a:xfrm>
            <a:off x="5828285" y="4597318"/>
            <a:ext cx="4033" cy="947818"/>
          </a:xfrm>
          <a:prstGeom prst="straightConnector1">
            <a:avLst/>
          </a:prstGeom>
          <a:solidFill>
            <a:schemeClr val="accent1"/>
          </a:solidFill>
          <a:ln w="3810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4330718" y="5108460"/>
            <a:ext cx="1367683" cy="307777"/>
          </a:xfrm>
          <a:prstGeom prst="rect">
            <a:avLst/>
          </a:prstGeom>
          <a:noFill/>
        </p:spPr>
        <p:txBody>
          <a:bodyPr wrap="none" rtlCol="0">
            <a:spAutoFit/>
          </a:bodyPr>
          <a:lstStyle/>
          <a:p>
            <a:pPr algn="ctr"/>
            <a:r>
              <a:rPr lang="en-US" sz="1400" dirty="0" smtClean="0"/>
              <a:t>P90 has value</a:t>
            </a:r>
            <a:endParaRPr lang="en-US" sz="1400" dirty="0"/>
          </a:p>
        </p:txBody>
      </p:sp>
      <p:sp>
        <p:nvSpPr>
          <p:cNvPr id="15" name="Left Brace 14"/>
          <p:cNvSpPr/>
          <p:nvPr/>
        </p:nvSpPr>
        <p:spPr bwMode="auto">
          <a:xfrm>
            <a:off x="3696276" y="3208397"/>
            <a:ext cx="589933" cy="2194041"/>
          </a:xfrm>
          <a:prstGeom prst="leftBrac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47" name="Curved Down Arrow 46"/>
          <p:cNvSpPr/>
          <p:nvPr/>
        </p:nvSpPr>
        <p:spPr bwMode="auto">
          <a:xfrm>
            <a:off x="1468877" y="1519084"/>
            <a:ext cx="4627134" cy="820982"/>
          </a:xfrm>
          <a:prstGeom prst="curvedDownArrow">
            <a:avLst>
              <a:gd name="adj1" fmla="val 25000"/>
              <a:gd name="adj2" fmla="val 50000"/>
              <a:gd name="adj3" fmla="val 37676"/>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37" name="TextBox 36"/>
          <p:cNvSpPr txBox="1"/>
          <p:nvPr/>
        </p:nvSpPr>
        <p:spPr>
          <a:xfrm>
            <a:off x="2797050" y="3797498"/>
            <a:ext cx="1295932" cy="338554"/>
          </a:xfrm>
          <a:prstGeom prst="rect">
            <a:avLst/>
          </a:prstGeom>
          <a:noFill/>
        </p:spPr>
        <p:txBody>
          <a:bodyPr wrap="none" rtlCol="0">
            <a:spAutoFit/>
          </a:bodyPr>
          <a:lstStyle/>
          <a:p>
            <a:pPr algn="ctr"/>
            <a:r>
              <a:rPr lang="en-US" sz="1600" b="0" i="1" dirty="0" smtClean="0"/>
              <a:t>Target Path:</a:t>
            </a:r>
          </a:p>
        </p:txBody>
      </p:sp>
      <p:sp>
        <p:nvSpPr>
          <p:cNvPr id="39" name="Curved Down Arrow 38"/>
          <p:cNvSpPr/>
          <p:nvPr/>
        </p:nvSpPr>
        <p:spPr bwMode="auto">
          <a:xfrm>
            <a:off x="2203606" y="3351974"/>
            <a:ext cx="1437815" cy="405113"/>
          </a:xfrm>
          <a:prstGeom prst="curvedDownArrow">
            <a:avLst>
              <a:gd name="adj1" fmla="val 25000"/>
              <a:gd name="adj2" fmla="val 50000"/>
              <a:gd name="adj3" fmla="val 37676"/>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40" name="Curved Down Arrow 39"/>
          <p:cNvSpPr/>
          <p:nvPr/>
        </p:nvSpPr>
        <p:spPr bwMode="auto">
          <a:xfrm>
            <a:off x="2840358" y="5416952"/>
            <a:ext cx="1475772" cy="256515"/>
          </a:xfrm>
          <a:prstGeom prst="curvedDownArrow">
            <a:avLst>
              <a:gd name="adj1" fmla="val 25000"/>
              <a:gd name="adj2" fmla="val 50000"/>
              <a:gd name="adj3" fmla="val 37676"/>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7" name="Oval 26"/>
          <p:cNvSpPr/>
          <p:nvPr/>
        </p:nvSpPr>
        <p:spPr bwMode="auto">
          <a:xfrm>
            <a:off x="4350688" y="3800905"/>
            <a:ext cx="2955193" cy="796413"/>
          </a:xfrm>
          <a:prstGeom prst="ellipse">
            <a:avLst/>
          </a:prstGeom>
          <a:solidFill>
            <a:srgbClr val="CEE6FA"/>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600" b="0" i="1" dirty="0" smtClean="0"/>
              <a:t>Intermediate Node:</a:t>
            </a:r>
          </a:p>
          <a:p>
            <a:pPr algn="ctr"/>
            <a:r>
              <a:rPr lang="en-US" sz="1600" dirty="0" smtClean="0"/>
              <a:t>E54 Dimension</a:t>
            </a:r>
            <a:endParaRPr lang="en-US" sz="1600" dirty="0"/>
          </a:p>
        </p:txBody>
      </p:sp>
      <p:sp>
        <p:nvSpPr>
          <p:cNvPr id="20" name="Oval 19"/>
          <p:cNvSpPr/>
          <p:nvPr/>
        </p:nvSpPr>
        <p:spPr bwMode="auto">
          <a:xfrm>
            <a:off x="6516919" y="3025222"/>
            <a:ext cx="3367313" cy="796413"/>
          </a:xfrm>
          <a:prstGeom prst="ellipse">
            <a:avLst/>
          </a:prstGeom>
          <a:solidFill>
            <a:srgbClr val="CEE6FA"/>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600" b="0" i="1" dirty="0" smtClean="0"/>
              <a:t>Constant Node:</a:t>
            </a:r>
          </a:p>
          <a:p>
            <a:pPr algn="ctr"/>
            <a:r>
              <a:rPr lang="en-US" sz="1600" dirty="0" smtClean="0"/>
              <a:t>E58 Measurement Unit</a:t>
            </a:r>
            <a:endParaRPr lang="en-US" sz="1600" dirty="0"/>
          </a:p>
        </p:txBody>
      </p:sp>
      <p:sp>
        <p:nvSpPr>
          <p:cNvPr id="2" name="Rectangle 1"/>
          <p:cNvSpPr/>
          <p:nvPr/>
        </p:nvSpPr>
        <p:spPr>
          <a:xfrm>
            <a:off x="7402920" y="3882024"/>
            <a:ext cx="1237839" cy="307777"/>
          </a:xfrm>
          <a:prstGeom prst="rect">
            <a:avLst/>
          </a:prstGeom>
        </p:spPr>
        <p:txBody>
          <a:bodyPr wrap="none">
            <a:spAutoFit/>
          </a:bodyPr>
          <a:lstStyle/>
          <a:p>
            <a:r>
              <a:rPr lang="en-US" sz="1400" dirty="0" smtClean="0"/>
              <a:t>P91 has unit</a:t>
            </a:r>
            <a:endParaRPr lang="en-US" sz="1400" dirty="0"/>
          </a:p>
        </p:txBody>
      </p:sp>
      <p:sp>
        <p:nvSpPr>
          <p:cNvPr id="5" name="Rectangle 4"/>
          <p:cNvSpPr/>
          <p:nvPr/>
        </p:nvSpPr>
        <p:spPr>
          <a:xfrm>
            <a:off x="7645292" y="4482366"/>
            <a:ext cx="1178528" cy="307777"/>
          </a:xfrm>
          <a:prstGeom prst="rect">
            <a:avLst/>
          </a:prstGeom>
        </p:spPr>
        <p:txBody>
          <a:bodyPr wrap="none">
            <a:spAutoFit/>
          </a:bodyPr>
          <a:lstStyle/>
          <a:p>
            <a:r>
              <a:rPr lang="en-US" sz="1400" dirty="0" smtClean="0"/>
              <a:t>P2 has type</a:t>
            </a:r>
            <a:endParaRPr lang="en-US" sz="1400" dirty="0"/>
          </a:p>
        </p:txBody>
      </p:sp>
      <p:sp>
        <p:nvSpPr>
          <p:cNvPr id="24" name="Oval 23"/>
          <p:cNvSpPr/>
          <p:nvPr/>
        </p:nvSpPr>
        <p:spPr bwMode="auto">
          <a:xfrm>
            <a:off x="6722979" y="4915869"/>
            <a:ext cx="2955193" cy="796413"/>
          </a:xfrm>
          <a:prstGeom prst="ellipse">
            <a:avLst/>
          </a:prstGeom>
          <a:solidFill>
            <a:srgbClr val="CEE6FA"/>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600" b="0" i="1" dirty="0" smtClean="0"/>
              <a:t>Constant Node:</a:t>
            </a:r>
          </a:p>
          <a:p>
            <a:pPr algn="ctr"/>
            <a:r>
              <a:rPr lang="en-US" sz="1600" dirty="0" smtClean="0"/>
              <a:t>E55 Type</a:t>
            </a:r>
            <a:endParaRPr lang="en-US" sz="1600" dirty="0"/>
          </a:p>
        </p:txBody>
      </p:sp>
      <p:cxnSp>
        <p:nvCxnSpPr>
          <p:cNvPr id="25" name="Straight Arrow Connector 24"/>
          <p:cNvCxnSpPr>
            <a:stCxn id="27" idx="5"/>
            <a:endCxn id="24" idx="0"/>
          </p:cNvCxnSpPr>
          <p:nvPr/>
        </p:nvCxnSpPr>
        <p:spPr bwMode="auto">
          <a:xfrm>
            <a:off x="6873103" y="4480686"/>
            <a:ext cx="1327473" cy="435183"/>
          </a:xfrm>
          <a:prstGeom prst="straightConnector1">
            <a:avLst/>
          </a:prstGeom>
          <a:solidFill>
            <a:schemeClr val="accent1"/>
          </a:solidFill>
          <a:ln w="3810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a:stCxn id="27" idx="7"/>
          </p:cNvCxnSpPr>
          <p:nvPr/>
        </p:nvCxnSpPr>
        <p:spPr bwMode="auto">
          <a:xfrm flipV="1">
            <a:off x="6873103" y="3821635"/>
            <a:ext cx="1341033" cy="95902"/>
          </a:xfrm>
          <a:prstGeom prst="straightConnector1">
            <a:avLst/>
          </a:prstGeom>
          <a:solidFill>
            <a:schemeClr val="accent1"/>
          </a:solidFill>
          <a:ln w="3810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Oval 37"/>
          <p:cNvSpPr/>
          <p:nvPr/>
        </p:nvSpPr>
        <p:spPr bwMode="auto">
          <a:xfrm>
            <a:off x="8641868" y="5274717"/>
            <a:ext cx="1140762" cy="398206"/>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400" i="1" dirty="0"/>
              <a:t>weight</a:t>
            </a:r>
          </a:p>
        </p:txBody>
      </p:sp>
      <p:sp>
        <p:nvSpPr>
          <p:cNvPr id="41" name="Oval 40"/>
          <p:cNvSpPr/>
          <p:nvPr/>
        </p:nvSpPr>
        <p:spPr bwMode="auto">
          <a:xfrm>
            <a:off x="8881352" y="3025222"/>
            <a:ext cx="988362" cy="398206"/>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400" i="1" dirty="0" smtClean="0"/>
              <a:t>gr</a:t>
            </a:r>
            <a:endParaRPr lang="en-US" sz="1400" i="1" dirty="0"/>
          </a:p>
        </p:txBody>
      </p:sp>
      <p:sp>
        <p:nvSpPr>
          <p:cNvPr id="30" name="Rectangle 2"/>
          <p:cNvSpPr txBox="1">
            <a:spLocks noChangeArrowheads="1"/>
          </p:cNvSpPr>
          <p:nvPr/>
        </p:nvSpPr>
        <p:spPr bwMode="auto">
          <a:xfrm>
            <a:off x="3106072" y="568960"/>
            <a:ext cx="6043612" cy="612140"/>
          </a:xfrm>
          <a:prstGeom prst="rect">
            <a:avLst/>
          </a:prstGeom>
          <a:noFill/>
          <a:ln w="9525">
            <a:noFill/>
            <a:miter lim="800000"/>
            <a:headEnd/>
            <a:tailEnd/>
          </a:ln>
        </p:spPr>
        <p:txBody>
          <a:bodyPr vert="horz" wrap="square" lIns="95250" tIns="49212" rIns="95250" bIns="49212"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smtClean="0"/>
              <a:t>Mapping one schema to another </a:t>
            </a:r>
            <a:endParaRPr lang="en-GB" b="0" kern="0" dirty="0" smtClean="0"/>
          </a:p>
        </p:txBody>
      </p:sp>
    </p:spTree>
    <p:extLst>
      <p:ext uri="{BB962C8B-B14F-4D97-AF65-F5344CB8AC3E}">
        <p14:creationId xmlns:p14="http://schemas.microsoft.com/office/powerpoint/2010/main" val="4184341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Mapping &amp; Training Activities</a:t>
            </a:r>
            <a:endParaRPr lang="el-GR" dirty="0"/>
          </a:p>
        </p:txBody>
      </p:sp>
      <p:sp>
        <p:nvSpPr>
          <p:cNvPr id="18434" name="Rectangle 2"/>
          <p:cNvSpPr>
            <a:spLocks noGrp="1" noChangeArrowheads="1"/>
          </p:cNvSpPr>
          <p:nvPr>
            <p:ph idx="1"/>
          </p:nvPr>
        </p:nvSpPr>
        <p:spPr/>
        <p:txBody>
          <a:bodyPr/>
          <a:lstStyle/>
          <a:p>
            <a:pPr marL="342900" indent="-342900">
              <a:lnSpc>
                <a:spcPct val="125000"/>
              </a:lnSpc>
              <a:buClr>
                <a:srgbClr val="C00000"/>
              </a:buClr>
              <a:buSzPct val="120000"/>
              <a:buFont typeface="Wingdings" panose="05000000000000000000" pitchFamily="2" charset="2"/>
              <a:buChar char="Ø"/>
            </a:pPr>
            <a:r>
              <a:rPr lang="en-US" sz="1800" dirty="0"/>
              <a:t>Several mapping activities were initiated trying to convert existing schemata of Cultural heritage  data to CIDOC CRM </a:t>
            </a:r>
            <a:endParaRPr lang="en-US" sz="1800" i="0" dirty="0" smtClean="0"/>
          </a:p>
          <a:p>
            <a:pPr marL="1341438" lvl="2" indent="-265113">
              <a:lnSpc>
                <a:spcPct val="125000"/>
              </a:lnSpc>
              <a:spcBef>
                <a:spcPts val="0"/>
              </a:spcBef>
              <a:buClr>
                <a:srgbClr val="C00000"/>
              </a:buClr>
              <a:buSzPct val="100000"/>
            </a:pPr>
            <a:r>
              <a:rPr lang="en-US" sz="1600" i="0" dirty="0" smtClean="0">
                <a:solidFill>
                  <a:srgbClr val="C00000"/>
                </a:solidFill>
              </a:rPr>
              <a:t>ARIADNE: </a:t>
            </a:r>
            <a:r>
              <a:rPr lang="en-US" sz="1600" i="0" dirty="0" smtClean="0"/>
              <a:t>diverse archaeological databases</a:t>
            </a:r>
          </a:p>
          <a:p>
            <a:pPr marL="1341438" lvl="2" indent="-265113">
              <a:lnSpc>
                <a:spcPct val="125000"/>
              </a:lnSpc>
              <a:spcBef>
                <a:spcPts val="0"/>
              </a:spcBef>
              <a:buClr>
                <a:srgbClr val="C00000"/>
              </a:buClr>
              <a:buSzPct val="100000"/>
            </a:pPr>
            <a:r>
              <a:rPr lang="en-US" sz="1600" i="0" dirty="0" smtClean="0">
                <a:solidFill>
                  <a:srgbClr val="C00000"/>
                </a:solidFill>
              </a:rPr>
              <a:t>Research Space: </a:t>
            </a:r>
            <a:r>
              <a:rPr lang="en-US" sz="1600" i="0" dirty="0" smtClean="0"/>
              <a:t>British Museum and Rijksmuseum data</a:t>
            </a:r>
          </a:p>
          <a:p>
            <a:pPr marL="350837" indent="-342900">
              <a:buClr>
                <a:srgbClr val="C00000"/>
              </a:buClr>
              <a:buSzPct val="120000"/>
              <a:buFont typeface="Wingdings" panose="05000000000000000000" pitchFamily="2" charset="2"/>
              <a:buChar char="Ø"/>
            </a:pPr>
            <a:endParaRPr lang="nl-NL" dirty="0" smtClean="0"/>
          </a:p>
          <a:p>
            <a:pPr marL="350837" indent="-342900">
              <a:buClr>
                <a:srgbClr val="C00000"/>
              </a:buClr>
              <a:buSzPct val="120000"/>
              <a:buFont typeface="Wingdings" panose="05000000000000000000" pitchFamily="2" charset="2"/>
              <a:buChar char="Ø"/>
            </a:pPr>
            <a:r>
              <a:rPr lang="nl-NL" dirty="0" smtClean="0"/>
              <a:t>Training </a:t>
            </a:r>
            <a:r>
              <a:rPr lang="nl-NL" dirty="0" err="1"/>
              <a:t>activities</a:t>
            </a:r>
            <a:endParaRPr lang="nl-NL" dirty="0"/>
          </a:p>
          <a:p>
            <a:pPr marL="1341438" lvl="2" indent="-265113">
              <a:lnSpc>
                <a:spcPct val="125000"/>
              </a:lnSpc>
              <a:spcBef>
                <a:spcPts val="0"/>
              </a:spcBef>
              <a:buClr>
                <a:srgbClr val="C00000"/>
              </a:buClr>
              <a:buSzPct val="100000"/>
            </a:pPr>
            <a:r>
              <a:rPr lang="en-US" sz="1600" i="0" dirty="0" smtClean="0">
                <a:solidFill>
                  <a:srgbClr val="C00000"/>
                </a:solidFill>
              </a:rPr>
              <a:t>Research Space </a:t>
            </a:r>
            <a:r>
              <a:rPr lang="en-US" sz="1600" i="0" dirty="0" smtClean="0"/>
              <a:t>Workshops in Yale and in Oxford Universities</a:t>
            </a:r>
          </a:p>
          <a:p>
            <a:pPr marL="1341438" lvl="2" indent="-265113">
              <a:lnSpc>
                <a:spcPct val="125000"/>
              </a:lnSpc>
              <a:spcBef>
                <a:spcPts val="0"/>
              </a:spcBef>
              <a:buClr>
                <a:srgbClr val="C00000"/>
              </a:buClr>
              <a:buSzPct val="100000"/>
            </a:pPr>
            <a:r>
              <a:rPr lang="en-US" sz="1600" i="0" dirty="0" smtClean="0">
                <a:solidFill>
                  <a:srgbClr val="C00000"/>
                </a:solidFill>
              </a:rPr>
              <a:t>ITN-DCH</a:t>
            </a:r>
            <a:r>
              <a:rPr lang="en-US" sz="1600" i="0" dirty="0" smtClean="0"/>
              <a:t> CIDOC CRM board game</a:t>
            </a:r>
          </a:p>
          <a:p>
            <a:pPr marL="1341438" lvl="2" indent="-265113">
              <a:lnSpc>
                <a:spcPct val="125000"/>
              </a:lnSpc>
              <a:spcBef>
                <a:spcPts val="0"/>
              </a:spcBef>
              <a:buClr>
                <a:srgbClr val="C00000"/>
              </a:buClr>
              <a:buSzPct val="100000"/>
            </a:pPr>
            <a:r>
              <a:rPr lang="en-US" sz="1600" i="0" dirty="0" smtClean="0">
                <a:solidFill>
                  <a:srgbClr val="C00000"/>
                </a:solidFill>
              </a:rPr>
              <a:t>ARIADNE</a:t>
            </a:r>
            <a:r>
              <a:rPr lang="en-US" sz="1600" i="0" dirty="0" smtClean="0"/>
              <a:t> Summer Schools and Transnational Access</a:t>
            </a:r>
            <a:endParaRPr lang="en-US" sz="1600" i="0" dirty="0"/>
          </a:p>
          <a:p>
            <a:pPr marL="350837" indent="-342900">
              <a:buClr>
                <a:srgbClr val="C00000"/>
              </a:buClr>
              <a:buSzPct val="120000"/>
              <a:buFont typeface="Wingdings" panose="05000000000000000000" pitchFamily="2" charset="2"/>
              <a:buChar char="Ø"/>
            </a:pPr>
            <a:endParaRPr lang="nl-NL" dirty="0"/>
          </a:p>
          <a:p>
            <a:pPr lvl="1" eaLnBrk="1" hangingPunct="1">
              <a:buFont typeface="Wingdings" panose="05000000000000000000" pitchFamily="2" charset="2"/>
              <a:buChar char="Ø"/>
            </a:pPr>
            <a:endParaRPr lang="en-US" altLang="el-GR" sz="2000" dirty="0"/>
          </a:p>
          <a:p>
            <a:pPr lvl="1" eaLnBrk="1" hangingPunct="1"/>
            <a:endParaRPr lang="en-US" altLang="el-GR" sz="2000" dirty="0" smtClean="0"/>
          </a:p>
        </p:txBody>
      </p:sp>
      <p:sp>
        <p:nvSpPr>
          <p:cNvPr id="2" name="Slide Number Placeholder 1"/>
          <p:cNvSpPr>
            <a:spLocks noGrp="1"/>
          </p:cNvSpPr>
          <p:nvPr>
            <p:ph type="sldNum" sz="quarter" idx="11"/>
          </p:nvPr>
        </p:nvSpPr>
        <p:spPr/>
        <p:txBody>
          <a:bodyPr/>
          <a:lstStyle/>
          <a:p>
            <a:pPr>
              <a:defRPr/>
            </a:pPr>
            <a:fld id="{4607CC90-1CB1-4564-9E35-00235DDB2CD8}" type="slidenum">
              <a:rPr lang="en-US" altLang="el-GR" smtClean="0"/>
              <a:pPr>
                <a:defRPr/>
              </a:pPr>
              <a:t>6</a:t>
            </a:fld>
            <a:endParaRPr lang="en-US" altLang="el-GR"/>
          </a:p>
        </p:txBody>
      </p:sp>
      <p:pic>
        <p:nvPicPr>
          <p:cNvPr id="5" name="Picture 2" descr="Y:\Projects\ARIADNE\Papers-Publicity\CAA2016\figures\Oxfo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6145" y="4087501"/>
            <a:ext cx="2406644" cy="18768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Shape 159"/>
          <p:cNvPicPr preferRelativeResize="0"/>
          <p:nvPr/>
        </p:nvPicPr>
        <p:blipFill>
          <a:blip r:embed="rId4">
            <a:alphaModFix/>
          </a:blip>
          <a:stretch>
            <a:fillRect/>
          </a:stretch>
        </p:blipFill>
        <p:spPr>
          <a:xfrm>
            <a:off x="4370521" y="4719923"/>
            <a:ext cx="2464232" cy="1683886"/>
          </a:xfrm>
          <a:prstGeom prst="rect">
            <a:avLst/>
          </a:prstGeom>
          <a:noFill/>
          <a:ln>
            <a:noFill/>
          </a:ln>
        </p:spPr>
      </p:pic>
      <p:pic>
        <p:nvPicPr>
          <p:cNvPr id="9" name="Shape 175"/>
          <p:cNvPicPr preferRelativeResize="0"/>
          <p:nvPr/>
        </p:nvPicPr>
        <p:blipFill>
          <a:blip r:embed="rId5">
            <a:alphaModFix/>
          </a:blip>
          <a:stretch>
            <a:fillRect/>
          </a:stretch>
        </p:blipFill>
        <p:spPr>
          <a:xfrm>
            <a:off x="1813301" y="4719923"/>
            <a:ext cx="2340244" cy="1683886"/>
          </a:xfrm>
          <a:prstGeom prst="rect">
            <a:avLst/>
          </a:prstGeom>
          <a:noFill/>
          <a:ln>
            <a:noFill/>
          </a:ln>
        </p:spPr>
      </p:pic>
    </p:spTree>
    <p:extLst>
      <p:ext uri="{BB962C8B-B14F-4D97-AF65-F5344CB8AC3E}">
        <p14:creationId xmlns:p14="http://schemas.microsoft.com/office/powerpoint/2010/main" val="3552495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148" y="2793612"/>
            <a:ext cx="8915400" cy="2358960"/>
          </a:xfrm>
        </p:spPr>
        <p:txBody>
          <a:bodyPr/>
          <a:lstStyle/>
          <a:p>
            <a:pPr algn="ctr"/>
            <a:r>
              <a:rPr lang="en-US" sz="4800" dirty="0"/>
              <a:t>General Mapping </a:t>
            </a:r>
            <a:r>
              <a:rPr lang="en-US" sz="4800" dirty="0" smtClean="0"/>
              <a:t>Principles &amp; Approach</a:t>
            </a:r>
            <a:endParaRPr lang="en-US" sz="4800" dirty="0"/>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7</a:t>
            </a:fld>
            <a:endParaRPr lang="en-US" altLang="el-GR" dirty="0"/>
          </a:p>
        </p:txBody>
      </p:sp>
    </p:spTree>
    <p:extLst>
      <p:ext uri="{BB962C8B-B14F-4D97-AF65-F5344CB8AC3E}">
        <p14:creationId xmlns:p14="http://schemas.microsoft.com/office/powerpoint/2010/main" val="2085168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813" y="115503"/>
            <a:ext cx="7150100" cy="1173547"/>
          </a:xfrm>
        </p:spPr>
        <p:txBody>
          <a:bodyPr/>
          <a:lstStyle/>
          <a:p>
            <a:r>
              <a:rPr lang="en-US" dirty="0" smtClean="0"/>
              <a:t/>
            </a:r>
            <a:br>
              <a:rPr lang="en-US" dirty="0" smtClean="0"/>
            </a:br>
            <a:r>
              <a:rPr lang="en-US" dirty="0" smtClean="0"/>
              <a:t>Define primary domain</a:t>
            </a:r>
            <a:endParaRPr lang="el-GR" dirty="0"/>
          </a:p>
        </p:txBody>
      </p:sp>
      <p:sp>
        <p:nvSpPr>
          <p:cNvPr id="3" name="Content Placeholder 2"/>
          <p:cNvSpPr>
            <a:spLocks noGrp="1"/>
          </p:cNvSpPr>
          <p:nvPr>
            <p:ph idx="1"/>
          </p:nvPr>
        </p:nvSpPr>
        <p:spPr/>
        <p:txBody>
          <a:bodyPr/>
          <a:lstStyle/>
          <a:p>
            <a:r>
              <a:rPr lang="en-US" dirty="0" smtClean="0"/>
              <a:t>Define </a:t>
            </a:r>
            <a:r>
              <a:rPr lang="en-US" dirty="0"/>
              <a:t>primary domain - typically represents the </a:t>
            </a:r>
            <a:r>
              <a:rPr lang="en-US" dirty="0">
                <a:solidFill>
                  <a:srgbClr val="C00000"/>
                </a:solidFill>
              </a:rPr>
              <a:t>focus of </a:t>
            </a:r>
            <a:r>
              <a:rPr lang="en-US" dirty="0" smtClean="0">
                <a:solidFill>
                  <a:srgbClr val="C00000"/>
                </a:solidFill>
              </a:rPr>
              <a:t>interest </a:t>
            </a:r>
          </a:p>
          <a:p>
            <a:r>
              <a:rPr lang="en-US" dirty="0" smtClean="0"/>
              <a:t>Identify the CIDOC CRM class that models it best</a:t>
            </a:r>
          </a:p>
          <a:p>
            <a:endParaRPr lang="en-US" dirty="0"/>
          </a:p>
          <a:p>
            <a:pPr>
              <a:buSzPct val="150000"/>
              <a:buFont typeface="Wingdings" panose="05000000000000000000" pitchFamily="2" charset="2"/>
              <a:buChar char="Ø"/>
            </a:pPr>
            <a:r>
              <a:rPr lang="en-US" dirty="0" smtClean="0"/>
              <a:t>Is there a need for a new Class?</a:t>
            </a:r>
          </a:p>
          <a:p>
            <a:pPr>
              <a:buSzPct val="150000"/>
              <a:buFont typeface="Wingdings" panose="05000000000000000000" pitchFamily="2" charset="2"/>
              <a:buChar char="Ø"/>
            </a:pPr>
            <a:r>
              <a:rPr lang="en-US" dirty="0" smtClean="0"/>
              <a:t>Do we need properties that are not available in CIDOC CRM?</a:t>
            </a:r>
          </a:p>
          <a:p>
            <a:endParaRPr lang="en-US" dirty="0" smtClean="0"/>
          </a:p>
          <a:p>
            <a:r>
              <a:rPr lang="en-US" dirty="0"/>
              <a:t>The introduction of a new class should comply with the “</a:t>
            </a:r>
            <a:r>
              <a:rPr lang="en-US" dirty="0" err="1"/>
              <a:t>Minimality</a:t>
            </a:r>
            <a:r>
              <a:rPr lang="en-US" dirty="0"/>
              <a:t>” modelling principle of CIDOC CRM (CIDOC CRM, 2015):</a:t>
            </a:r>
            <a:endParaRPr lang="el-GR" dirty="0"/>
          </a:p>
          <a:p>
            <a:pPr marL="0" indent="0"/>
            <a:r>
              <a:rPr lang="en-US" dirty="0"/>
              <a:t>“A class is not declared unless it is required as the domain or range of a property not appropriate to its superclass, or it is a key concept in the practical </a:t>
            </a:r>
            <a:r>
              <a:rPr lang="en-US" dirty="0" smtClean="0"/>
              <a:t>scope”</a:t>
            </a:r>
          </a:p>
          <a:p>
            <a:endParaRPr lang="el-GR" dirty="0"/>
          </a:p>
          <a:p>
            <a:endParaRPr lang="el-GR" dirty="0"/>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8</a:t>
            </a:fld>
            <a:endParaRPr lang="en-US" altLang="el-GR" dirty="0"/>
          </a:p>
        </p:txBody>
      </p:sp>
    </p:spTree>
    <p:extLst>
      <p:ext uri="{BB962C8B-B14F-4D97-AF65-F5344CB8AC3E}">
        <p14:creationId xmlns:p14="http://schemas.microsoft.com/office/powerpoint/2010/main" val="1917345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Example: </a:t>
            </a:r>
            <a:r>
              <a:rPr lang="en-US" dirty="0"/>
              <a:t>Two approaches for defining Coin</a:t>
            </a:r>
            <a:endParaRPr lang="el-GR" dirty="0"/>
          </a:p>
          <a:p>
            <a:pPr lvl="1"/>
            <a:r>
              <a:rPr lang="en-US" dirty="0"/>
              <a:t>Introduce a specialization of E22 Man-Made Object: </a:t>
            </a:r>
            <a:br>
              <a:rPr lang="en-US" dirty="0"/>
            </a:br>
            <a:r>
              <a:rPr lang="en-US" dirty="0"/>
              <a:t>	</a:t>
            </a:r>
            <a:r>
              <a:rPr lang="en-US" b="1" dirty="0" err="1">
                <a:solidFill>
                  <a:srgbClr val="002060"/>
                </a:solidFill>
              </a:rPr>
              <a:t>Exx</a:t>
            </a:r>
            <a:r>
              <a:rPr lang="en-US" b="1" dirty="0">
                <a:solidFill>
                  <a:srgbClr val="002060"/>
                </a:solidFill>
              </a:rPr>
              <a:t> Coin </a:t>
            </a:r>
            <a:r>
              <a:rPr lang="en-US" i="1" dirty="0"/>
              <a:t>subclass of  </a:t>
            </a:r>
            <a:r>
              <a:rPr lang="en-US" b="1" dirty="0">
                <a:solidFill>
                  <a:srgbClr val="002060"/>
                </a:solidFill>
              </a:rPr>
              <a:t>E22 Man-Made Object</a:t>
            </a:r>
            <a:endParaRPr lang="el-GR" dirty="0">
              <a:solidFill>
                <a:srgbClr val="002060"/>
              </a:solidFill>
            </a:endParaRPr>
          </a:p>
          <a:p>
            <a:pPr lvl="1"/>
            <a:r>
              <a:rPr lang="en-US" dirty="0"/>
              <a:t>Define the Type of E22 Man-Made Object: </a:t>
            </a:r>
            <a:br>
              <a:rPr lang="en-US" dirty="0"/>
            </a:br>
            <a:r>
              <a:rPr lang="en-US" dirty="0"/>
              <a:t>	</a:t>
            </a:r>
            <a:r>
              <a:rPr lang="en-US" b="1" dirty="0">
                <a:solidFill>
                  <a:srgbClr val="002060"/>
                </a:solidFill>
              </a:rPr>
              <a:t>E22 Man-Made Object</a:t>
            </a:r>
            <a:r>
              <a:rPr lang="en-US" b="1" dirty="0"/>
              <a:t>. </a:t>
            </a:r>
            <a:r>
              <a:rPr lang="en-US" b="1" i="1" dirty="0"/>
              <a:t>P2 has type: </a:t>
            </a:r>
            <a:r>
              <a:rPr lang="en-US" b="1" dirty="0">
                <a:solidFill>
                  <a:srgbClr val="002060"/>
                </a:solidFill>
              </a:rPr>
              <a:t>E55 Type</a:t>
            </a:r>
            <a:r>
              <a:rPr lang="en-US" b="1" dirty="0"/>
              <a:t> = “Coin</a:t>
            </a:r>
            <a:r>
              <a:rPr lang="en-US" dirty="0"/>
              <a:t>”</a:t>
            </a:r>
            <a:endParaRPr lang="el-GR" dirty="0"/>
          </a:p>
          <a:p>
            <a:pPr lvl="0"/>
            <a:endParaRPr lang="en-US" dirty="0" smtClean="0"/>
          </a:p>
          <a:p>
            <a:pPr lvl="0"/>
            <a:r>
              <a:rPr lang="en-US" dirty="0" smtClean="0"/>
              <a:t>To </a:t>
            </a:r>
            <a:r>
              <a:rPr lang="en-US" dirty="0"/>
              <a:t>choose we need to answer the question: </a:t>
            </a:r>
            <a:endParaRPr lang="en-US" dirty="0" smtClean="0"/>
          </a:p>
          <a:p>
            <a:pPr marL="898525" lvl="0" indent="-533400">
              <a:buSzPct val="150000"/>
              <a:buFont typeface="Wingdings" panose="05000000000000000000" pitchFamily="2" charset="2"/>
              <a:buChar char="Ø"/>
            </a:pPr>
            <a:r>
              <a:rPr lang="en-US" dirty="0" smtClean="0"/>
              <a:t>Does </a:t>
            </a:r>
            <a:r>
              <a:rPr lang="en-US" dirty="0"/>
              <a:t>the new class Coin have new properties that are </a:t>
            </a:r>
            <a:endParaRPr lang="en-US" dirty="0" smtClean="0"/>
          </a:p>
          <a:p>
            <a:pPr marL="365125" lvl="0" indent="0">
              <a:buSzPct val="150000"/>
            </a:pPr>
            <a:r>
              <a:rPr lang="en-US" dirty="0"/>
              <a:t> </a:t>
            </a:r>
            <a:r>
              <a:rPr lang="en-US" dirty="0" smtClean="0"/>
              <a:t>       not </a:t>
            </a:r>
            <a:r>
              <a:rPr lang="en-US" dirty="0"/>
              <a:t>available in E22?</a:t>
            </a:r>
            <a:endParaRPr lang="el-GR" dirty="0"/>
          </a:p>
          <a:p>
            <a:endParaRPr lang="en-US" dirty="0" smtClean="0"/>
          </a:p>
          <a:p>
            <a:pPr marL="0" indent="0"/>
            <a:r>
              <a:rPr lang="en-US" dirty="0" smtClean="0"/>
              <a:t>Create a new Class, work with it and if it comes out that it has no new properties, revert to its CRM superclass</a:t>
            </a:r>
            <a:endParaRPr lang="el-GR" dirty="0"/>
          </a:p>
          <a:p>
            <a:endParaRPr lang="el-GR" dirty="0"/>
          </a:p>
        </p:txBody>
      </p:sp>
      <p:sp>
        <p:nvSpPr>
          <p:cNvPr id="4" name="Slide Number Placeholder 3"/>
          <p:cNvSpPr>
            <a:spLocks noGrp="1"/>
          </p:cNvSpPr>
          <p:nvPr>
            <p:ph type="sldNum" sz="quarter" idx="11"/>
          </p:nvPr>
        </p:nvSpPr>
        <p:spPr/>
        <p:txBody>
          <a:bodyPr/>
          <a:lstStyle/>
          <a:p>
            <a:pPr>
              <a:defRPr/>
            </a:pPr>
            <a:fld id="{4607CC90-1CB1-4564-9E35-00235DDB2CD8}" type="slidenum">
              <a:rPr lang="en-US" altLang="el-GR" smtClean="0"/>
              <a:pPr>
                <a:defRPr/>
              </a:pPr>
              <a:t>9</a:t>
            </a:fld>
            <a:endParaRPr lang="en-US" altLang="el-GR" dirty="0"/>
          </a:p>
        </p:txBody>
      </p:sp>
      <p:sp>
        <p:nvSpPr>
          <p:cNvPr id="5" name="Title 1"/>
          <p:cNvSpPr txBox="1">
            <a:spLocks/>
          </p:cNvSpPr>
          <p:nvPr/>
        </p:nvSpPr>
        <p:spPr bwMode="auto">
          <a:xfrm>
            <a:off x="1928813" y="115503"/>
            <a:ext cx="7150100" cy="11735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b="0" kern="0" dirty="0" smtClean="0"/>
              <a:t/>
            </a:r>
            <a:br>
              <a:rPr lang="en-US" b="0" kern="0" dirty="0" smtClean="0"/>
            </a:br>
            <a:r>
              <a:rPr lang="en-US" b="0" kern="0" dirty="0" smtClean="0"/>
              <a:t>Define primary domain</a:t>
            </a:r>
            <a:endParaRPr lang="el-GR" b="0" kern="0" dirty="0"/>
          </a:p>
        </p:txBody>
      </p:sp>
    </p:spTree>
    <p:extLst>
      <p:ext uri="{BB962C8B-B14F-4D97-AF65-F5344CB8AC3E}">
        <p14:creationId xmlns:p14="http://schemas.microsoft.com/office/powerpoint/2010/main" val="4135187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l-GR"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l-GR"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25908</TotalTime>
  <Words>2186</Words>
  <Application>Microsoft Office PowerPoint</Application>
  <PresentationFormat>A4 Paper (210x297 mm)</PresentationFormat>
  <Paragraphs>544</Paragraphs>
  <Slides>40</Slides>
  <Notes>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Axis</vt:lpstr>
      <vt:lpstr>  Methodological tips for mappings to  CIDOC CRM</vt:lpstr>
      <vt:lpstr>PowerPoint Presentation</vt:lpstr>
      <vt:lpstr>CIDOC CRM extension suite</vt:lpstr>
      <vt:lpstr>Mapping one schema to another </vt:lpstr>
      <vt:lpstr>PowerPoint Presentation</vt:lpstr>
      <vt:lpstr>Mapping &amp; Training Activities</vt:lpstr>
      <vt:lpstr>PowerPoint Presentation</vt:lpstr>
      <vt:lpstr> Define primary domain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Solution 1: Specializing P14 carried out by for each role suitable if we know a priory all the possible values</vt:lpstr>
      <vt:lpstr>Solution 2: Introducing class PC0 Typed CRM_Property and its subclass PC14 carried out by and properties P01 has domain and P02 has range</vt:lpstr>
      <vt:lpstr>Solution 2: equivalence with CIDOC CRM definition</vt:lpstr>
      <vt:lpstr>Solution 3: Add a note to each Activity with the Person’s role does not require any extension of the model</vt:lpstr>
      <vt:lpstr>Solution 4: Assign a type to each Activity does not require any extension of the model</vt:lpstr>
      <vt:lpstr>People: Accidental roles - Issuer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vt:lpstr>
      <vt:lpstr>Conclusions </vt:lpstr>
      <vt:lpstr>PowerPoint Presentation</vt:lpstr>
    </vt:vector>
  </TitlesOfParts>
  <Company>FORTH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Maria Theodoridou</cp:lastModifiedBy>
  <cp:revision>871</cp:revision>
  <cp:lastPrinted>2015-03-20T14:41:18Z</cp:lastPrinted>
  <dcterms:created xsi:type="dcterms:W3CDTF">2009-08-11T11:37:45Z</dcterms:created>
  <dcterms:modified xsi:type="dcterms:W3CDTF">2016-08-02T13:06:23Z</dcterms:modified>
</cp:coreProperties>
</file>