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78" r:id="rId2"/>
    <p:sldId id="321" r:id="rId3"/>
    <p:sldId id="322" r:id="rId4"/>
    <p:sldId id="323" r:id="rId5"/>
    <p:sldId id="325" r:id="rId6"/>
    <p:sldId id="326" r:id="rId7"/>
    <p:sldId id="302" r:id="rId8"/>
    <p:sldId id="324" r:id="rId9"/>
    <p:sldId id="330" r:id="rId10"/>
    <p:sldId id="316" r:id="rId11"/>
    <p:sldId id="317" r:id="rId12"/>
    <p:sldId id="318" r:id="rId13"/>
    <p:sldId id="319" r:id="rId14"/>
    <p:sldId id="320" r:id="rId15"/>
    <p:sldId id="336" r:id="rId16"/>
    <p:sldId id="337" r:id="rId17"/>
    <p:sldId id="338" r:id="rId18"/>
    <p:sldId id="339" r:id="rId19"/>
    <p:sldId id="340" r:id="rId20"/>
    <p:sldId id="341" r:id="rId21"/>
    <p:sldId id="342" r:id="rId22"/>
  </p:sldIdLst>
  <p:sldSz cx="9144000" cy="6858000" type="screen4x3"/>
  <p:notesSz cx="6789738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60093"/>
    <a:srgbClr val="990099"/>
    <a:srgbClr val="66FFFF"/>
    <a:srgbClr val="009900"/>
    <a:srgbClr val="3366FF"/>
    <a:srgbClr val="FF0000"/>
    <a:srgbClr val="9900CC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26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6CAEFA-CF39-4392-B485-F69B36A6EF0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11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CCF513-7564-49F4-80C5-5539433ABB5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89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F513-7564-49F4-80C5-5539433ABB5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90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331FA-CE66-4629-B659-37148D87F9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3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8C43C-1A26-4012-9815-4A9C036913F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49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72DC2-5CE3-4596-92BB-01554478FEA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38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2114C-9B92-4284-98D0-5FF1B5B494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36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26B5E-DDB7-4723-B506-535D26A4D00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53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95837-A25F-4282-8995-616FFBD0C90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78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71B64-20AB-41F1-BB5F-16792E9305C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36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2C5A9-3B9B-4EBE-ADD0-9BD0033566A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23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06791-1460-4E22-BD4B-14E2295970E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09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4A8C5-7402-4222-B74E-73F19A2C171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13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F6D00-0EDC-4D17-B1E3-3E0CBDE18A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13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5C9896-DE3F-4AC8-9C3A-84711C79E78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A Brief Presentation of PRESS</a:t>
            </a:r>
            <a:r>
              <a:rPr lang="en-GB" sz="4000" baseline="-25000" dirty="0" smtClean="0"/>
              <a:t>OO</a:t>
            </a:r>
            <a:endParaRPr lang="en-GB" sz="4000" baseline="-25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  <a:noFill/>
          <a:ln/>
        </p:spPr>
        <p:txBody>
          <a:bodyPr anchor="b"/>
          <a:lstStyle/>
          <a:p>
            <a:r>
              <a:rPr lang="en-GB" smtClean="0"/>
              <a:t>For the </a:t>
            </a:r>
            <a:r>
              <a:rPr lang="en-GB" smtClean="0"/>
              <a:t>CIDOC CRM SIG and FRBR/CRM Harmonisation WG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21 </a:t>
            </a:r>
            <a:r>
              <a:rPr lang="en-GB" smtClean="0"/>
              <a:t>October </a:t>
            </a:r>
            <a:r>
              <a:rPr lang="en-GB" dirty="0" smtClean="0"/>
              <a:t>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a periodical</a:t>
            </a:r>
            <a:endParaRPr lang="en-US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57200" y="2362200"/>
            <a:ext cx="1768476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/>
              <a:t>F18 Serial Work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394903" y="2362200"/>
            <a:ext cx="1812636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394903" y="3936914"/>
            <a:ext cx="1812636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cxnSp>
        <p:nvCxnSpPr>
          <p:cNvPr id="6" name="AutoShape 5"/>
          <p:cNvCxnSpPr>
            <a:cxnSpLocks noChangeShapeType="1"/>
            <a:stCxn id="4" idx="1"/>
            <a:endCxn id="3" idx="3"/>
          </p:cNvCxnSpPr>
          <p:nvPr/>
        </p:nvCxnSpPr>
        <p:spPr bwMode="auto">
          <a:xfrm flipH="1">
            <a:off x="2225676" y="2531477"/>
            <a:ext cx="4169227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59283" y="2209800"/>
            <a:ext cx="2727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Y38 has current issuing rule</a:t>
            </a:r>
            <a:endParaRPr lang="en-GB" sz="1600" dirty="0">
              <a:solidFill>
                <a:srgbClr val="009900"/>
              </a:solidFill>
            </a:endParaRPr>
          </a:p>
        </p:txBody>
      </p:sp>
      <p:cxnSp>
        <p:nvCxnSpPr>
          <p:cNvPr id="11" name="AutoShape 5"/>
          <p:cNvCxnSpPr>
            <a:cxnSpLocks noChangeShapeType="1"/>
            <a:stCxn id="5" idx="1"/>
            <a:endCxn id="3" idx="3"/>
          </p:cNvCxnSpPr>
          <p:nvPr/>
        </p:nvCxnSpPr>
        <p:spPr bwMode="auto">
          <a:xfrm flipH="1" flipV="1">
            <a:off x="2225676" y="2531477"/>
            <a:ext cx="4169227" cy="1574714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 Box 7"/>
          <p:cNvSpPr txBox="1">
            <a:spLocks noChangeArrowheads="1"/>
          </p:cNvSpPr>
          <p:nvPr/>
        </p:nvSpPr>
        <p:spPr bwMode="auto">
          <a:xfrm rot="1240700">
            <a:off x="2757891" y="3110048"/>
            <a:ext cx="36199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Y37 has former or current issuing rule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6842" y="4566789"/>
            <a:ext cx="838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 smtClean="0"/>
              <a:t>Most of the description elements are not </a:t>
            </a:r>
            <a:r>
              <a:rPr lang="en-GB" sz="2800" u="sng" dirty="0" smtClean="0"/>
              <a:t>directly</a:t>
            </a:r>
            <a:r>
              <a:rPr lang="en-GB" sz="2800" dirty="0" smtClean="0"/>
              <a:t> associated with the instance of F18 Serial Work, but </a:t>
            </a:r>
            <a:r>
              <a:rPr lang="en-GB" sz="2800" u="sng" dirty="0" smtClean="0"/>
              <a:t>through multiple instances of Z12 Issuing Rule</a:t>
            </a:r>
            <a:r>
              <a:rPr lang="en-GB" sz="2800" dirty="0" smtClean="0"/>
              <a:t> indicating various aspects of the plan for publication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3056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a periodical:</a:t>
            </a:r>
            <a:br>
              <a:rPr lang="en-US" dirty="0" smtClean="0"/>
            </a:br>
            <a:r>
              <a:rPr lang="en-US" dirty="0" smtClean="0"/>
              <a:t>aspects of a publication plan</a:t>
            </a:r>
            <a:endParaRPr lang="en-US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81000" y="1958220"/>
            <a:ext cx="1768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81000" y="2702673"/>
            <a:ext cx="1768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cxnSp>
        <p:nvCxnSpPr>
          <p:cNvPr id="6" name="AutoShape 5"/>
          <p:cNvCxnSpPr>
            <a:cxnSpLocks noChangeShapeType="1"/>
            <a:stCxn id="20" idx="1"/>
            <a:endCxn id="4" idx="3"/>
          </p:cNvCxnSpPr>
          <p:nvPr/>
        </p:nvCxnSpPr>
        <p:spPr bwMode="auto">
          <a:xfrm flipH="1">
            <a:off x="2149475" y="2127496"/>
            <a:ext cx="4251324" cy="1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47156" y="1841493"/>
            <a:ext cx="23871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Y24 foresees use of title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81000" y="3447126"/>
            <a:ext cx="1768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81000" y="4191579"/>
            <a:ext cx="1768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" y="4936032"/>
            <a:ext cx="1768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81000" y="5757446"/>
            <a:ext cx="1768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6400799" y="3447126"/>
            <a:ext cx="2610683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Z10 Sequencing Pattern</a:t>
            </a:r>
            <a:endParaRPr lang="en-GB" sz="1600" dirty="0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400799" y="5757446"/>
            <a:ext cx="1143001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Z11 URL</a:t>
            </a:r>
            <a:endParaRPr lang="en-GB" sz="1600" dirty="0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6400799" y="1958219"/>
            <a:ext cx="1305343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 smtClean="0"/>
              <a:t>E35 Title</a:t>
            </a:r>
            <a:endParaRPr lang="en-GB" sz="1600" dirty="0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6400799" y="2702673"/>
            <a:ext cx="1775265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 smtClean="0"/>
              <a:t>E56 Language</a:t>
            </a:r>
            <a:endParaRPr lang="en-GB" sz="1600" dirty="0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6400798" y="4192524"/>
            <a:ext cx="1775265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 smtClean="0"/>
              <a:t>E54 Dimension</a:t>
            </a:r>
            <a:endParaRPr lang="en-GB" sz="1600" dirty="0"/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6400798" y="4936031"/>
            <a:ext cx="1305343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 smtClean="0"/>
              <a:t>E55 Type</a:t>
            </a:r>
            <a:endParaRPr lang="en-GB" sz="1600" dirty="0"/>
          </a:p>
        </p:txBody>
      </p:sp>
      <p:cxnSp>
        <p:nvCxnSpPr>
          <p:cNvPr id="24" name="AutoShape 5"/>
          <p:cNvCxnSpPr>
            <a:cxnSpLocks noChangeShapeType="1"/>
            <a:stCxn id="21" idx="1"/>
            <a:endCxn id="5" idx="3"/>
          </p:cNvCxnSpPr>
          <p:nvPr/>
        </p:nvCxnSpPr>
        <p:spPr bwMode="auto">
          <a:xfrm flipH="1">
            <a:off x="2149475" y="2871950"/>
            <a:ext cx="4251324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5"/>
          <p:cNvCxnSpPr>
            <a:cxnSpLocks noChangeShapeType="1"/>
            <a:stCxn id="18" idx="1"/>
            <a:endCxn id="13" idx="3"/>
          </p:cNvCxnSpPr>
          <p:nvPr/>
        </p:nvCxnSpPr>
        <p:spPr bwMode="auto">
          <a:xfrm flipH="1">
            <a:off x="2149475" y="3616403"/>
            <a:ext cx="4251324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AutoShape 5"/>
          <p:cNvCxnSpPr>
            <a:cxnSpLocks noChangeShapeType="1"/>
            <a:stCxn id="22" idx="1"/>
            <a:endCxn id="14" idx="3"/>
          </p:cNvCxnSpPr>
          <p:nvPr/>
        </p:nvCxnSpPr>
        <p:spPr bwMode="auto">
          <a:xfrm flipH="1" flipV="1">
            <a:off x="2149475" y="4360856"/>
            <a:ext cx="4251323" cy="94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5"/>
          <p:cNvCxnSpPr>
            <a:cxnSpLocks noChangeShapeType="1"/>
            <a:stCxn id="23" idx="1"/>
            <a:endCxn id="16" idx="3"/>
          </p:cNvCxnSpPr>
          <p:nvPr/>
        </p:nvCxnSpPr>
        <p:spPr bwMode="auto">
          <a:xfrm flipH="1">
            <a:off x="2149475" y="5105308"/>
            <a:ext cx="4251323" cy="1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5"/>
          <p:cNvCxnSpPr>
            <a:cxnSpLocks noChangeShapeType="1"/>
            <a:stCxn id="19" idx="1"/>
            <a:endCxn id="17" idx="3"/>
          </p:cNvCxnSpPr>
          <p:nvPr/>
        </p:nvCxnSpPr>
        <p:spPr bwMode="auto">
          <a:xfrm flipH="1">
            <a:off x="2149475" y="5926723"/>
            <a:ext cx="4251324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2885867" y="2585946"/>
            <a:ext cx="290977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Y21 foresees use of language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743200" y="3330399"/>
            <a:ext cx="31951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Y22 foresees sequencing pattern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3148759" y="4074852"/>
            <a:ext cx="2383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Y23 foresees dimension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3421270" y="4819305"/>
            <a:ext cx="18389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Y20 foresees type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410850" y="5640719"/>
            <a:ext cx="18598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Y28 foresees URL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44" name="Text Box 52"/>
          <p:cNvSpPr txBox="1">
            <a:spLocks noChangeArrowheads="1"/>
          </p:cNvSpPr>
          <p:nvPr/>
        </p:nvSpPr>
        <p:spPr bwMode="auto">
          <a:xfrm>
            <a:off x="6705598" y="5218818"/>
            <a:ext cx="2438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b="1" i="1" dirty="0" smtClean="0"/>
              <a:t>(of frequency, carrier, digital format, content, medium…)</a:t>
            </a:r>
            <a:endParaRPr lang="en-GB" sz="1200" b="1" i="1" dirty="0"/>
          </a:p>
        </p:txBody>
      </p:sp>
    </p:spTree>
    <p:extLst>
      <p:ext uri="{BB962C8B-B14F-4D97-AF65-F5344CB8AC3E}">
        <p14:creationId xmlns:p14="http://schemas.microsoft.com/office/powerpoint/2010/main" val="101955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a periodical:</a:t>
            </a:r>
            <a:br>
              <a:rPr lang="en-US" dirty="0" smtClean="0"/>
            </a:br>
            <a:r>
              <a:rPr lang="en-US" dirty="0" smtClean="0"/>
              <a:t>changes in a publication plan</a:t>
            </a:r>
            <a:endParaRPr lang="en-US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396706" y="5590401"/>
            <a:ext cx="1719264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647031" y="5581257"/>
            <a:ext cx="1719264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cxnSp>
        <p:nvCxnSpPr>
          <p:cNvPr id="6" name="AutoShape 5"/>
          <p:cNvCxnSpPr>
            <a:cxnSpLocks noChangeShapeType="1"/>
            <a:stCxn id="4" idx="0"/>
            <a:endCxn id="13" idx="2"/>
          </p:cNvCxnSpPr>
          <p:nvPr/>
        </p:nvCxnSpPr>
        <p:spPr bwMode="auto">
          <a:xfrm flipH="1" flipV="1">
            <a:off x="4286032" y="4826707"/>
            <a:ext cx="1970306" cy="763694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05000" y="5025354"/>
            <a:ext cx="13917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Y15 replaced</a:t>
            </a:r>
            <a:endParaRPr lang="en-GB" sz="1600" dirty="0">
              <a:solidFill>
                <a:srgbClr val="009900"/>
              </a:solidFill>
            </a:endParaRPr>
          </a:p>
        </p:txBody>
      </p:sp>
      <p:cxnSp>
        <p:nvCxnSpPr>
          <p:cNvPr id="11" name="AutoShape 5"/>
          <p:cNvCxnSpPr>
            <a:cxnSpLocks noChangeShapeType="1"/>
            <a:stCxn id="5" idx="0"/>
            <a:endCxn id="13" idx="2"/>
          </p:cNvCxnSpPr>
          <p:nvPr/>
        </p:nvCxnSpPr>
        <p:spPr bwMode="auto">
          <a:xfrm flipV="1">
            <a:off x="2506663" y="4826707"/>
            <a:ext cx="1779369" cy="75455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414816" y="4241932"/>
            <a:ext cx="1742432" cy="58477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Z5 Issuing Rule</a:t>
            </a:r>
            <a:br>
              <a:rPr lang="en-GB" sz="1600" dirty="0" smtClean="0"/>
            </a:br>
            <a:r>
              <a:rPr lang="en-GB" sz="1600" dirty="0" smtClean="0"/>
              <a:t>Change</a:t>
            </a:r>
            <a:endParaRPr lang="en-GB" sz="1600" dirty="0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5302652" y="5003927"/>
            <a:ext cx="18133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Y16 replaced with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3398652" y="3304401"/>
            <a:ext cx="1774760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 smtClean="0"/>
              <a:t>E52 Time-Span</a:t>
            </a:r>
            <a:endParaRPr lang="en-GB" sz="1600" dirty="0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667000" y="2390001"/>
            <a:ext cx="1387475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 smtClean="0"/>
              <a:t>E50 Date</a:t>
            </a:r>
            <a:endParaRPr lang="en-GB" sz="1600" dirty="0"/>
          </a:p>
        </p:txBody>
      </p:sp>
      <p:cxnSp>
        <p:nvCxnSpPr>
          <p:cNvPr id="22" name="AutoShape 29"/>
          <p:cNvCxnSpPr>
            <a:cxnSpLocks noChangeShapeType="1"/>
            <a:stCxn id="13" idx="0"/>
            <a:endCxn id="20" idx="2"/>
          </p:cNvCxnSpPr>
          <p:nvPr/>
        </p:nvCxnSpPr>
        <p:spPr bwMode="auto">
          <a:xfrm flipV="1">
            <a:off x="4286032" y="3642955"/>
            <a:ext cx="0" cy="59897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29"/>
          <p:cNvCxnSpPr>
            <a:cxnSpLocks noChangeShapeType="1"/>
            <a:stCxn id="20" idx="0"/>
            <a:endCxn id="21" idx="2"/>
          </p:cNvCxnSpPr>
          <p:nvPr/>
        </p:nvCxnSpPr>
        <p:spPr bwMode="auto">
          <a:xfrm flipH="1" flipV="1">
            <a:off x="3360738" y="2728555"/>
            <a:ext cx="925294" cy="575846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 Box 47"/>
          <p:cNvSpPr txBox="1">
            <a:spLocks noChangeArrowheads="1"/>
          </p:cNvSpPr>
          <p:nvPr/>
        </p:nvSpPr>
        <p:spPr bwMode="auto">
          <a:xfrm>
            <a:off x="4282783" y="3773166"/>
            <a:ext cx="17812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00FF"/>
                </a:solidFill>
              </a:rPr>
              <a:t>P4 has time-span</a:t>
            </a:r>
            <a:endParaRPr lang="en-GB" sz="1600" dirty="0">
              <a:solidFill>
                <a:srgbClr val="0000FF"/>
              </a:solidFill>
            </a:endParaRPr>
          </a:p>
        </p:txBody>
      </p:sp>
      <p:sp>
        <p:nvSpPr>
          <p:cNvPr id="30" name="Text Box 47"/>
          <p:cNvSpPr txBox="1">
            <a:spLocks noChangeArrowheads="1"/>
          </p:cNvSpPr>
          <p:nvPr/>
        </p:nvSpPr>
        <p:spPr bwMode="auto">
          <a:xfrm>
            <a:off x="1905000" y="2847200"/>
            <a:ext cx="19046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00FF"/>
                </a:solidFill>
              </a:rPr>
              <a:t>P78 is identified by</a:t>
            </a:r>
            <a:endParaRPr lang="en-GB" sz="1600" dirty="0">
              <a:solidFill>
                <a:srgbClr val="0000FF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343400" y="2380306"/>
            <a:ext cx="1981200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smtClean="0"/>
              <a:t>E61 Time Primitive</a:t>
            </a:r>
            <a:endParaRPr lang="en-GB" sz="1600" dirty="0"/>
          </a:p>
        </p:txBody>
      </p:sp>
      <p:cxnSp>
        <p:nvCxnSpPr>
          <p:cNvPr id="17" name="AutoShape 29"/>
          <p:cNvCxnSpPr>
            <a:cxnSpLocks noChangeShapeType="1"/>
            <a:stCxn id="20" idx="0"/>
            <a:endCxn id="16" idx="2"/>
          </p:cNvCxnSpPr>
          <p:nvPr/>
        </p:nvCxnSpPr>
        <p:spPr bwMode="auto">
          <a:xfrm flipV="1">
            <a:off x="4286032" y="2718860"/>
            <a:ext cx="1047968" cy="585541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47"/>
          <p:cNvSpPr txBox="1">
            <a:spLocks noChangeArrowheads="1"/>
          </p:cNvSpPr>
          <p:nvPr/>
        </p:nvSpPr>
        <p:spPr bwMode="auto">
          <a:xfrm>
            <a:off x="4876800" y="2837505"/>
            <a:ext cx="23631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smtClean="0">
                <a:solidFill>
                  <a:srgbClr val="0000FF"/>
                </a:solidFill>
              </a:rPr>
              <a:t>P82 at some time within</a:t>
            </a:r>
            <a:endParaRPr lang="en-GB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87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19" grpId="0"/>
      <p:bldP spid="20" grpId="0" animBg="1"/>
      <p:bldP spid="21" grpId="0" animBg="1"/>
      <p:bldP spid="29" grpId="0"/>
      <p:bldP spid="30" grpId="0"/>
      <p:bldP spid="16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 among periodicals</a:t>
            </a:r>
            <a:endParaRPr lang="en-US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81000" y="1958220"/>
            <a:ext cx="18446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81000" y="2940948"/>
            <a:ext cx="18446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cxnSp>
        <p:nvCxnSpPr>
          <p:cNvPr id="6" name="AutoShape 5"/>
          <p:cNvCxnSpPr>
            <a:cxnSpLocks noChangeShapeType="1"/>
            <a:stCxn id="14" idx="1"/>
            <a:endCxn id="4" idx="3"/>
          </p:cNvCxnSpPr>
          <p:nvPr/>
        </p:nvCxnSpPr>
        <p:spPr bwMode="auto">
          <a:xfrm flipH="1" flipV="1">
            <a:off x="2225675" y="2127497"/>
            <a:ext cx="4251324" cy="2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22853" y="1819721"/>
            <a:ext cx="28969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Y25 foresees association with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81000" y="3990201"/>
            <a:ext cx="18446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476999" y="1958222"/>
            <a:ext cx="1752601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476999" y="2940950"/>
            <a:ext cx="1752601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476999" y="3990201"/>
            <a:ext cx="1752601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Z12 Issuing Rule</a:t>
            </a:r>
            <a:endParaRPr lang="en-GB" sz="1600" dirty="0"/>
          </a:p>
        </p:txBody>
      </p:sp>
      <p:cxnSp>
        <p:nvCxnSpPr>
          <p:cNvPr id="24" name="AutoShape 5"/>
          <p:cNvCxnSpPr>
            <a:cxnSpLocks noChangeShapeType="1"/>
            <a:stCxn id="16" idx="1"/>
            <a:endCxn id="5" idx="3"/>
          </p:cNvCxnSpPr>
          <p:nvPr/>
        </p:nvCxnSpPr>
        <p:spPr bwMode="auto">
          <a:xfrm flipH="1" flipV="1">
            <a:off x="2225675" y="3110225"/>
            <a:ext cx="4251324" cy="2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5"/>
          <p:cNvCxnSpPr>
            <a:cxnSpLocks noChangeShapeType="1"/>
            <a:stCxn id="17" idx="1"/>
            <a:endCxn id="13" idx="3"/>
          </p:cNvCxnSpPr>
          <p:nvPr/>
        </p:nvCxnSpPr>
        <p:spPr bwMode="auto">
          <a:xfrm flipH="1">
            <a:off x="2225675" y="4159478"/>
            <a:ext cx="4251324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281550" y="2802449"/>
            <a:ext cx="25795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Y26 foresees other edition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264718" y="3851702"/>
            <a:ext cx="26132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Y27 foresees translation in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31" name="Text Box 52"/>
          <p:cNvSpPr txBox="1">
            <a:spLocks noChangeArrowheads="1"/>
          </p:cNvSpPr>
          <p:nvPr/>
        </p:nvSpPr>
        <p:spPr bwMode="auto">
          <a:xfrm>
            <a:off x="3558908" y="2119805"/>
            <a:ext cx="1828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b="1" i="1" dirty="0" smtClean="0"/>
              <a:t>(supplement, insert…)</a:t>
            </a:r>
            <a:endParaRPr lang="en-GB" sz="1200" b="1" i="1" dirty="0"/>
          </a:p>
        </p:txBody>
      </p:sp>
      <p:sp>
        <p:nvSpPr>
          <p:cNvPr id="32" name="Text Box 52"/>
          <p:cNvSpPr txBox="1">
            <a:spLocks noChangeArrowheads="1"/>
          </p:cNvSpPr>
          <p:nvPr/>
        </p:nvSpPr>
        <p:spPr bwMode="auto">
          <a:xfrm>
            <a:off x="3505200" y="3102533"/>
            <a:ext cx="19362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b="1" i="1" dirty="0" smtClean="0"/>
              <a:t>(different type of carrier, abridged edition,</a:t>
            </a:r>
            <a:br>
              <a:rPr lang="en-GB" sz="1200" b="1" i="1" dirty="0" smtClean="0"/>
            </a:br>
            <a:r>
              <a:rPr lang="en-GB" sz="1200" b="1" i="1" dirty="0" smtClean="0"/>
              <a:t>local edition…)</a:t>
            </a:r>
            <a:endParaRPr lang="en-GB" sz="1200" b="1" i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168008" y="47244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/>
              <a:t>(Not expressed </a:t>
            </a:r>
            <a:r>
              <a:rPr lang="en-GB" sz="2400" u="sng" dirty="0" smtClean="0"/>
              <a:t>directly</a:t>
            </a:r>
            <a:r>
              <a:rPr lang="en-GB" sz="2400" dirty="0" smtClean="0"/>
              <a:t> from F18 Serial Work to F18 Serial Work, as the relationship can be stopped at any time without loss of identity for the involved serials: the relationship is therefore viewed as </a:t>
            </a:r>
            <a:r>
              <a:rPr lang="en-GB" sz="2400" u="sng" dirty="0" smtClean="0"/>
              <a:t>part of the </a:t>
            </a:r>
            <a:r>
              <a:rPr lang="en-GB" sz="2400" u="sng" dirty="0"/>
              <a:t>production </a:t>
            </a:r>
            <a:r>
              <a:rPr lang="en-GB" sz="2400" u="sng" dirty="0" smtClean="0"/>
              <a:t>plans </a:t>
            </a:r>
            <a:r>
              <a:rPr lang="en-GB" sz="2400" u="sng" dirty="0"/>
              <a:t>for </a:t>
            </a:r>
            <a:r>
              <a:rPr lang="en-GB" sz="2400" u="sng" dirty="0" smtClean="0"/>
              <a:t>the two serials</a:t>
            </a:r>
            <a:r>
              <a:rPr lang="en-GB" sz="2400" dirty="0" smtClean="0"/>
              <a:t> involved in the relationship)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4471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6" grpId="0" animBg="1"/>
      <p:bldP spid="17" grpId="0" animBg="1"/>
      <p:bldP spid="39" grpId="0"/>
      <p:bldP spid="40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 between periodicals and monographs</a:t>
            </a:r>
            <a:endParaRPr lang="en-US" dirty="0"/>
          </a:p>
        </p:txBody>
      </p:sp>
      <p:cxnSp>
        <p:nvCxnSpPr>
          <p:cNvPr id="6" name="AutoShape 5"/>
          <p:cNvCxnSpPr>
            <a:cxnSpLocks noChangeShapeType="1"/>
            <a:stCxn id="22" idx="1"/>
            <a:endCxn id="18" idx="3"/>
          </p:cNvCxnSpPr>
          <p:nvPr/>
        </p:nvCxnSpPr>
        <p:spPr bwMode="auto">
          <a:xfrm flipH="1">
            <a:off x="2209801" y="2517523"/>
            <a:ext cx="4267198" cy="4597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799895" y="2217923"/>
            <a:ext cx="30796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Y39 is enhanced by monograph</a:t>
            </a:r>
            <a:endParaRPr lang="en-GB" sz="1600" dirty="0">
              <a:solidFill>
                <a:srgbClr val="009900"/>
              </a:solidFill>
            </a:endParaRPr>
          </a:p>
        </p:txBody>
      </p:sp>
      <p:cxnSp>
        <p:nvCxnSpPr>
          <p:cNvPr id="24" name="AutoShape 5"/>
          <p:cNvCxnSpPr>
            <a:cxnSpLocks noChangeShapeType="1"/>
            <a:stCxn id="25" idx="1"/>
            <a:endCxn id="20" idx="3"/>
          </p:cNvCxnSpPr>
          <p:nvPr/>
        </p:nvCxnSpPr>
        <p:spPr bwMode="auto">
          <a:xfrm flipH="1" flipV="1">
            <a:off x="2209801" y="3650575"/>
            <a:ext cx="4267198" cy="14933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045154" y="3353051"/>
            <a:ext cx="25891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Y40 enhances monograph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31" name="Text Box 52"/>
          <p:cNvSpPr txBox="1">
            <a:spLocks noChangeArrowheads="1"/>
          </p:cNvSpPr>
          <p:nvPr/>
        </p:nvSpPr>
        <p:spPr bwMode="auto">
          <a:xfrm>
            <a:off x="3091873" y="2518007"/>
            <a:ext cx="24957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b="1" i="1" dirty="0" smtClean="0"/>
              <a:t>(special issue,</a:t>
            </a:r>
            <a:br>
              <a:rPr lang="en-GB" sz="1200" b="1" i="1" dirty="0" smtClean="0"/>
            </a:br>
            <a:r>
              <a:rPr lang="en-GB" sz="1200" b="1" i="1" dirty="0" smtClean="0"/>
              <a:t>supplementing monograph…)</a:t>
            </a:r>
            <a:endParaRPr lang="en-GB" sz="1200" b="1" i="1" dirty="0"/>
          </a:p>
        </p:txBody>
      </p:sp>
      <p:sp>
        <p:nvSpPr>
          <p:cNvPr id="32" name="Text Box 52"/>
          <p:cNvSpPr txBox="1">
            <a:spLocks noChangeArrowheads="1"/>
          </p:cNvSpPr>
          <p:nvPr/>
        </p:nvSpPr>
        <p:spPr bwMode="auto">
          <a:xfrm>
            <a:off x="2667000" y="3653135"/>
            <a:ext cx="3345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b="1" i="1" dirty="0" smtClean="0"/>
              <a:t>(base volume for an updating loose-leaf,</a:t>
            </a:r>
            <a:br>
              <a:rPr lang="en-GB" sz="1200" b="1" i="1" dirty="0" smtClean="0"/>
            </a:br>
            <a:r>
              <a:rPr lang="en-GB" sz="1200" b="1" i="1" dirty="0" smtClean="0"/>
              <a:t>supplemented monograph…)</a:t>
            </a:r>
            <a:endParaRPr lang="en-GB" sz="1200" b="1" i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647700" y="4724399"/>
            <a:ext cx="7391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/>
              <a:t>(Expressed directly from F18 Serial Work to F19 Publication Work, as the relationship remains valid at any point in time throughout the life of the periodical)</a:t>
            </a:r>
            <a:endParaRPr lang="en-GB" sz="2400" dirty="0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57200" y="2352843"/>
            <a:ext cx="1752601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/>
              <a:t>F18 Serial Work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57200" y="3481298"/>
            <a:ext cx="1752601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/>
              <a:t>F18 Serial Work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6476999" y="2348246"/>
            <a:ext cx="2133601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F19 Publication </a:t>
            </a:r>
            <a:r>
              <a:rPr lang="en-GB" sz="1600" dirty="0"/>
              <a:t>Work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476999" y="3496231"/>
            <a:ext cx="2133601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F19 Publication </a:t>
            </a:r>
            <a:r>
              <a:rPr lang="en-GB" sz="1600" dirty="0"/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19834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Continuations</a:t>
            </a:r>
            <a:endParaRPr lang="en-US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080125" y="4122058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12" idx="0"/>
            <a:endCxn id="10" idx="2"/>
          </p:cNvCxnSpPr>
          <p:nvPr/>
        </p:nvCxnSpPr>
        <p:spPr bwMode="auto">
          <a:xfrm flipV="1">
            <a:off x="769938" y="4406220"/>
            <a:ext cx="2727325" cy="1658938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  <a:stCxn id="3" idx="1"/>
            <a:endCxn id="10" idx="3"/>
          </p:cNvCxnSpPr>
          <p:nvPr/>
        </p:nvCxnSpPr>
        <p:spPr bwMode="auto">
          <a:xfrm flipH="1">
            <a:off x="4191000" y="4264933"/>
            <a:ext cx="1889125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AutoShape 6"/>
          <p:cNvCxnSpPr>
            <a:cxnSpLocks noChangeShapeType="1"/>
            <a:stCxn id="12" idx="0"/>
            <a:endCxn id="9" idx="1"/>
          </p:cNvCxnSpPr>
          <p:nvPr/>
        </p:nvCxnSpPr>
        <p:spPr bwMode="auto">
          <a:xfrm flipV="1">
            <a:off x="769938" y="2583770"/>
            <a:ext cx="3108325" cy="34813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418013" y="3984172"/>
            <a:ext cx="1317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Y29 evolved into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 rot="18670431">
            <a:off x="1825625" y="3601816"/>
            <a:ext cx="17986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P119 meets in time with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878263" y="2350408"/>
            <a:ext cx="1387475" cy="46672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Z1 Serial Transformation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803525" y="4122058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662363" y="1371600"/>
            <a:ext cx="1819275" cy="284162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F27 Work Conception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6200" y="6065158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680325" y="6065158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15" name="AutoShape 15"/>
          <p:cNvCxnSpPr>
            <a:cxnSpLocks noChangeShapeType="1"/>
            <a:stCxn id="9" idx="2"/>
            <a:endCxn id="10" idx="0"/>
          </p:cNvCxnSpPr>
          <p:nvPr/>
        </p:nvCxnSpPr>
        <p:spPr bwMode="auto">
          <a:xfrm flipH="1">
            <a:off x="3497263" y="2817133"/>
            <a:ext cx="1074737" cy="130492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6"/>
          <p:cNvCxnSpPr>
            <a:cxnSpLocks noChangeShapeType="1"/>
            <a:stCxn id="9" idx="2"/>
            <a:endCxn id="3" idx="0"/>
          </p:cNvCxnSpPr>
          <p:nvPr/>
        </p:nvCxnSpPr>
        <p:spPr bwMode="auto">
          <a:xfrm>
            <a:off x="4572000" y="2817133"/>
            <a:ext cx="2201863" cy="130492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7"/>
          <p:cNvCxnSpPr>
            <a:cxnSpLocks noChangeShapeType="1"/>
            <a:stCxn id="13" idx="0"/>
            <a:endCxn id="3" idx="2"/>
          </p:cNvCxnSpPr>
          <p:nvPr/>
        </p:nvCxnSpPr>
        <p:spPr bwMode="auto">
          <a:xfrm flipH="1" flipV="1">
            <a:off x="6773863" y="4406220"/>
            <a:ext cx="1600200" cy="1658938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18"/>
          <p:cNvCxnSpPr>
            <a:cxnSpLocks noChangeShapeType="1"/>
            <a:stCxn id="13" idx="1"/>
            <a:endCxn id="12" idx="3"/>
          </p:cNvCxnSpPr>
          <p:nvPr/>
        </p:nvCxnSpPr>
        <p:spPr bwMode="auto">
          <a:xfrm flipH="1">
            <a:off x="1463675" y="6298520"/>
            <a:ext cx="6216650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 Box 19"/>
          <p:cNvSpPr txBox="1">
            <a:spLocks noChangeArrowheads="1"/>
          </p:cNvSpPr>
          <p:nvPr/>
        </p:nvSpPr>
        <p:spPr bwMode="auto">
          <a:xfrm rot="18571010">
            <a:off x="3239903" y="3111958"/>
            <a:ext cx="117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Y1 provided a</a:t>
            </a:r>
            <a:br>
              <a:rPr lang="en-GB" sz="1200" dirty="0">
                <a:solidFill>
                  <a:srgbClr val="009900"/>
                </a:solidFill>
              </a:rPr>
            </a:br>
            <a:r>
              <a:rPr lang="en-GB" sz="1200" dirty="0">
                <a:solidFill>
                  <a:srgbClr val="009900"/>
                </a:solidFill>
              </a:rPr>
              <a:t>continuation to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 rot="1826228">
            <a:off x="5257800" y="3078803"/>
            <a:ext cx="1149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dirty="0">
                <a:solidFill>
                  <a:srgbClr val="009900"/>
                </a:solidFill>
              </a:rPr>
              <a:t>Y2 initiated as</a:t>
            </a:r>
            <a:br>
              <a:rPr lang="en-GB" sz="1200" dirty="0">
                <a:solidFill>
                  <a:srgbClr val="009900"/>
                </a:solidFill>
              </a:rPr>
            </a:br>
            <a:r>
              <a:rPr lang="en-GB" sz="1200" dirty="0">
                <a:solidFill>
                  <a:srgbClr val="009900"/>
                </a:solidFill>
              </a:rPr>
              <a:t>continuation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 rot="19732126">
            <a:off x="1238250" y="4904695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 rot="2803008">
            <a:off x="6712744" y="5110277"/>
            <a:ext cx="2041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4083050" y="6019800"/>
            <a:ext cx="1238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 continued</a:t>
            </a:r>
          </a:p>
        </p:txBody>
      </p:sp>
      <p:sp>
        <p:nvSpPr>
          <p:cNvPr id="25" name="AutoShape 26"/>
          <p:cNvSpPr>
            <a:spLocks noChangeArrowheads="1"/>
          </p:cNvSpPr>
          <p:nvPr/>
        </p:nvSpPr>
        <p:spPr bwMode="auto">
          <a:xfrm rot="16200000">
            <a:off x="4332629" y="1727767"/>
            <a:ext cx="478744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127375" y="5041220"/>
            <a:ext cx="1387475" cy="461963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Z7 Ending of Publication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265738" y="5004708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Z6 Starting of Publication</a:t>
            </a:r>
          </a:p>
        </p:txBody>
      </p:sp>
      <p:cxnSp>
        <p:nvCxnSpPr>
          <p:cNvPr id="28" name="AutoShape 18"/>
          <p:cNvCxnSpPr>
            <a:cxnSpLocks noChangeShapeType="1"/>
            <a:stCxn id="26" idx="1"/>
            <a:endCxn id="12" idx="3"/>
          </p:cNvCxnSpPr>
          <p:nvPr/>
        </p:nvCxnSpPr>
        <p:spPr bwMode="auto">
          <a:xfrm flipH="1">
            <a:off x="1463675" y="5272995"/>
            <a:ext cx="1663700" cy="10255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AutoShape 18"/>
          <p:cNvCxnSpPr>
            <a:cxnSpLocks noChangeShapeType="1"/>
            <a:stCxn id="27" idx="3"/>
            <a:endCxn id="13" idx="1"/>
          </p:cNvCxnSpPr>
          <p:nvPr/>
        </p:nvCxnSpPr>
        <p:spPr bwMode="auto">
          <a:xfrm>
            <a:off x="6653213" y="5236483"/>
            <a:ext cx="1027112" cy="10620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 Box 23"/>
          <p:cNvSpPr txBox="1">
            <a:spLocks noChangeArrowheads="1"/>
          </p:cNvSpPr>
          <p:nvPr/>
        </p:nvSpPr>
        <p:spPr bwMode="auto">
          <a:xfrm rot="19701175">
            <a:off x="1639888" y="5600410"/>
            <a:ext cx="10937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P115 finishes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 rot="2699873">
            <a:off x="6737350" y="5534933"/>
            <a:ext cx="9509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P116 starts</a:t>
            </a:r>
          </a:p>
        </p:txBody>
      </p:sp>
    </p:spTree>
    <p:extLst>
      <p:ext uri="{BB962C8B-B14F-4D97-AF65-F5344CB8AC3E}">
        <p14:creationId xmlns:p14="http://schemas.microsoft.com/office/powerpoint/2010/main" val="370975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/>
      <p:bldP spid="10" grpId="0" animBg="1"/>
      <p:bldP spid="12" grpId="0" animBg="1"/>
      <p:bldP spid="13" grpId="0" animBg="1"/>
      <p:bldP spid="19" grpId="0"/>
      <p:bldP spid="20" grpId="0"/>
      <p:bldP spid="21" grpId="0"/>
      <p:bldP spid="22" grpId="0"/>
      <p:bldP spid="23" grpId="0"/>
      <p:bldP spid="26" grpId="0" animBg="1"/>
      <p:bldP spid="27" grpId="0" animBg="1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‘Supersedes’ relationship</a:t>
            </a:r>
            <a:endParaRPr lang="en-GB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080125" y="4133850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10" idx="0"/>
            <a:endCxn id="8" idx="2"/>
          </p:cNvCxnSpPr>
          <p:nvPr/>
        </p:nvCxnSpPr>
        <p:spPr bwMode="auto">
          <a:xfrm flipV="1">
            <a:off x="769938" y="4418012"/>
            <a:ext cx="2727325" cy="1658938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  <a:stCxn id="3" idx="1"/>
            <a:endCxn id="8" idx="3"/>
          </p:cNvCxnSpPr>
          <p:nvPr/>
        </p:nvCxnSpPr>
        <p:spPr bwMode="auto">
          <a:xfrm flipH="1">
            <a:off x="4191000" y="4276725"/>
            <a:ext cx="1889125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191000" y="4016828"/>
            <a:ext cx="1820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Y31 was superseded by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878263" y="2362200"/>
            <a:ext cx="1387475" cy="46672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Z1 Serial Transformation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803525" y="4133850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200" y="6076950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7680325" y="6076950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13" name="AutoShape 15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3497263" y="2828925"/>
            <a:ext cx="1074737" cy="130492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6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4572000" y="2828925"/>
            <a:ext cx="2201863" cy="130492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7"/>
          <p:cNvCxnSpPr>
            <a:cxnSpLocks noChangeShapeType="1"/>
            <a:stCxn id="11" idx="0"/>
            <a:endCxn id="3" idx="2"/>
          </p:cNvCxnSpPr>
          <p:nvPr/>
        </p:nvCxnSpPr>
        <p:spPr bwMode="auto">
          <a:xfrm flipH="1" flipV="1">
            <a:off x="6773863" y="4418012"/>
            <a:ext cx="1600200" cy="1658938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8"/>
          <p:cNvCxnSpPr>
            <a:cxnSpLocks noChangeShapeType="1"/>
            <a:stCxn id="11" idx="1"/>
            <a:endCxn id="10" idx="3"/>
          </p:cNvCxnSpPr>
          <p:nvPr/>
        </p:nvCxnSpPr>
        <p:spPr bwMode="auto">
          <a:xfrm flipH="1">
            <a:off x="1463675" y="6310312"/>
            <a:ext cx="6216650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Box 19"/>
          <p:cNvSpPr txBox="1">
            <a:spLocks noChangeArrowheads="1"/>
          </p:cNvSpPr>
          <p:nvPr/>
        </p:nvSpPr>
        <p:spPr bwMode="auto">
          <a:xfrm rot="18593130">
            <a:off x="3235109" y="3127167"/>
            <a:ext cx="12160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Y3 provided a</a:t>
            </a:r>
            <a:br>
              <a:rPr lang="en-GB" sz="1200" dirty="0">
                <a:solidFill>
                  <a:srgbClr val="009900"/>
                </a:solidFill>
              </a:rPr>
            </a:br>
            <a:r>
              <a:rPr lang="en-GB" sz="1200" dirty="0">
                <a:solidFill>
                  <a:srgbClr val="009900"/>
                </a:solidFill>
              </a:rPr>
              <a:t>replacement to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 rot="1826228">
            <a:off x="5257800" y="3078803"/>
            <a:ext cx="1149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dirty="0">
                <a:solidFill>
                  <a:srgbClr val="009900"/>
                </a:solidFill>
              </a:rPr>
              <a:t>Y4 initiated as</a:t>
            </a:r>
            <a:br>
              <a:rPr lang="en-GB" sz="1200" dirty="0">
                <a:solidFill>
                  <a:srgbClr val="009900"/>
                </a:solidFill>
              </a:rPr>
            </a:br>
            <a:r>
              <a:rPr lang="en-GB" sz="1200" dirty="0">
                <a:solidFill>
                  <a:srgbClr val="009900"/>
                </a:solidFill>
              </a:rPr>
              <a:t>replacement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 rot="19732126">
            <a:off x="1238250" y="4916487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 rot="2803008">
            <a:off x="6712744" y="5122069"/>
            <a:ext cx="2041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4083050" y="6019800"/>
            <a:ext cx="1238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P134 continued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127375" y="5053012"/>
            <a:ext cx="1387475" cy="461963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Z7 Ending of Publication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265738" y="5016500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Z6 Starting of Publication</a:t>
            </a:r>
          </a:p>
        </p:txBody>
      </p:sp>
      <p:cxnSp>
        <p:nvCxnSpPr>
          <p:cNvPr id="26" name="AutoShape 18"/>
          <p:cNvCxnSpPr>
            <a:cxnSpLocks noChangeShapeType="1"/>
            <a:stCxn id="24" idx="1"/>
            <a:endCxn id="10" idx="3"/>
          </p:cNvCxnSpPr>
          <p:nvPr/>
        </p:nvCxnSpPr>
        <p:spPr bwMode="auto">
          <a:xfrm flipH="1">
            <a:off x="1463675" y="5284787"/>
            <a:ext cx="1663700" cy="10255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18"/>
          <p:cNvCxnSpPr>
            <a:cxnSpLocks noChangeShapeType="1"/>
            <a:stCxn id="25" idx="3"/>
            <a:endCxn id="11" idx="1"/>
          </p:cNvCxnSpPr>
          <p:nvPr/>
        </p:nvCxnSpPr>
        <p:spPr bwMode="auto">
          <a:xfrm>
            <a:off x="6653213" y="5248275"/>
            <a:ext cx="1027112" cy="10620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23"/>
          <p:cNvSpPr txBox="1">
            <a:spLocks noChangeArrowheads="1"/>
          </p:cNvSpPr>
          <p:nvPr/>
        </p:nvSpPr>
        <p:spPr bwMode="auto">
          <a:xfrm rot="19701175">
            <a:off x="1639888" y="5600410"/>
            <a:ext cx="10937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P115 finishes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 rot="2699873">
            <a:off x="6737350" y="5546725"/>
            <a:ext cx="9509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P116 starts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662363" y="1371600"/>
            <a:ext cx="1819275" cy="284162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F27 Work Conception</a:t>
            </a:r>
          </a:p>
        </p:txBody>
      </p:sp>
      <p:sp>
        <p:nvSpPr>
          <p:cNvPr id="31" name="AutoShape 26"/>
          <p:cNvSpPr>
            <a:spLocks noChangeArrowheads="1"/>
          </p:cNvSpPr>
          <p:nvPr/>
        </p:nvSpPr>
        <p:spPr bwMode="auto">
          <a:xfrm rot="16200000">
            <a:off x="4332629" y="1727767"/>
            <a:ext cx="478744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3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Absorptions</a:t>
            </a:r>
            <a:endParaRPr lang="en-GB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19700" y="4651375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11" idx="0"/>
            <a:endCxn id="10" idx="2"/>
          </p:cNvCxnSpPr>
          <p:nvPr/>
        </p:nvCxnSpPr>
        <p:spPr bwMode="auto">
          <a:xfrm flipV="1">
            <a:off x="769938" y="4935538"/>
            <a:ext cx="2551112" cy="13795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  <a:stCxn id="10" idx="3"/>
            <a:endCxn id="3" idx="1"/>
          </p:cNvCxnSpPr>
          <p:nvPr/>
        </p:nvCxnSpPr>
        <p:spPr bwMode="auto">
          <a:xfrm>
            <a:off x="4014788" y="4794250"/>
            <a:ext cx="1204912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AutoShape 6"/>
          <p:cNvCxnSpPr>
            <a:cxnSpLocks noChangeShapeType="1"/>
            <a:stCxn id="11" idx="0"/>
            <a:endCxn id="9" idx="1"/>
          </p:cNvCxnSpPr>
          <p:nvPr/>
        </p:nvCxnSpPr>
        <p:spPr bwMode="auto">
          <a:xfrm flipV="1">
            <a:off x="769938" y="2743200"/>
            <a:ext cx="3108325" cy="35718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51275" y="4405313"/>
            <a:ext cx="1616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Y35 was absorbed in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 rot="18625397">
            <a:off x="1752600" y="3816350"/>
            <a:ext cx="1798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P119 meets in time with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878263" y="2600325"/>
            <a:ext cx="1387475" cy="284163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Z2 Absorption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627313" y="4651375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6200" y="6315075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680325" y="6315075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13" name="AutoShape 15"/>
          <p:cNvCxnSpPr>
            <a:cxnSpLocks noChangeShapeType="1"/>
            <a:stCxn id="9" idx="2"/>
            <a:endCxn id="10" idx="0"/>
          </p:cNvCxnSpPr>
          <p:nvPr/>
        </p:nvCxnSpPr>
        <p:spPr bwMode="auto">
          <a:xfrm flipH="1">
            <a:off x="3321050" y="2884488"/>
            <a:ext cx="1250950" cy="1766887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6"/>
          <p:cNvCxnSpPr>
            <a:cxnSpLocks noChangeShapeType="1"/>
            <a:stCxn id="9" idx="2"/>
            <a:endCxn id="3" idx="0"/>
          </p:cNvCxnSpPr>
          <p:nvPr/>
        </p:nvCxnSpPr>
        <p:spPr bwMode="auto">
          <a:xfrm>
            <a:off x="4572000" y="2884488"/>
            <a:ext cx="1341438" cy="1766887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7"/>
          <p:cNvCxnSpPr>
            <a:cxnSpLocks noChangeShapeType="1"/>
            <a:stCxn id="12" idx="0"/>
            <a:endCxn id="3" idx="2"/>
          </p:cNvCxnSpPr>
          <p:nvPr/>
        </p:nvCxnSpPr>
        <p:spPr bwMode="auto">
          <a:xfrm flipH="1" flipV="1">
            <a:off x="5913438" y="4935538"/>
            <a:ext cx="2460625" cy="13795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18"/>
          <p:cNvCxnSpPr>
            <a:cxnSpLocks noChangeShapeType="1"/>
            <a:stCxn id="12" idx="0"/>
            <a:endCxn id="9" idx="3"/>
          </p:cNvCxnSpPr>
          <p:nvPr/>
        </p:nvCxnSpPr>
        <p:spPr bwMode="auto">
          <a:xfrm rot="5400000" flipH="1">
            <a:off x="5033963" y="2974975"/>
            <a:ext cx="3571875" cy="3108325"/>
          </a:xfrm>
          <a:prstGeom prst="curvedConnector2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Box 19"/>
          <p:cNvSpPr txBox="1">
            <a:spLocks noChangeArrowheads="1"/>
          </p:cNvSpPr>
          <p:nvPr/>
        </p:nvSpPr>
        <p:spPr bwMode="auto">
          <a:xfrm rot="18298494">
            <a:off x="3248015" y="3649184"/>
            <a:ext cx="10541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Y9 absorbed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 rot="3206852">
            <a:off x="4824413" y="3630613"/>
            <a:ext cx="1173162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Y10 enhanced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 rot="19928765">
            <a:off x="1017588" y="5356225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 rot="1732396">
            <a:off x="6227763" y="5413375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 rot="2966327">
            <a:off x="6921500" y="3667125"/>
            <a:ext cx="1196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P10 falls within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3851275" y="1309688"/>
            <a:ext cx="1387475" cy="28416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E7 Activity</a:t>
            </a:r>
          </a:p>
        </p:txBody>
      </p:sp>
      <p:sp>
        <p:nvSpPr>
          <p:cNvPr id="23" name="AutoShape 26"/>
          <p:cNvSpPr>
            <a:spLocks noChangeArrowheads="1"/>
          </p:cNvSpPr>
          <p:nvPr/>
        </p:nvSpPr>
        <p:spPr bwMode="auto">
          <a:xfrm rot="16200000">
            <a:off x="4221163" y="1876425"/>
            <a:ext cx="685800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184525" y="5413375"/>
            <a:ext cx="1387475" cy="46037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dirty="0"/>
              <a:t>Z7 Ending of Publication</a:t>
            </a:r>
          </a:p>
        </p:txBody>
      </p:sp>
      <p:cxnSp>
        <p:nvCxnSpPr>
          <p:cNvPr id="25" name="AutoShape 18"/>
          <p:cNvCxnSpPr>
            <a:cxnSpLocks noChangeShapeType="1"/>
            <a:stCxn id="24" idx="1"/>
            <a:endCxn id="11" idx="3"/>
          </p:cNvCxnSpPr>
          <p:nvPr/>
        </p:nvCxnSpPr>
        <p:spPr bwMode="auto">
          <a:xfrm flipH="1">
            <a:off x="1463675" y="5643563"/>
            <a:ext cx="1720850" cy="9048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23"/>
          <p:cNvSpPr txBox="1">
            <a:spLocks noChangeArrowheads="1"/>
          </p:cNvSpPr>
          <p:nvPr/>
        </p:nvSpPr>
        <p:spPr bwMode="auto">
          <a:xfrm rot="20019457">
            <a:off x="1636713" y="5891213"/>
            <a:ext cx="1092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P115 finishes</a:t>
            </a:r>
          </a:p>
        </p:txBody>
      </p:sp>
    </p:spTree>
    <p:extLst>
      <p:ext uri="{BB962C8B-B14F-4D97-AF65-F5344CB8AC3E}">
        <p14:creationId xmlns:p14="http://schemas.microsoft.com/office/powerpoint/2010/main" val="45725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7" grpId="0"/>
      <p:bldP spid="18" grpId="0"/>
      <p:bldP spid="21" grpId="0"/>
      <p:bldP spid="24" grpId="0" animBg="1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Separations</a:t>
            </a:r>
            <a:endParaRPr lang="en-GB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19700" y="4651375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9" idx="0"/>
            <a:endCxn id="8" idx="2"/>
          </p:cNvCxnSpPr>
          <p:nvPr/>
        </p:nvCxnSpPr>
        <p:spPr bwMode="auto">
          <a:xfrm flipV="1">
            <a:off x="769938" y="4935538"/>
            <a:ext cx="2551112" cy="13795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  <a:stCxn id="8" idx="3"/>
            <a:endCxn id="3" idx="1"/>
          </p:cNvCxnSpPr>
          <p:nvPr/>
        </p:nvCxnSpPr>
        <p:spPr bwMode="auto">
          <a:xfrm>
            <a:off x="4014788" y="4794250"/>
            <a:ext cx="1204912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92500" y="4405313"/>
            <a:ext cx="22558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Y30 was partially continued by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878263" y="2600325"/>
            <a:ext cx="1387475" cy="284163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Z3 Separation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627313" y="4651375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6200" y="6315075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680325" y="6315075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11" name="AutoShape 15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3321050" y="2884488"/>
            <a:ext cx="1250950" cy="1766887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6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4572000" y="2884488"/>
            <a:ext cx="1341438" cy="1766887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7"/>
          <p:cNvCxnSpPr>
            <a:cxnSpLocks noChangeShapeType="1"/>
            <a:stCxn id="10" idx="0"/>
            <a:endCxn id="3" idx="2"/>
          </p:cNvCxnSpPr>
          <p:nvPr/>
        </p:nvCxnSpPr>
        <p:spPr bwMode="auto">
          <a:xfrm flipH="1" flipV="1">
            <a:off x="5913438" y="4935538"/>
            <a:ext cx="2460625" cy="13795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8"/>
          <p:cNvCxnSpPr>
            <a:cxnSpLocks noChangeShapeType="1"/>
            <a:stCxn id="9" idx="0"/>
            <a:endCxn id="7" idx="1"/>
          </p:cNvCxnSpPr>
          <p:nvPr/>
        </p:nvCxnSpPr>
        <p:spPr bwMode="auto">
          <a:xfrm rot="5400000" flipH="1" flipV="1">
            <a:off x="538163" y="2974975"/>
            <a:ext cx="3571875" cy="3108325"/>
          </a:xfrm>
          <a:prstGeom prst="curvedConnector2">
            <a:avLst/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 Box 19"/>
          <p:cNvSpPr txBox="1">
            <a:spLocks noChangeArrowheads="1"/>
          </p:cNvSpPr>
          <p:nvPr/>
        </p:nvSpPr>
        <p:spPr bwMode="auto">
          <a:xfrm rot="18314956">
            <a:off x="3126581" y="3534570"/>
            <a:ext cx="15335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Y12 separated from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 rot="3206852">
            <a:off x="4826000" y="3630613"/>
            <a:ext cx="116998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Y11 separated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 rot="19928765">
            <a:off x="1017588" y="5356225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 rot="1732396">
            <a:off x="6227763" y="5413375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 rot="18486039">
            <a:off x="956469" y="3775869"/>
            <a:ext cx="1196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P10 falls within</a:t>
            </a:r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auto">
          <a:xfrm rot="16200000">
            <a:off x="4221163" y="1876425"/>
            <a:ext cx="685800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654425" y="1311275"/>
            <a:ext cx="1819275" cy="284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F27 Work Conception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629150" y="5341938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Z6 Starting of Publication</a:t>
            </a:r>
          </a:p>
        </p:txBody>
      </p:sp>
      <p:cxnSp>
        <p:nvCxnSpPr>
          <p:cNvPr id="23" name="AutoShape 18"/>
          <p:cNvCxnSpPr>
            <a:cxnSpLocks noChangeShapeType="1"/>
            <a:stCxn id="22" idx="3"/>
            <a:endCxn id="10" idx="1"/>
          </p:cNvCxnSpPr>
          <p:nvPr/>
        </p:nvCxnSpPr>
        <p:spPr bwMode="auto">
          <a:xfrm>
            <a:off x="6016625" y="5573713"/>
            <a:ext cx="1663700" cy="9747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 Box 23"/>
          <p:cNvSpPr txBox="1">
            <a:spLocks noChangeArrowheads="1"/>
          </p:cNvSpPr>
          <p:nvPr/>
        </p:nvSpPr>
        <p:spPr bwMode="auto">
          <a:xfrm rot="1814836">
            <a:off x="6373813" y="5832475"/>
            <a:ext cx="9509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P116 starts</a:t>
            </a:r>
          </a:p>
        </p:txBody>
      </p:sp>
    </p:spTree>
    <p:extLst>
      <p:ext uri="{BB962C8B-B14F-4D97-AF65-F5344CB8AC3E}">
        <p14:creationId xmlns:p14="http://schemas.microsoft.com/office/powerpoint/2010/main" val="239130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9" grpId="0"/>
      <p:bldP spid="22" grpId="0" animBg="1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Mergers</a:t>
            </a:r>
            <a:endParaRPr lang="en-GB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073775" y="3030537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9" idx="0"/>
            <a:endCxn id="8" idx="2"/>
          </p:cNvCxnSpPr>
          <p:nvPr/>
        </p:nvCxnSpPr>
        <p:spPr bwMode="auto">
          <a:xfrm flipV="1">
            <a:off x="976313" y="3314700"/>
            <a:ext cx="914400" cy="17732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  <a:stCxn id="3" idx="1"/>
            <a:endCxn id="8" idx="3"/>
          </p:cNvCxnSpPr>
          <p:nvPr/>
        </p:nvCxnSpPr>
        <p:spPr bwMode="auto">
          <a:xfrm flipH="1">
            <a:off x="2584450" y="3173412"/>
            <a:ext cx="3489325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917825" y="2928258"/>
            <a:ext cx="18589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Y34 was merged to form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084638" y="1620837"/>
            <a:ext cx="1387475" cy="46672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Z1 Serial Transformation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196975" y="3030537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2575" y="5087937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216775" y="5087937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11" name="AutoShape 12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1890713" y="2087562"/>
            <a:ext cx="2887662" cy="94297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4778375" y="2087562"/>
            <a:ext cx="1989138" cy="94297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4"/>
          <p:cNvCxnSpPr>
            <a:cxnSpLocks noChangeShapeType="1"/>
            <a:stCxn id="10" idx="0"/>
            <a:endCxn id="3" idx="2"/>
          </p:cNvCxnSpPr>
          <p:nvPr/>
        </p:nvCxnSpPr>
        <p:spPr bwMode="auto">
          <a:xfrm flipH="1" flipV="1">
            <a:off x="6767513" y="3314700"/>
            <a:ext cx="1143000" cy="17732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5"/>
          <p:cNvCxnSpPr>
            <a:cxnSpLocks noChangeShapeType="1"/>
            <a:stCxn id="21" idx="2"/>
            <a:endCxn id="10" idx="2"/>
          </p:cNvCxnSpPr>
          <p:nvPr/>
        </p:nvCxnSpPr>
        <p:spPr bwMode="auto">
          <a:xfrm rot="5400000" flipH="1" flipV="1">
            <a:off x="5995988" y="4335462"/>
            <a:ext cx="695325" cy="3133725"/>
          </a:xfrm>
          <a:prstGeom prst="curvedConnector3">
            <a:avLst>
              <a:gd name="adj1" fmla="val -22148"/>
            </a:avLst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 rot="20573032">
            <a:off x="2889250" y="2289175"/>
            <a:ext cx="9334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Y7 merged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 rot="17884616">
            <a:off x="284956" y="4067969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 rot="3509298">
            <a:off x="6938962" y="3914775"/>
            <a:ext cx="117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</a:t>
            </a:r>
            <a:br>
              <a:rPr lang="en-GB" sz="1200">
                <a:solidFill>
                  <a:srgbClr val="D60093"/>
                </a:solidFill>
              </a:rPr>
            </a:br>
            <a:r>
              <a:rPr lang="en-GB" sz="1200">
                <a:solidFill>
                  <a:srgbClr val="D60093"/>
                </a:solidFill>
              </a:rPr>
              <a:t>a realisation of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565775" y="6161087"/>
            <a:ext cx="1238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 continued</a:t>
            </a:r>
          </a:p>
        </p:txBody>
      </p:sp>
      <p:cxnSp>
        <p:nvCxnSpPr>
          <p:cNvPr id="19" name="AutoShape 22"/>
          <p:cNvCxnSpPr>
            <a:cxnSpLocks noChangeShapeType="1"/>
            <a:stCxn id="21" idx="0"/>
            <a:endCxn id="20" idx="2"/>
          </p:cNvCxnSpPr>
          <p:nvPr/>
        </p:nvCxnSpPr>
        <p:spPr bwMode="auto">
          <a:xfrm flipV="1">
            <a:off x="4776788" y="4772025"/>
            <a:ext cx="0" cy="10112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4083050" y="4487862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083050" y="578326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 rot="16200000">
            <a:off x="4193381" y="5076031"/>
            <a:ext cx="1138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</a:t>
            </a:r>
            <a:br>
              <a:rPr lang="en-GB" sz="1200">
                <a:solidFill>
                  <a:srgbClr val="D60093"/>
                </a:solidFill>
              </a:rPr>
            </a:br>
            <a:r>
              <a:rPr lang="en-GB" sz="1200">
                <a:solidFill>
                  <a:srgbClr val="D60093"/>
                </a:solidFill>
              </a:rPr>
              <a:t>realisation of</a:t>
            </a:r>
          </a:p>
        </p:txBody>
      </p:sp>
      <p:cxnSp>
        <p:nvCxnSpPr>
          <p:cNvPr id="23" name="AutoShape 26"/>
          <p:cNvCxnSpPr>
            <a:cxnSpLocks noChangeShapeType="1"/>
            <a:stCxn id="7" idx="2"/>
            <a:endCxn id="20" idx="0"/>
          </p:cNvCxnSpPr>
          <p:nvPr/>
        </p:nvCxnSpPr>
        <p:spPr bwMode="auto">
          <a:xfrm flipH="1">
            <a:off x="4776788" y="2087562"/>
            <a:ext cx="1587" cy="240030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 Box 27"/>
          <p:cNvSpPr txBox="1">
            <a:spLocks noChangeArrowheads="1"/>
          </p:cNvSpPr>
          <p:nvPr/>
        </p:nvSpPr>
        <p:spPr bwMode="auto">
          <a:xfrm rot="16200000">
            <a:off x="4182269" y="2463006"/>
            <a:ext cx="9334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Y7 merged</a:t>
            </a:r>
          </a:p>
        </p:txBody>
      </p:sp>
      <p:cxnSp>
        <p:nvCxnSpPr>
          <p:cNvPr id="25" name="AutoShape 28"/>
          <p:cNvCxnSpPr>
            <a:cxnSpLocks noChangeShapeType="1"/>
            <a:stCxn id="8" idx="3"/>
            <a:endCxn id="20" idx="1"/>
          </p:cNvCxnSpPr>
          <p:nvPr/>
        </p:nvCxnSpPr>
        <p:spPr bwMode="auto">
          <a:xfrm>
            <a:off x="2584450" y="3173412"/>
            <a:ext cx="1498600" cy="145732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29"/>
          <p:cNvSpPr txBox="1">
            <a:spLocks noChangeArrowheads="1"/>
          </p:cNvSpPr>
          <p:nvPr/>
        </p:nvSpPr>
        <p:spPr bwMode="auto">
          <a:xfrm rot="2612448">
            <a:off x="2692400" y="3783012"/>
            <a:ext cx="16525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Y33 was merged with</a:t>
            </a:r>
          </a:p>
        </p:txBody>
      </p:sp>
      <p:cxnSp>
        <p:nvCxnSpPr>
          <p:cNvPr id="27" name="AutoShape 30"/>
          <p:cNvCxnSpPr>
            <a:cxnSpLocks noChangeShapeType="1"/>
            <a:stCxn id="3" idx="1"/>
            <a:endCxn id="20" idx="3"/>
          </p:cNvCxnSpPr>
          <p:nvPr/>
        </p:nvCxnSpPr>
        <p:spPr bwMode="auto">
          <a:xfrm flipH="1">
            <a:off x="5470525" y="3173412"/>
            <a:ext cx="603250" cy="1457325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31"/>
          <p:cNvSpPr txBox="1">
            <a:spLocks noChangeArrowheads="1"/>
          </p:cNvSpPr>
          <p:nvPr/>
        </p:nvSpPr>
        <p:spPr bwMode="auto">
          <a:xfrm rot="17516922">
            <a:off x="5067300" y="3706812"/>
            <a:ext cx="13366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Y34 was merged</a:t>
            </a:r>
            <a:br>
              <a:rPr lang="en-GB" sz="1200">
                <a:solidFill>
                  <a:srgbClr val="009900"/>
                </a:solidFill>
              </a:rPr>
            </a:br>
            <a:r>
              <a:rPr lang="en-GB" sz="1200">
                <a:solidFill>
                  <a:srgbClr val="009900"/>
                </a:solidFill>
              </a:rPr>
              <a:t>to form</a:t>
            </a:r>
          </a:p>
        </p:txBody>
      </p:sp>
      <p:cxnSp>
        <p:nvCxnSpPr>
          <p:cNvPr id="29" name="AutoShape 32"/>
          <p:cNvCxnSpPr>
            <a:cxnSpLocks noChangeShapeType="1"/>
            <a:stCxn id="9" idx="2"/>
            <a:endCxn id="10" idx="2"/>
          </p:cNvCxnSpPr>
          <p:nvPr/>
        </p:nvCxnSpPr>
        <p:spPr bwMode="auto">
          <a:xfrm rot="16200000" flipH="1">
            <a:off x="4442619" y="2088356"/>
            <a:ext cx="1588" cy="6934200"/>
          </a:xfrm>
          <a:prstGeom prst="curvedConnector3">
            <a:avLst>
              <a:gd name="adj1" fmla="val 78900000"/>
            </a:avLst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1187450" y="6430962"/>
            <a:ext cx="1238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 continued</a:t>
            </a:r>
          </a:p>
        </p:txBody>
      </p:sp>
      <p:sp>
        <p:nvSpPr>
          <p:cNvPr id="32" name="AutoShape 38"/>
          <p:cNvSpPr>
            <a:spLocks noChangeArrowheads="1"/>
          </p:cNvSpPr>
          <p:nvPr/>
        </p:nvSpPr>
        <p:spPr bwMode="auto">
          <a:xfrm rot="16200000">
            <a:off x="4537869" y="1139031"/>
            <a:ext cx="477837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 rot="1496916">
            <a:off x="5656263" y="2531175"/>
            <a:ext cx="1223962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Y8 merged into</a:t>
            </a: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3868159" y="858837"/>
            <a:ext cx="1819275" cy="284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F27 Work Conception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2425700" y="4525962"/>
            <a:ext cx="1387475" cy="461963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Z7 Ending of Publication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416550" y="4870450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Z6 Starting of Publication</a:t>
            </a:r>
          </a:p>
        </p:txBody>
      </p:sp>
      <p:cxnSp>
        <p:nvCxnSpPr>
          <p:cNvPr id="38" name="AutoShape 18"/>
          <p:cNvCxnSpPr>
            <a:cxnSpLocks noChangeShapeType="1"/>
            <a:stCxn id="36" idx="1"/>
            <a:endCxn id="9" idx="3"/>
          </p:cNvCxnSpPr>
          <p:nvPr/>
        </p:nvCxnSpPr>
        <p:spPr bwMode="auto">
          <a:xfrm flipH="1">
            <a:off x="1670050" y="4756150"/>
            <a:ext cx="755650" cy="5651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18"/>
          <p:cNvCxnSpPr>
            <a:cxnSpLocks noChangeShapeType="1"/>
            <a:stCxn id="37" idx="3"/>
            <a:endCxn id="10" idx="1"/>
          </p:cNvCxnSpPr>
          <p:nvPr/>
        </p:nvCxnSpPr>
        <p:spPr bwMode="auto">
          <a:xfrm>
            <a:off x="6804025" y="5100637"/>
            <a:ext cx="412750" cy="2206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 Box 23"/>
          <p:cNvSpPr txBox="1">
            <a:spLocks noChangeArrowheads="1"/>
          </p:cNvSpPr>
          <p:nvPr/>
        </p:nvSpPr>
        <p:spPr bwMode="auto">
          <a:xfrm rot="19450094">
            <a:off x="1484313" y="4654550"/>
            <a:ext cx="10937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P115 finishes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742113" y="4819650"/>
            <a:ext cx="9493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P116 starts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990725" y="5232400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Z7 Ending of Publication</a:t>
            </a:r>
          </a:p>
        </p:txBody>
      </p:sp>
      <p:cxnSp>
        <p:nvCxnSpPr>
          <p:cNvPr id="43" name="AutoShape 18"/>
          <p:cNvCxnSpPr>
            <a:cxnSpLocks noChangeShapeType="1"/>
            <a:stCxn id="42" idx="3"/>
            <a:endCxn id="21" idx="1"/>
          </p:cNvCxnSpPr>
          <p:nvPr/>
        </p:nvCxnSpPr>
        <p:spPr bwMode="auto">
          <a:xfrm>
            <a:off x="3378200" y="5464175"/>
            <a:ext cx="704850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 Box 23"/>
          <p:cNvSpPr txBox="1">
            <a:spLocks noChangeArrowheads="1"/>
          </p:cNvSpPr>
          <p:nvPr/>
        </p:nvSpPr>
        <p:spPr bwMode="auto">
          <a:xfrm rot="2228103">
            <a:off x="3209925" y="5727700"/>
            <a:ext cx="10937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P115 finishes</a:t>
            </a:r>
          </a:p>
        </p:txBody>
      </p:sp>
      <p:cxnSp>
        <p:nvCxnSpPr>
          <p:cNvPr id="45" name="AutoShape 6"/>
          <p:cNvCxnSpPr>
            <a:cxnSpLocks noChangeShapeType="1"/>
            <a:stCxn id="9" idx="1"/>
            <a:endCxn id="7" idx="1"/>
          </p:cNvCxnSpPr>
          <p:nvPr/>
        </p:nvCxnSpPr>
        <p:spPr bwMode="auto">
          <a:xfrm rot="10800000" flipH="1">
            <a:off x="282575" y="1854200"/>
            <a:ext cx="3802063" cy="3467100"/>
          </a:xfrm>
          <a:prstGeom prst="curvedConnector3">
            <a:avLst>
              <a:gd name="adj1" fmla="val -2042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8"/>
          <p:cNvSpPr txBox="1">
            <a:spLocks noChangeArrowheads="1"/>
          </p:cNvSpPr>
          <p:nvPr/>
        </p:nvSpPr>
        <p:spPr bwMode="auto">
          <a:xfrm rot="20130094">
            <a:off x="433388" y="2155825"/>
            <a:ext cx="17986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P119 meets in time with</a:t>
            </a:r>
          </a:p>
        </p:txBody>
      </p:sp>
      <p:cxnSp>
        <p:nvCxnSpPr>
          <p:cNvPr id="47" name="AutoShape 6"/>
          <p:cNvCxnSpPr>
            <a:cxnSpLocks noChangeShapeType="1"/>
            <a:stCxn id="21" idx="1"/>
            <a:endCxn id="7" idx="3"/>
          </p:cNvCxnSpPr>
          <p:nvPr/>
        </p:nvCxnSpPr>
        <p:spPr bwMode="auto">
          <a:xfrm rot="10800000" flipH="1">
            <a:off x="4083050" y="1854200"/>
            <a:ext cx="1389063" cy="4162425"/>
          </a:xfrm>
          <a:prstGeom prst="curvedConnector5">
            <a:avLst>
              <a:gd name="adj1" fmla="val -13435"/>
              <a:gd name="adj2" fmla="val 48389"/>
              <a:gd name="adj3" fmla="val 121894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 Box 8"/>
          <p:cNvSpPr txBox="1">
            <a:spLocks noChangeArrowheads="1"/>
          </p:cNvSpPr>
          <p:nvPr/>
        </p:nvSpPr>
        <p:spPr bwMode="auto">
          <a:xfrm rot="20130094">
            <a:off x="3971925" y="3581400"/>
            <a:ext cx="1798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P119 meets in time with</a:t>
            </a:r>
          </a:p>
        </p:txBody>
      </p:sp>
    </p:spTree>
    <p:extLst>
      <p:ext uri="{BB962C8B-B14F-4D97-AF65-F5344CB8AC3E}">
        <p14:creationId xmlns:p14="http://schemas.microsoft.com/office/powerpoint/2010/main" val="368699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8" grpId="0"/>
      <p:bldP spid="24" grpId="0"/>
      <p:bldP spid="26" grpId="0"/>
      <p:bldP spid="28" grpId="0"/>
      <p:bldP spid="30" grpId="0"/>
      <p:bldP spid="33" grpId="0"/>
      <p:bldP spid="36" grpId="0" animBg="1"/>
      <p:bldP spid="37" grpId="0" animBg="1"/>
      <p:bldP spid="40" grpId="0"/>
      <p:bldP spid="41" grpId="0"/>
      <p:bldP spid="42" grpId="0" animBg="1"/>
      <p:bldP spid="44" grpId="0"/>
      <p:bldP spid="46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How FRBR envisioned serials</a:t>
            </a:r>
            <a:r>
              <a:rPr lang="fr-FR" sz="3200" smtClean="0"/>
              <a:t> (1)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2" t="31685" r="16231" b="43573"/>
          <a:stretch/>
        </p:blipFill>
        <p:spPr bwMode="auto">
          <a:xfrm>
            <a:off x="228600" y="2613630"/>
            <a:ext cx="5637229" cy="241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096000" y="1676400"/>
            <a:ext cx="2819400" cy="156966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smtClean="0"/>
              <a:t>The serial as</a:t>
            </a:r>
            <a:r>
              <a:rPr lang="en-US" sz="2400" smtClean="0"/>
              <a:t> “a distinct intellectual or artistic creation” = a WORK</a:t>
            </a:r>
            <a:r>
              <a:rPr lang="fr-FR" sz="2400" smtClean="0"/>
              <a:t> </a:t>
            </a:r>
            <a:endParaRPr lang="en-GB" sz="2400"/>
          </a:p>
        </p:txBody>
      </p:sp>
      <p:sp>
        <p:nvSpPr>
          <p:cNvPr id="7" name="ZoneTexte 6"/>
          <p:cNvSpPr txBox="1"/>
          <p:nvPr/>
        </p:nvSpPr>
        <p:spPr>
          <a:xfrm>
            <a:off x="6096000" y="3613466"/>
            <a:ext cx="2819400" cy="120032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smtClean="0"/>
              <a:t>Its various (local) editions = EXPRESSIONS</a:t>
            </a:r>
            <a:endParaRPr lang="en-GB" sz="2400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2613630"/>
            <a:ext cx="2971800" cy="38100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38200" y="3090066"/>
            <a:ext cx="2514600" cy="22860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38200" y="4098756"/>
            <a:ext cx="2514600" cy="228600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lg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Connecteur droit avec flèche 10"/>
          <p:cNvCxnSpPr>
            <a:stCxn id="5" idx="1"/>
            <a:endCxn id="6" idx="3"/>
          </p:cNvCxnSpPr>
          <p:nvPr/>
        </p:nvCxnSpPr>
        <p:spPr bwMode="auto">
          <a:xfrm flipH="1">
            <a:off x="3200400" y="2461230"/>
            <a:ext cx="2895600" cy="3429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cteur droit avec flèche 12"/>
          <p:cNvCxnSpPr>
            <a:stCxn id="7" idx="1"/>
            <a:endCxn id="9" idx="3"/>
          </p:cNvCxnSpPr>
          <p:nvPr/>
        </p:nvCxnSpPr>
        <p:spPr bwMode="auto">
          <a:xfrm flipH="1" flipV="1">
            <a:off x="3352800" y="3204366"/>
            <a:ext cx="2743200" cy="100926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avec flèche 15"/>
          <p:cNvCxnSpPr>
            <a:stCxn id="7" idx="1"/>
            <a:endCxn id="10" idx="3"/>
          </p:cNvCxnSpPr>
          <p:nvPr/>
        </p:nvCxnSpPr>
        <p:spPr bwMode="auto">
          <a:xfrm flipH="1" flipV="1">
            <a:off x="3352800" y="4213056"/>
            <a:ext cx="2743200" cy="5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ZoneTexte 19"/>
          <p:cNvSpPr txBox="1"/>
          <p:nvPr/>
        </p:nvSpPr>
        <p:spPr>
          <a:xfrm>
            <a:off x="609600" y="51054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smtClean="0"/>
              <a:t>Not flexible enough, when a (local) edition is split into or merged with other serials, when it creates its own various editions, when an autonomous serial is transformed into the (local) edition of a distinct serial, etc.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63428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Splits</a:t>
            </a:r>
            <a:endParaRPr lang="en-GB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073775" y="3001962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9" idx="0"/>
            <a:endCxn id="8" idx="2"/>
          </p:cNvCxnSpPr>
          <p:nvPr/>
        </p:nvCxnSpPr>
        <p:spPr bwMode="auto">
          <a:xfrm flipV="1">
            <a:off x="976313" y="3286125"/>
            <a:ext cx="914400" cy="17732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  <a:stCxn id="3" idx="1"/>
            <a:endCxn id="8" idx="3"/>
          </p:cNvCxnSpPr>
          <p:nvPr/>
        </p:nvCxnSpPr>
        <p:spPr bwMode="auto">
          <a:xfrm flipH="1">
            <a:off x="2584450" y="3144837"/>
            <a:ext cx="3489325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9588" y="2925762"/>
            <a:ext cx="13668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Y11 was split into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084638" y="1519237"/>
            <a:ext cx="1387475" cy="46672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Z1 Serial Transformation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196975" y="3001962"/>
            <a:ext cx="1387475" cy="2841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2575" y="505936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216775" y="505936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11" name="AutoShape 12"/>
          <p:cNvCxnSpPr>
            <a:cxnSpLocks noChangeShapeType="1"/>
            <a:stCxn id="7" idx="2"/>
            <a:endCxn id="8" idx="0"/>
          </p:cNvCxnSpPr>
          <p:nvPr/>
        </p:nvCxnSpPr>
        <p:spPr bwMode="auto">
          <a:xfrm flipH="1">
            <a:off x="1890713" y="1985962"/>
            <a:ext cx="2887662" cy="101600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AutoShape 13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4778375" y="1985962"/>
            <a:ext cx="1989138" cy="101600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4"/>
          <p:cNvCxnSpPr>
            <a:cxnSpLocks noChangeShapeType="1"/>
            <a:stCxn id="10" idx="0"/>
            <a:endCxn id="3" idx="2"/>
          </p:cNvCxnSpPr>
          <p:nvPr/>
        </p:nvCxnSpPr>
        <p:spPr bwMode="auto">
          <a:xfrm flipH="1" flipV="1">
            <a:off x="6767513" y="3286125"/>
            <a:ext cx="1143000" cy="1773237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5"/>
          <p:cNvCxnSpPr>
            <a:cxnSpLocks noChangeShapeType="1"/>
            <a:stCxn id="9" idx="2"/>
            <a:endCxn id="22" idx="2"/>
          </p:cNvCxnSpPr>
          <p:nvPr/>
        </p:nvCxnSpPr>
        <p:spPr bwMode="auto">
          <a:xfrm rot="16200000" flipH="1">
            <a:off x="2533651" y="3968749"/>
            <a:ext cx="685800" cy="3800475"/>
          </a:xfrm>
          <a:prstGeom prst="curvedConnector3">
            <a:avLst>
              <a:gd name="adj1" fmla="val 120139"/>
            </a:avLst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 rot="20399136">
            <a:off x="2963863" y="2219325"/>
            <a:ext cx="68897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Y5 split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 rot="1686773">
            <a:off x="5422900" y="2268537"/>
            <a:ext cx="9413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Y6 initiated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 rot="17838400">
            <a:off x="296069" y="4039394"/>
            <a:ext cx="2041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 rot="3420964">
            <a:off x="6453981" y="4056856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655888" y="6129337"/>
            <a:ext cx="1238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 continued</a:t>
            </a:r>
          </a:p>
        </p:txBody>
      </p:sp>
      <p:cxnSp>
        <p:nvCxnSpPr>
          <p:cNvPr id="20" name="AutoShape 22"/>
          <p:cNvCxnSpPr>
            <a:cxnSpLocks noChangeShapeType="1"/>
            <a:stCxn id="22" idx="0"/>
            <a:endCxn id="21" idx="2"/>
          </p:cNvCxnSpPr>
          <p:nvPr/>
        </p:nvCxnSpPr>
        <p:spPr bwMode="auto">
          <a:xfrm flipV="1">
            <a:off x="4776788" y="4764087"/>
            <a:ext cx="0" cy="981075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4083050" y="4479925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083050" y="574516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843338" y="5354637"/>
            <a:ext cx="2041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 realisation of</a:t>
            </a:r>
          </a:p>
        </p:txBody>
      </p:sp>
      <p:cxnSp>
        <p:nvCxnSpPr>
          <p:cNvPr id="24" name="AutoShape 26"/>
          <p:cNvCxnSpPr>
            <a:cxnSpLocks noChangeShapeType="1"/>
            <a:stCxn id="7" idx="2"/>
            <a:endCxn id="21" idx="0"/>
          </p:cNvCxnSpPr>
          <p:nvPr/>
        </p:nvCxnSpPr>
        <p:spPr bwMode="auto">
          <a:xfrm flipH="1">
            <a:off x="4776788" y="1985962"/>
            <a:ext cx="1587" cy="2493963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479925" y="2401887"/>
            <a:ext cx="9429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Y6 initiated</a:t>
            </a:r>
          </a:p>
        </p:txBody>
      </p:sp>
      <p:cxnSp>
        <p:nvCxnSpPr>
          <p:cNvPr id="26" name="AutoShape 28"/>
          <p:cNvCxnSpPr>
            <a:cxnSpLocks noChangeShapeType="1"/>
            <a:stCxn id="21" idx="1"/>
            <a:endCxn id="8" idx="3"/>
          </p:cNvCxnSpPr>
          <p:nvPr/>
        </p:nvCxnSpPr>
        <p:spPr bwMode="auto">
          <a:xfrm flipH="1" flipV="1">
            <a:off x="2584450" y="3144837"/>
            <a:ext cx="1498600" cy="1477963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29"/>
          <p:cNvCxnSpPr>
            <a:cxnSpLocks noChangeShapeType="1"/>
            <a:stCxn id="9" idx="2"/>
            <a:endCxn id="10" idx="2"/>
          </p:cNvCxnSpPr>
          <p:nvPr/>
        </p:nvCxnSpPr>
        <p:spPr bwMode="auto">
          <a:xfrm rot="16200000" flipH="1">
            <a:off x="4442619" y="2059781"/>
            <a:ext cx="1588" cy="6934200"/>
          </a:xfrm>
          <a:prstGeom prst="curvedConnector3">
            <a:avLst>
              <a:gd name="adj1" fmla="val 78900000"/>
            </a:avLst>
          </a:prstGeom>
          <a:noFill/>
          <a:ln w="1905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4651375" y="6421437"/>
            <a:ext cx="1238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 continued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 rot="2692025">
            <a:off x="2868613" y="3811587"/>
            <a:ext cx="137953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Y32 was split into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355850" y="4530725"/>
            <a:ext cx="1387475" cy="46037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Z7 Ending of Publication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5078413" y="4830762"/>
            <a:ext cx="1387475" cy="461963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Z6 Starting of Publication</a:t>
            </a:r>
          </a:p>
        </p:txBody>
      </p:sp>
      <p:cxnSp>
        <p:nvCxnSpPr>
          <p:cNvPr id="36" name="AutoShape 18"/>
          <p:cNvCxnSpPr>
            <a:cxnSpLocks noChangeShapeType="1"/>
            <a:stCxn id="34" idx="1"/>
            <a:endCxn id="9" idx="3"/>
          </p:cNvCxnSpPr>
          <p:nvPr/>
        </p:nvCxnSpPr>
        <p:spPr bwMode="auto">
          <a:xfrm flipH="1">
            <a:off x="1670050" y="4760912"/>
            <a:ext cx="685800" cy="53181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18"/>
          <p:cNvCxnSpPr>
            <a:cxnSpLocks noChangeShapeType="1"/>
            <a:stCxn id="35" idx="3"/>
            <a:endCxn id="10" idx="1"/>
          </p:cNvCxnSpPr>
          <p:nvPr/>
        </p:nvCxnSpPr>
        <p:spPr bwMode="auto">
          <a:xfrm>
            <a:off x="6465888" y="5062537"/>
            <a:ext cx="750887" cy="2301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 Box 23"/>
          <p:cNvSpPr txBox="1">
            <a:spLocks noChangeArrowheads="1"/>
          </p:cNvSpPr>
          <p:nvPr/>
        </p:nvSpPr>
        <p:spPr bwMode="auto">
          <a:xfrm rot="19386445">
            <a:off x="1416050" y="4633912"/>
            <a:ext cx="10937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P115 finishes</a:t>
            </a: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 rot="1034815">
            <a:off x="6391275" y="4887912"/>
            <a:ext cx="95091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P116 starts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963738" y="5254625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Z6 Starting of Publication</a:t>
            </a:r>
          </a:p>
        </p:txBody>
      </p:sp>
      <p:cxnSp>
        <p:nvCxnSpPr>
          <p:cNvPr id="41" name="AutoShape 18"/>
          <p:cNvCxnSpPr>
            <a:cxnSpLocks noChangeShapeType="1"/>
            <a:stCxn id="40" idx="3"/>
            <a:endCxn id="22" idx="1"/>
          </p:cNvCxnSpPr>
          <p:nvPr/>
        </p:nvCxnSpPr>
        <p:spPr bwMode="auto">
          <a:xfrm>
            <a:off x="3351213" y="5484812"/>
            <a:ext cx="731837" cy="49371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23"/>
          <p:cNvSpPr txBox="1">
            <a:spLocks noChangeArrowheads="1"/>
          </p:cNvSpPr>
          <p:nvPr/>
        </p:nvSpPr>
        <p:spPr bwMode="auto">
          <a:xfrm rot="1916184">
            <a:off x="3276600" y="5481637"/>
            <a:ext cx="9509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P116 starts</a:t>
            </a:r>
          </a:p>
        </p:txBody>
      </p:sp>
      <p:cxnSp>
        <p:nvCxnSpPr>
          <p:cNvPr id="43" name="AutoShape 6"/>
          <p:cNvCxnSpPr>
            <a:cxnSpLocks noChangeShapeType="1"/>
            <a:stCxn id="9" idx="1"/>
            <a:endCxn id="7" idx="1"/>
          </p:cNvCxnSpPr>
          <p:nvPr/>
        </p:nvCxnSpPr>
        <p:spPr bwMode="auto">
          <a:xfrm rot="10800000" flipH="1">
            <a:off x="282575" y="1752600"/>
            <a:ext cx="3802063" cy="3540125"/>
          </a:xfrm>
          <a:prstGeom prst="curvedConnector3">
            <a:avLst>
              <a:gd name="adj1" fmla="val -2926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 Box 8"/>
          <p:cNvSpPr txBox="1">
            <a:spLocks noChangeArrowheads="1"/>
          </p:cNvSpPr>
          <p:nvPr/>
        </p:nvSpPr>
        <p:spPr bwMode="auto">
          <a:xfrm rot="19886491">
            <a:off x="212725" y="2165350"/>
            <a:ext cx="1798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P119 meets in time with</a:t>
            </a:r>
          </a:p>
        </p:txBody>
      </p:sp>
      <p:sp>
        <p:nvSpPr>
          <p:cNvPr id="45" name="AutoShape 38"/>
          <p:cNvSpPr>
            <a:spLocks noChangeArrowheads="1"/>
          </p:cNvSpPr>
          <p:nvPr/>
        </p:nvSpPr>
        <p:spPr bwMode="auto">
          <a:xfrm rot="16200000">
            <a:off x="4537869" y="1042194"/>
            <a:ext cx="477837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3868159" y="762000"/>
            <a:ext cx="1819275" cy="284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F27 Work Conception</a:t>
            </a:r>
          </a:p>
        </p:txBody>
      </p:sp>
    </p:spTree>
    <p:extLst>
      <p:ext uri="{BB962C8B-B14F-4D97-AF65-F5344CB8AC3E}">
        <p14:creationId xmlns:p14="http://schemas.microsoft.com/office/powerpoint/2010/main" val="157780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9" grpId="0"/>
      <p:bldP spid="25" grpId="0"/>
      <p:bldP spid="28" grpId="0"/>
      <p:bldP spid="29" grpId="0"/>
      <p:bldP spid="34" grpId="0" animBg="1"/>
      <p:bldP spid="35" grpId="0" animBg="1"/>
      <p:bldP spid="38" grpId="0"/>
      <p:bldP spid="39" grpId="0"/>
      <p:bldP spid="40" grpId="0" animBg="1"/>
      <p:bldP spid="42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Temporary replacements</a:t>
            </a:r>
            <a:endParaRPr lang="en-GB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191125" y="1552827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cxnSp>
        <p:nvCxnSpPr>
          <p:cNvPr id="4" name="AutoShape 4"/>
          <p:cNvCxnSpPr>
            <a:cxnSpLocks noChangeShapeType="1"/>
            <a:stCxn id="7" idx="0"/>
            <a:endCxn id="6" idx="2"/>
          </p:cNvCxnSpPr>
          <p:nvPr/>
        </p:nvCxnSpPr>
        <p:spPr bwMode="auto">
          <a:xfrm flipH="1" flipV="1">
            <a:off x="2679700" y="1836989"/>
            <a:ext cx="0" cy="989013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032000" y="5705727"/>
            <a:ext cx="1387475" cy="461962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Z4 Temporary</a:t>
            </a:r>
            <a:br>
              <a:rPr lang="en-GB" sz="1200"/>
            </a:br>
            <a:r>
              <a:rPr lang="en-GB" sz="1200"/>
              <a:t>Substitution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985963" y="1552827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985963" y="282600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57638" y="570255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cxnSp>
        <p:nvCxnSpPr>
          <p:cNvPr id="9" name="AutoShape 12"/>
          <p:cNvCxnSpPr>
            <a:cxnSpLocks noChangeShapeType="1"/>
            <a:stCxn id="6" idx="3"/>
            <a:endCxn id="3" idx="1"/>
          </p:cNvCxnSpPr>
          <p:nvPr/>
        </p:nvCxnSpPr>
        <p:spPr bwMode="auto">
          <a:xfrm>
            <a:off x="3373438" y="1694908"/>
            <a:ext cx="1817687" cy="0"/>
          </a:xfrm>
          <a:prstGeom prst="straightConnector1">
            <a:avLst/>
          </a:prstGeom>
          <a:noFill/>
          <a:ln w="190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5"/>
          <p:cNvCxnSpPr>
            <a:cxnSpLocks noChangeShapeType="1"/>
            <a:stCxn id="6" idx="1"/>
            <a:endCxn id="5" idx="2"/>
          </p:cNvCxnSpPr>
          <p:nvPr/>
        </p:nvCxnSpPr>
        <p:spPr bwMode="auto">
          <a:xfrm rot="10800000" flipH="1" flipV="1">
            <a:off x="1985963" y="1694114"/>
            <a:ext cx="739775" cy="4473575"/>
          </a:xfrm>
          <a:prstGeom prst="curvedConnector4">
            <a:avLst>
              <a:gd name="adj1" fmla="val -76926"/>
              <a:gd name="adj2" fmla="val 105111"/>
            </a:avLst>
          </a:prstGeom>
          <a:noFill/>
          <a:ln w="19050">
            <a:solidFill>
              <a:srgbClr val="00B05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 Box 20"/>
          <p:cNvSpPr txBox="1">
            <a:spLocks noChangeArrowheads="1"/>
          </p:cNvSpPr>
          <p:nvPr/>
        </p:nvSpPr>
        <p:spPr bwMode="auto">
          <a:xfrm rot="18504822">
            <a:off x="1439862" y="3881690"/>
            <a:ext cx="114141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P9 consists of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107950" y="570255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2627313" y="2090989"/>
            <a:ext cx="11477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R23 created a</a:t>
            </a:r>
            <a:br>
              <a:rPr lang="en-GB" sz="1200">
                <a:solidFill>
                  <a:srgbClr val="D60093"/>
                </a:solidFill>
              </a:rPr>
            </a:br>
            <a:r>
              <a:rPr lang="en-GB" sz="1200">
                <a:solidFill>
                  <a:srgbClr val="D60093"/>
                </a:solidFill>
              </a:rPr>
              <a:t>realisation of</a:t>
            </a: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3419475" y="1468689"/>
            <a:ext cx="14462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9900"/>
                </a:solidFill>
              </a:rPr>
              <a:t>Y36 had surrogate</a:t>
            </a:r>
          </a:p>
        </p:txBody>
      </p:sp>
      <p:sp>
        <p:nvSpPr>
          <p:cNvPr id="15" name="AutoShape 36"/>
          <p:cNvSpPr>
            <a:spLocks noChangeArrowheads="1"/>
          </p:cNvSpPr>
          <p:nvPr/>
        </p:nvSpPr>
        <p:spPr bwMode="auto">
          <a:xfrm rot="17803925">
            <a:off x="3067050" y="5405689"/>
            <a:ext cx="273050" cy="228600"/>
          </a:xfrm>
          <a:prstGeom prst="notchedRightArrow">
            <a:avLst>
              <a:gd name="adj1" fmla="val 50000"/>
              <a:gd name="adj2" fmla="val 35402"/>
            </a:avLst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7781925" y="897189"/>
            <a:ext cx="1038225" cy="460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F27 Work</a:t>
            </a:r>
            <a:br>
              <a:rPr lang="en-GB" sz="1200"/>
            </a:br>
            <a:r>
              <a:rPr lang="en-GB" sz="1200"/>
              <a:t>Conception</a:t>
            </a:r>
          </a:p>
        </p:txBody>
      </p:sp>
      <p:cxnSp>
        <p:nvCxnSpPr>
          <p:cNvPr id="17" name="AutoShape 18"/>
          <p:cNvCxnSpPr>
            <a:cxnSpLocks noChangeShapeType="1"/>
            <a:stCxn id="7" idx="2"/>
            <a:endCxn id="12" idx="0"/>
          </p:cNvCxnSpPr>
          <p:nvPr/>
        </p:nvCxnSpPr>
        <p:spPr bwMode="auto">
          <a:xfrm flipH="1">
            <a:off x="801688" y="3292727"/>
            <a:ext cx="1878012" cy="24098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191125" y="2826002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F30 Publication</a:t>
            </a:r>
            <a:br>
              <a:rPr lang="en-GB" sz="1200"/>
            </a:br>
            <a:r>
              <a:rPr lang="en-GB" sz="1200"/>
              <a:t>Event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895600" y="4770689"/>
            <a:ext cx="884238" cy="576263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050" smtClean="0"/>
              <a:t>F30 Publication</a:t>
            </a:r>
            <a:br>
              <a:rPr lang="en-GB" sz="1050" smtClean="0"/>
            </a:br>
            <a:r>
              <a:rPr lang="en-GB" sz="1050" smtClean="0"/>
              <a:t>Event</a:t>
            </a:r>
          </a:p>
        </p:txBody>
      </p:sp>
      <p:cxnSp>
        <p:nvCxnSpPr>
          <p:cNvPr id="20" name="AutoShape 18"/>
          <p:cNvCxnSpPr>
            <a:cxnSpLocks noChangeShapeType="1"/>
            <a:stCxn id="7" idx="2"/>
            <a:endCxn id="5" idx="0"/>
          </p:cNvCxnSpPr>
          <p:nvPr/>
        </p:nvCxnSpPr>
        <p:spPr bwMode="auto">
          <a:xfrm>
            <a:off x="2679700" y="3292727"/>
            <a:ext cx="46038" cy="241300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18"/>
          <p:cNvCxnSpPr>
            <a:cxnSpLocks noChangeShapeType="1"/>
            <a:stCxn id="7" idx="2"/>
            <a:endCxn id="8" idx="0"/>
          </p:cNvCxnSpPr>
          <p:nvPr/>
        </p:nvCxnSpPr>
        <p:spPr bwMode="auto">
          <a:xfrm>
            <a:off x="2679700" y="3292727"/>
            <a:ext cx="1971675" cy="24098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4"/>
          <p:cNvCxnSpPr>
            <a:cxnSpLocks noChangeShapeType="1"/>
            <a:stCxn id="18" idx="0"/>
            <a:endCxn id="3" idx="2"/>
          </p:cNvCxnSpPr>
          <p:nvPr/>
        </p:nvCxnSpPr>
        <p:spPr bwMode="auto">
          <a:xfrm flipH="1" flipV="1">
            <a:off x="5884863" y="1836989"/>
            <a:ext cx="0" cy="989013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4"/>
          <p:cNvCxnSpPr>
            <a:cxnSpLocks noChangeShapeType="1"/>
            <a:stCxn id="16" idx="1"/>
            <a:endCxn id="3" idx="3"/>
          </p:cNvCxnSpPr>
          <p:nvPr/>
        </p:nvCxnSpPr>
        <p:spPr bwMode="auto">
          <a:xfrm flipH="1">
            <a:off x="6578600" y="1127377"/>
            <a:ext cx="1203325" cy="568325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15"/>
          <p:cNvCxnSpPr>
            <a:cxnSpLocks noChangeShapeType="1"/>
            <a:stCxn id="3" idx="3"/>
            <a:endCxn id="5" idx="2"/>
          </p:cNvCxnSpPr>
          <p:nvPr/>
        </p:nvCxnSpPr>
        <p:spPr bwMode="auto">
          <a:xfrm flipH="1">
            <a:off x="2725738" y="1695702"/>
            <a:ext cx="3852862" cy="4471987"/>
          </a:xfrm>
          <a:prstGeom prst="curvedConnector4">
            <a:avLst>
              <a:gd name="adj1" fmla="val -20069"/>
              <a:gd name="adj2" fmla="val 111417"/>
            </a:avLst>
          </a:prstGeom>
          <a:noFill/>
          <a:ln w="19050">
            <a:solidFill>
              <a:srgbClr val="00B05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15"/>
          <p:cNvCxnSpPr>
            <a:cxnSpLocks noChangeShapeType="1"/>
            <a:stCxn id="18" idx="3"/>
            <a:endCxn id="5" idx="2"/>
          </p:cNvCxnSpPr>
          <p:nvPr/>
        </p:nvCxnSpPr>
        <p:spPr bwMode="auto">
          <a:xfrm flipH="1">
            <a:off x="2725738" y="3059364"/>
            <a:ext cx="3852862" cy="3108325"/>
          </a:xfrm>
          <a:prstGeom prst="curvedConnector4">
            <a:avLst>
              <a:gd name="adj1" fmla="val -4921"/>
              <a:gd name="adj2" fmla="val 108606"/>
            </a:avLst>
          </a:prstGeom>
          <a:noFill/>
          <a:ln w="19050">
            <a:solidFill>
              <a:srgbClr val="0000FF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15"/>
          <p:cNvCxnSpPr>
            <a:cxnSpLocks noChangeShapeType="1"/>
            <a:stCxn id="5" idx="2"/>
            <a:endCxn id="16" idx="2"/>
          </p:cNvCxnSpPr>
          <p:nvPr/>
        </p:nvCxnSpPr>
        <p:spPr bwMode="auto">
          <a:xfrm rot="5400000" flipH="1" flipV="1">
            <a:off x="3108325" y="974977"/>
            <a:ext cx="4810125" cy="5575300"/>
          </a:xfrm>
          <a:prstGeom prst="curvedConnector3">
            <a:avLst>
              <a:gd name="adj1" fmla="val -12739"/>
            </a:avLst>
          </a:prstGeom>
          <a:noFill/>
          <a:ln w="19050">
            <a:solidFill>
              <a:srgbClr val="0000FF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 Box 27"/>
          <p:cNvSpPr txBox="1">
            <a:spLocks noChangeArrowheads="1"/>
          </p:cNvSpPr>
          <p:nvPr/>
        </p:nvSpPr>
        <p:spPr bwMode="auto">
          <a:xfrm rot="4416406">
            <a:off x="6428582" y="2337845"/>
            <a:ext cx="15573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Y14 substituted with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 rot="17079233">
            <a:off x="871538" y="2111626"/>
            <a:ext cx="10858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9900"/>
                </a:solidFill>
              </a:rPr>
              <a:t>Y13 provided</a:t>
            </a:r>
            <a:br>
              <a:rPr lang="en-GB" sz="1200">
                <a:solidFill>
                  <a:srgbClr val="009900"/>
                </a:solidFill>
              </a:rPr>
            </a:br>
            <a:r>
              <a:rPr lang="en-GB" sz="1200">
                <a:solidFill>
                  <a:srgbClr val="009900"/>
                </a:solidFill>
              </a:rPr>
              <a:t>surrogate to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4792663" y="2105277"/>
            <a:ext cx="11477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1200" dirty="0">
                <a:solidFill>
                  <a:srgbClr val="D60093"/>
                </a:solidFill>
              </a:rPr>
              <a:t>R23 created a</a:t>
            </a:r>
            <a:br>
              <a:rPr lang="en-GB" sz="1200" dirty="0">
                <a:solidFill>
                  <a:srgbClr val="D60093"/>
                </a:solidFill>
              </a:rPr>
            </a:br>
            <a:r>
              <a:rPr lang="en-GB" sz="1200" dirty="0">
                <a:solidFill>
                  <a:srgbClr val="D60093"/>
                </a:solidFill>
              </a:rPr>
              <a:t>realisation of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278562" y="1175001"/>
            <a:ext cx="10366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D60093"/>
                </a:solidFill>
              </a:rPr>
              <a:t>R16 initiated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151063" y="4440489"/>
            <a:ext cx="1141412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P9 consists of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 rot="3067575">
            <a:off x="2811462" y="3865815"/>
            <a:ext cx="114141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 dirty="0">
                <a:solidFill>
                  <a:srgbClr val="0000FF"/>
                </a:solidFill>
              </a:rPr>
              <a:t>P9 consists of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1547813" y="5685089"/>
            <a:ext cx="5413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</a:t>
            </a:r>
          </a:p>
        </p:txBody>
      </p:sp>
      <p:cxnSp>
        <p:nvCxnSpPr>
          <p:cNvPr id="34" name="AutoShape 18"/>
          <p:cNvCxnSpPr>
            <a:cxnSpLocks noChangeShapeType="1"/>
            <a:stCxn id="5" idx="1"/>
            <a:endCxn id="12" idx="3"/>
          </p:cNvCxnSpPr>
          <p:nvPr/>
        </p:nvCxnSpPr>
        <p:spPr bwMode="auto">
          <a:xfrm flipH="1" flipV="1">
            <a:off x="1495425" y="5935914"/>
            <a:ext cx="536575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18"/>
          <p:cNvCxnSpPr>
            <a:cxnSpLocks noChangeShapeType="1"/>
            <a:stCxn id="8" idx="1"/>
            <a:endCxn id="5" idx="3"/>
          </p:cNvCxnSpPr>
          <p:nvPr/>
        </p:nvCxnSpPr>
        <p:spPr bwMode="auto">
          <a:xfrm flipH="1">
            <a:off x="3419475" y="5935914"/>
            <a:ext cx="538163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3427413" y="5691439"/>
            <a:ext cx="54133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0000FF"/>
                </a:solidFill>
              </a:rPr>
              <a:t>P134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4191000" y="4305552"/>
            <a:ext cx="2595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i="1" dirty="0">
                <a:solidFill>
                  <a:srgbClr val="0000FF"/>
                </a:solidFill>
              </a:rPr>
              <a:t>P10 falls within</a:t>
            </a:r>
          </a:p>
          <a:p>
            <a:pPr algn="ctr" eaLnBrk="1" hangingPunct="1"/>
            <a:r>
              <a:rPr lang="en-GB" sz="1200" b="1" i="1" dirty="0"/>
              <a:t>(if the replacing serial pre-exists)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7068773" y="5682965"/>
            <a:ext cx="19816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i="1" dirty="0">
                <a:solidFill>
                  <a:srgbClr val="0000FF"/>
                </a:solidFill>
              </a:rPr>
              <a:t>P20 had specific purpose</a:t>
            </a:r>
          </a:p>
          <a:p>
            <a:pPr algn="ctr" eaLnBrk="1" hangingPunct="1"/>
            <a:r>
              <a:rPr lang="en-GB" sz="1200" b="1" i="1" dirty="0"/>
              <a:t>(if the replacing </a:t>
            </a:r>
            <a:r>
              <a:rPr lang="en-GB" sz="1200" b="1" i="1" dirty="0" smtClean="0"/>
              <a:t>serial</a:t>
            </a:r>
            <a:br>
              <a:rPr lang="en-GB" sz="1200" b="1" i="1" dirty="0" smtClean="0"/>
            </a:br>
            <a:r>
              <a:rPr lang="en-GB" sz="1200" b="1" i="1" dirty="0" smtClean="0"/>
              <a:t>is </a:t>
            </a:r>
            <a:r>
              <a:rPr lang="en-GB" sz="1200" b="1" i="1" dirty="0"/>
              <a:t>created </a:t>
            </a:r>
            <a:r>
              <a:rPr lang="en-GB" sz="1200" b="1" i="1" dirty="0" smtClean="0"/>
              <a:t>specifically</a:t>
            </a:r>
            <a:br>
              <a:rPr lang="en-GB" sz="1200" b="1" i="1" dirty="0" smtClean="0"/>
            </a:br>
            <a:r>
              <a:rPr lang="en-GB" sz="1200" b="1" i="1" dirty="0" smtClean="0"/>
              <a:t>to </a:t>
            </a:r>
            <a:r>
              <a:rPr lang="en-GB" sz="1200" b="1" i="1" dirty="0"/>
              <a:t>replace the other one)</a:t>
            </a:r>
          </a:p>
        </p:txBody>
      </p:sp>
    </p:spTree>
    <p:extLst>
      <p:ext uri="{BB962C8B-B14F-4D97-AF65-F5344CB8AC3E}">
        <p14:creationId xmlns:p14="http://schemas.microsoft.com/office/powerpoint/2010/main" val="192208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1" grpId="0"/>
      <p:bldP spid="12" grpId="0" animBg="1"/>
      <p:bldP spid="14" grpId="0"/>
      <p:bldP spid="15" grpId="0" animBg="1"/>
      <p:bldP spid="16" grpId="0" animBg="1"/>
      <p:bldP spid="18" grpId="0" animBg="1"/>
      <p:bldP spid="19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How FRBR envisioned serials</a:t>
            </a:r>
            <a:r>
              <a:rPr lang="fr-FR" sz="3200"/>
              <a:t> </a:t>
            </a:r>
            <a:r>
              <a:rPr lang="fr-FR" sz="3200" smtClean="0"/>
              <a:t>(2)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smtClean="0"/>
              <a:t>WORK</a:t>
            </a:r>
          </a:p>
          <a:p>
            <a:pPr lvl="1"/>
            <a:r>
              <a:rPr lang="fr-FR" smtClean="0"/>
              <a:t>Intended termination</a:t>
            </a:r>
          </a:p>
          <a:p>
            <a:pPr lvl="1"/>
            <a:endParaRPr lang="fr-FR"/>
          </a:p>
          <a:p>
            <a:pPr lvl="1"/>
            <a:endParaRPr lang="fr-FR" smtClean="0"/>
          </a:p>
          <a:p>
            <a:pPr lvl="1"/>
            <a:endParaRPr lang="fr-FR"/>
          </a:p>
          <a:p>
            <a:pPr lvl="1"/>
            <a:endParaRPr lang="fr-FR" smtClean="0"/>
          </a:p>
          <a:p>
            <a:pPr lvl="1"/>
            <a:endParaRPr lang="fr-FR"/>
          </a:p>
          <a:p>
            <a:r>
              <a:rPr lang="fr-FR" smtClean="0"/>
              <a:t>MANIFESTATION</a:t>
            </a:r>
          </a:p>
          <a:p>
            <a:pPr lvl="1"/>
            <a:r>
              <a:rPr lang="fr-FR" smtClean="0"/>
              <a:t>Publication status</a:t>
            </a:r>
          </a:p>
          <a:p>
            <a:pPr lvl="1"/>
            <a:r>
              <a:rPr lang="fr-FR" smtClean="0"/>
              <a:t>Numbering</a:t>
            </a:r>
            <a:endParaRPr lang="en-GB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smtClean="0"/>
          </a:p>
          <a:p>
            <a:r>
              <a:rPr lang="fr-FR" smtClean="0"/>
              <a:t>EXPRESSION</a:t>
            </a:r>
          </a:p>
          <a:p>
            <a:pPr lvl="1"/>
            <a:r>
              <a:rPr lang="fr-FR" smtClean="0"/>
              <a:t>Extensibility</a:t>
            </a:r>
          </a:p>
          <a:p>
            <a:pPr lvl="1"/>
            <a:r>
              <a:rPr lang="fr-FR" smtClean="0"/>
              <a:t>Sequencing pattern</a:t>
            </a:r>
          </a:p>
          <a:p>
            <a:pPr lvl="1"/>
            <a:r>
              <a:rPr lang="fr-FR" smtClean="0"/>
              <a:t>Expected regularity of issue</a:t>
            </a:r>
          </a:p>
          <a:p>
            <a:pPr lvl="1"/>
            <a:r>
              <a:rPr lang="fr-FR" smtClean="0"/>
              <a:t>Expected frequency of issue</a:t>
            </a:r>
            <a:endParaRPr lang="en-GB"/>
          </a:p>
        </p:txBody>
      </p:sp>
      <p:sp>
        <p:nvSpPr>
          <p:cNvPr id="6" name="ZoneTexte 5"/>
          <p:cNvSpPr txBox="1"/>
          <p:nvPr/>
        </p:nvSpPr>
        <p:spPr>
          <a:xfrm>
            <a:off x="4419600" y="5715000"/>
            <a:ext cx="4643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smtClean="0"/>
              <a:t>… Results in highly fragmented descriptions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16884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>FRBR and serials: </a:t>
            </a:r>
            <a:r>
              <a:rPr lang="en-GB" sz="3600" smtClean="0"/>
              <a:t>a criticism</a:t>
            </a:r>
            <a:endParaRPr lang="en-GB" sz="36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/>
              <a:t>Steve </a:t>
            </a:r>
            <a:r>
              <a:rPr lang="en-GB" smtClean="0"/>
              <a:t>Shadle, “FRBR </a:t>
            </a:r>
            <a:r>
              <a:rPr lang="en-GB"/>
              <a:t>and </a:t>
            </a:r>
            <a:r>
              <a:rPr lang="en-GB" smtClean="0"/>
              <a:t>Serials”, </a:t>
            </a:r>
            <a:r>
              <a:rPr lang="en-GB" i="1" smtClean="0"/>
              <a:t>The Serials Librarian,</a:t>
            </a:r>
            <a:r>
              <a:rPr lang="en-GB" smtClean="0"/>
              <a:t> 2006, 50(1-2), 83-103</a:t>
            </a:r>
            <a:endParaRPr lang="en-GB"/>
          </a:p>
          <a:p>
            <a:pPr lvl="1">
              <a:spcAft>
                <a:spcPts val="1200"/>
              </a:spcAft>
            </a:pPr>
            <a:r>
              <a:rPr lang="en-GB" u="sng"/>
              <a:t>Each</a:t>
            </a:r>
            <a:r>
              <a:rPr lang="en-GB"/>
              <a:t> of </a:t>
            </a:r>
            <a:r>
              <a:rPr lang="en-GB" i="1">
                <a:solidFill>
                  <a:srgbClr val="990099"/>
                </a:solidFill>
              </a:rPr>
              <a:t>Serial, Issue, </a:t>
            </a:r>
            <a:r>
              <a:rPr lang="en-GB">
                <a:solidFill>
                  <a:srgbClr val="990099"/>
                </a:solidFill>
              </a:rPr>
              <a:t>and </a:t>
            </a:r>
            <a:r>
              <a:rPr lang="en-GB" i="1">
                <a:solidFill>
                  <a:srgbClr val="990099"/>
                </a:solidFill>
              </a:rPr>
              <a:t>Article</a:t>
            </a:r>
            <a:r>
              <a:rPr lang="en-GB">
                <a:solidFill>
                  <a:srgbClr val="990099"/>
                </a:solidFill>
              </a:rPr>
              <a:t> are </a:t>
            </a:r>
            <a:r>
              <a:rPr lang="en-GB" u="sng">
                <a:solidFill>
                  <a:srgbClr val="990099"/>
                </a:solidFill>
              </a:rPr>
              <a:t>Works</a:t>
            </a:r>
            <a:r>
              <a:rPr lang="en-GB"/>
              <a:t>, each with </a:t>
            </a:r>
            <a:r>
              <a:rPr lang="en-GB" smtClean="0"/>
              <a:t>their </a:t>
            </a:r>
            <a:r>
              <a:rPr lang="en-GB"/>
              <a:t>own Expressions and Manifestations</a:t>
            </a:r>
          </a:p>
          <a:p>
            <a:pPr lvl="1">
              <a:spcAft>
                <a:spcPts val="1200"/>
              </a:spcAft>
            </a:pPr>
            <a:r>
              <a:rPr lang="en-GB"/>
              <a:t>A </a:t>
            </a:r>
            <a:r>
              <a:rPr lang="en-GB" i="1"/>
              <a:t>Serial Work</a:t>
            </a:r>
            <a:r>
              <a:rPr lang="en-GB"/>
              <a:t> serves to </a:t>
            </a:r>
            <a:r>
              <a:rPr lang="en-GB">
                <a:solidFill>
                  <a:srgbClr val="990099"/>
                </a:solidFill>
              </a:rPr>
              <a:t>collocate </a:t>
            </a:r>
            <a:r>
              <a:rPr lang="en-GB" i="1">
                <a:solidFill>
                  <a:srgbClr val="990099"/>
                </a:solidFill>
              </a:rPr>
              <a:t>Issue </a:t>
            </a:r>
            <a:r>
              <a:rPr lang="en-GB" i="1" smtClean="0">
                <a:solidFill>
                  <a:srgbClr val="990099"/>
                </a:solidFill>
              </a:rPr>
              <a:t>Works</a:t>
            </a:r>
          </a:p>
          <a:p>
            <a:pPr lvl="1">
              <a:spcAft>
                <a:spcPts val="1200"/>
              </a:spcAft>
            </a:pPr>
            <a:endParaRPr lang="en-GB"/>
          </a:p>
          <a:p>
            <a:pPr marL="0" indent="0" algn="r">
              <a:spcAft>
                <a:spcPts val="1200"/>
              </a:spcAft>
              <a:buNone/>
            </a:pPr>
            <a:r>
              <a:rPr lang="fr-FR" sz="2800" smtClean="0">
                <a:sym typeface="Wingdings" pitchFamily="2" charset="2"/>
              </a:rPr>
              <a:t> </a:t>
            </a:r>
            <a:r>
              <a:rPr lang="fr-FR" sz="2800" b="1" u="sng" smtClean="0">
                <a:sym typeface="Wingdings" pitchFamily="2" charset="2"/>
              </a:rPr>
              <a:t>That is exactly what </a:t>
            </a:r>
            <a:r>
              <a:rPr lang="fr-FR" sz="2800" b="1" u="sng" smtClean="0">
                <a:sym typeface="Wingdings" pitchFamily="2" charset="2"/>
              </a:rPr>
              <a:t>FRBR</a:t>
            </a:r>
            <a:r>
              <a:rPr lang="fr-FR" sz="2800" b="1" baseline="-25000" smtClean="0">
                <a:sym typeface="Wingdings" pitchFamily="2" charset="2"/>
              </a:rPr>
              <a:t>OO</a:t>
            </a:r>
            <a:r>
              <a:rPr lang="fr-FR" sz="2800" b="1" u="sng" smtClean="0">
                <a:sym typeface="Wingdings" pitchFamily="2" charset="2"/>
              </a:rPr>
              <a:t> and PRESS</a:t>
            </a:r>
            <a:r>
              <a:rPr lang="fr-FR" sz="2800" b="1" baseline="-25000" smtClean="0">
                <a:sym typeface="Wingdings" pitchFamily="2" charset="2"/>
              </a:rPr>
              <a:t>OO</a:t>
            </a:r>
            <a:r>
              <a:rPr lang="fr-FR" sz="2800" b="1" u="sng" smtClean="0">
                <a:sym typeface="Wingdings" pitchFamily="2" charset="2"/>
              </a:rPr>
              <a:t> do</a:t>
            </a:r>
            <a:endParaRPr lang="en-GB" sz="2800" b="1" u="sng" smtClean="0"/>
          </a:p>
        </p:txBody>
      </p:sp>
    </p:spTree>
    <p:extLst>
      <p:ext uri="{BB962C8B-B14F-4D97-AF65-F5344CB8AC3E}">
        <p14:creationId xmlns:p14="http://schemas.microsoft.com/office/powerpoint/2010/main" val="16713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Serials in FRBR</a:t>
            </a:r>
            <a:r>
              <a:rPr lang="fr-FR" baseline="-25000" smtClean="0"/>
              <a:t>OO</a:t>
            </a:r>
            <a:r>
              <a:rPr lang="fr-FR" smtClean="0"/>
              <a:t>/PRESS</a:t>
            </a:r>
            <a:r>
              <a:rPr lang="fr-FR" baseline="-25000" smtClean="0"/>
              <a:t>OO</a:t>
            </a:r>
            <a:r>
              <a:rPr lang="fr-FR" smtClean="0"/>
              <a:t> </a:t>
            </a:r>
            <a:r>
              <a:rPr lang="fr-FR" sz="3600" smtClean="0"/>
              <a:t>(1)</a:t>
            </a:r>
            <a:endParaRPr lang="en-GB" baseline="-250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en-US" smtClean="0"/>
              <a:t>Each serial = a WORK (a conceptual framework)</a:t>
            </a:r>
          </a:p>
          <a:p>
            <a:pPr lvl="1">
              <a:spcAft>
                <a:spcPts val="600"/>
              </a:spcAft>
            </a:pPr>
            <a:r>
              <a:rPr lang="en-US" i="1" smtClean="0">
                <a:solidFill>
                  <a:srgbClr val="990099"/>
                </a:solidFill>
              </a:rPr>
              <a:t>including local (linguistic, etc.) editions</a:t>
            </a:r>
          </a:p>
          <a:p>
            <a:pPr>
              <a:spcAft>
                <a:spcPts val="0"/>
              </a:spcAft>
            </a:pPr>
            <a:r>
              <a:rPr lang="en-US" smtClean="0"/>
              <a:t>EXPRESSION of a Serial Work = textual </a:t>
            </a:r>
            <a:r>
              <a:rPr lang="en-US" sz="2600" smtClean="0"/>
              <a:t>(musical, graphic, etc.)</a:t>
            </a:r>
            <a:r>
              <a:rPr lang="en-US" smtClean="0"/>
              <a:t> content of the sum of all published issues of the Serial Work (once “completed”)</a:t>
            </a:r>
          </a:p>
          <a:p>
            <a:pPr lvl="1">
              <a:spcAft>
                <a:spcPts val="600"/>
              </a:spcAft>
            </a:pPr>
            <a:r>
              <a:rPr lang="en-US" i="1" smtClean="0">
                <a:solidFill>
                  <a:srgbClr val="990099"/>
                </a:solidFill>
              </a:rPr>
              <a:t>PRESS</a:t>
            </a:r>
            <a:r>
              <a:rPr lang="en-US" i="1" baseline="-25000" smtClean="0">
                <a:solidFill>
                  <a:srgbClr val="990099"/>
                </a:solidFill>
              </a:rPr>
              <a:t>OO</a:t>
            </a:r>
            <a:r>
              <a:rPr lang="en-US" i="1" smtClean="0">
                <a:solidFill>
                  <a:srgbClr val="990099"/>
                </a:solidFill>
              </a:rPr>
              <a:t> does not deny its existence,</a:t>
            </a:r>
            <a:br>
              <a:rPr lang="en-US" i="1" smtClean="0">
                <a:solidFill>
                  <a:srgbClr val="990099"/>
                </a:solidFill>
              </a:rPr>
            </a:br>
            <a:r>
              <a:rPr lang="en-US" i="1" smtClean="0">
                <a:solidFill>
                  <a:srgbClr val="990099"/>
                </a:solidFill>
              </a:rPr>
              <a:t>but is not really concerned with it</a:t>
            </a:r>
          </a:p>
          <a:p>
            <a:pPr>
              <a:spcAft>
                <a:spcPts val="0"/>
              </a:spcAft>
            </a:pPr>
            <a:r>
              <a:rPr lang="en-US" smtClean="0"/>
              <a:t>MANIFESTATION of a Serial Work does not “exist” until the Serial Work is “completed”</a:t>
            </a:r>
          </a:p>
          <a:p>
            <a:pPr lvl="1">
              <a:spcAft>
                <a:spcPts val="1200"/>
              </a:spcAft>
            </a:pPr>
            <a:r>
              <a:rPr lang="en-US" i="1" smtClean="0">
                <a:solidFill>
                  <a:srgbClr val="990099"/>
                </a:solidFill>
              </a:rPr>
              <a:t>PRESS</a:t>
            </a:r>
            <a:r>
              <a:rPr lang="en-US" i="1" baseline="-25000" smtClean="0">
                <a:solidFill>
                  <a:srgbClr val="990099"/>
                </a:solidFill>
              </a:rPr>
              <a:t>OO</a:t>
            </a:r>
            <a:r>
              <a:rPr lang="en-US" i="1" smtClean="0">
                <a:solidFill>
                  <a:srgbClr val="990099"/>
                </a:solidFill>
              </a:rPr>
              <a:t> does not deny its existence,</a:t>
            </a:r>
            <a:br>
              <a:rPr lang="en-US" i="1" smtClean="0">
                <a:solidFill>
                  <a:srgbClr val="990099"/>
                </a:solidFill>
              </a:rPr>
            </a:br>
            <a:r>
              <a:rPr lang="en-US" i="1" smtClean="0">
                <a:solidFill>
                  <a:srgbClr val="990099"/>
                </a:solidFill>
              </a:rPr>
              <a:t>but is not really concerned with it</a:t>
            </a:r>
          </a:p>
          <a:p>
            <a:pPr marL="0" indent="0" algn="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mtClean="0">
                <a:sym typeface="Wingdings" pitchFamily="2" charset="2"/>
              </a:rPr>
              <a:t> </a:t>
            </a:r>
            <a:r>
              <a:rPr lang="en-US" b="1" u="sng" smtClean="0">
                <a:sym typeface="Wingdings" pitchFamily="2" charset="2"/>
              </a:rPr>
              <a:t>PRESS</a:t>
            </a:r>
            <a:r>
              <a:rPr lang="en-US" b="1" baseline="-25000" smtClean="0">
                <a:sym typeface="Wingdings" pitchFamily="2" charset="2"/>
              </a:rPr>
              <a:t>OO</a:t>
            </a:r>
            <a:r>
              <a:rPr lang="en-US" b="1" u="sng" smtClean="0">
                <a:sym typeface="Wingdings" pitchFamily="2" charset="2"/>
              </a:rPr>
              <a:t> actually focuses on one class only</a:t>
            </a:r>
            <a:br>
              <a:rPr lang="en-US" b="1" u="sng" smtClean="0">
                <a:sym typeface="Wingdings" pitchFamily="2" charset="2"/>
              </a:rPr>
            </a:br>
            <a:r>
              <a:rPr lang="en-US" b="1" u="sng" smtClean="0">
                <a:sym typeface="Wingdings" pitchFamily="2" charset="2"/>
              </a:rPr>
              <a:t>(from FRBR Group 1): </a:t>
            </a:r>
            <a:r>
              <a:rPr lang="en-US" b="1" u="sng" smtClean="0">
                <a:solidFill>
                  <a:srgbClr val="990099"/>
                </a:solidFill>
                <a:sym typeface="Wingdings" pitchFamily="2" charset="2"/>
              </a:rPr>
              <a:t>F18 Serial Work</a:t>
            </a:r>
            <a:endParaRPr lang="en-US" b="1" u="sng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Serials in FRBR</a:t>
            </a:r>
            <a:r>
              <a:rPr lang="fr-FR" baseline="-25000"/>
              <a:t>OO</a:t>
            </a:r>
            <a:r>
              <a:rPr lang="fr-FR"/>
              <a:t>/PRESS</a:t>
            </a:r>
            <a:r>
              <a:rPr lang="fr-FR" baseline="-25000"/>
              <a:t>OO</a:t>
            </a:r>
            <a:r>
              <a:rPr lang="fr-FR"/>
              <a:t> </a:t>
            </a:r>
            <a:r>
              <a:rPr lang="fr-FR" sz="3600" smtClean="0"/>
              <a:t>(2)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Describing a serial amounts to describing the </a:t>
            </a:r>
            <a:r>
              <a:rPr lang="fr-FR" smtClean="0">
                <a:solidFill>
                  <a:srgbClr val="990099"/>
                </a:solidFill>
              </a:rPr>
              <a:t>predictability of its behavior</a:t>
            </a:r>
            <a:r>
              <a:rPr lang="fr-FR" smtClean="0"/>
              <a:t>, i.e., its </a:t>
            </a:r>
            <a:r>
              <a:rPr lang="fr-FR" b="1" u="sng" smtClean="0">
                <a:solidFill>
                  <a:srgbClr val="990099"/>
                </a:solidFill>
              </a:rPr>
              <a:t>publication plan</a:t>
            </a:r>
            <a:r>
              <a:rPr lang="fr-FR" smtClean="0"/>
              <a:t> (a set of issuing rules)</a:t>
            </a:r>
          </a:p>
          <a:p>
            <a:pPr lvl="1"/>
            <a:r>
              <a:rPr lang="fr-FR" smtClean="0"/>
              <a:t>What features of the current issue can be expected to remain identical in the next one?</a:t>
            </a:r>
          </a:p>
          <a:p>
            <a:pPr lvl="1"/>
            <a:r>
              <a:rPr lang="fr-FR" smtClean="0"/>
              <a:t>Which past issues displayed identical features and when, and what were those features?</a:t>
            </a:r>
          </a:p>
          <a:p>
            <a:pPr marL="0" lvl="0" indent="0" algn="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500" b="1" smtClean="0">
                <a:solidFill>
                  <a:srgbClr val="000000"/>
                </a:solidFill>
                <a:sym typeface="Wingdings" pitchFamily="2" charset="2"/>
              </a:rPr>
              <a:t> </a:t>
            </a:r>
            <a:r>
              <a:rPr lang="en-US" sz="2500" b="1" u="sng" smtClean="0">
                <a:solidFill>
                  <a:srgbClr val="000000"/>
                </a:solidFill>
                <a:sym typeface="Wingdings" pitchFamily="2" charset="2"/>
              </a:rPr>
              <a:t>PRESS</a:t>
            </a:r>
            <a:r>
              <a:rPr lang="en-US" sz="2500" b="1" baseline="-25000" smtClean="0">
                <a:solidFill>
                  <a:srgbClr val="000000"/>
                </a:solidFill>
                <a:sym typeface="Wingdings" pitchFamily="2" charset="2"/>
              </a:rPr>
              <a:t>OO</a:t>
            </a:r>
            <a:r>
              <a:rPr lang="en-US" sz="2500" b="1" u="sng" smtClean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500" b="1" u="sng">
                <a:solidFill>
                  <a:srgbClr val="000000"/>
                </a:solidFill>
                <a:sym typeface="Wingdings" pitchFamily="2" charset="2"/>
              </a:rPr>
              <a:t>actually focuses on </a:t>
            </a:r>
            <a:r>
              <a:rPr lang="en-US" sz="2500" b="1" u="sng" smtClean="0">
                <a:solidFill>
                  <a:srgbClr val="000000"/>
                </a:solidFill>
                <a:sym typeface="Wingdings" pitchFamily="2" charset="2"/>
              </a:rPr>
              <a:t>class:</a:t>
            </a:r>
            <a:br>
              <a:rPr lang="en-US" sz="2500" b="1" u="sng" smtClean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sz="2500" b="1" u="sng" smtClean="0">
                <a:solidFill>
                  <a:srgbClr val="990099"/>
                </a:solidFill>
                <a:sym typeface="Wingdings" pitchFamily="2" charset="2"/>
              </a:rPr>
              <a:t>Z12 Issuing Rule</a:t>
            </a:r>
            <a:endParaRPr lang="en-GB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Colour codes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r>
              <a:rPr lang="fr-FR" sz="2400" smtClean="0"/>
              <a:t>PRESS</a:t>
            </a:r>
            <a:r>
              <a:rPr lang="fr-FR" sz="2400" baseline="-25000" smtClean="0"/>
              <a:t>OO</a:t>
            </a:r>
            <a:r>
              <a:rPr lang="fr-FR" sz="2400" smtClean="0"/>
              <a:t> = extension of FRBR</a:t>
            </a:r>
            <a:r>
              <a:rPr lang="fr-FR" sz="2400" baseline="-25000" smtClean="0"/>
              <a:t>OO</a:t>
            </a:r>
            <a:r>
              <a:rPr lang="fr-FR" sz="2400" smtClean="0"/>
              <a:t> = extension of CIDOC CRM</a:t>
            </a:r>
            <a:endParaRPr lang="en-GB" smtClean="0"/>
          </a:p>
          <a:p>
            <a:r>
              <a:rPr lang="en-GB" sz="2400" smtClean="0">
                <a:sym typeface="Wingdings" pitchFamily="2" charset="2"/>
              </a:rPr>
              <a:t> </a:t>
            </a:r>
            <a:r>
              <a:rPr lang="en-GB" sz="2400" smtClean="0"/>
              <a:t>In </a:t>
            </a:r>
            <a:r>
              <a:rPr lang="en-GB" sz="2400"/>
              <a:t>the following slides: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990600" y="3808412"/>
            <a:ext cx="1387475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/>
              <a:t>F…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990600" y="4413250"/>
            <a:ext cx="16557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200">
                <a:solidFill>
                  <a:srgbClr val="D60093"/>
                </a:solidFill>
              </a:rPr>
              <a:t>R…, CLP… or CLR…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990600" y="4679950"/>
            <a:ext cx="1371600" cy="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990600" y="2554287"/>
            <a:ext cx="1387475" cy="338554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 dirty="0"/>
              <a:t>E…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990600" y="3117850"/>
            <a:ext cx="438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</a:rPr>
              <a:t>P…</a:t>
            </a:r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990600" y="3384550"/>
            <a:ext cx="1371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990600" y="5678487"/>
            <a:ext cx="438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009900"/>
                </a:solidFill>
              </a:rPr>
              <a:t>Y…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990600" y="5068887"/>
            <a:ext cx="1387475" cy="338554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ctr" eaLnBrk="1" hangingPunct="1">
              <a:defRPr sz="1200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600"/>
              <a:t>Z…</a:t>
            </a: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990600" y="5945187"/>
            <a:ext cx="137160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2727325" y="2514600"/>
            <a:ext cx="299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CC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= a class from CIDOC CRM</a:t>
            </a: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2727325" y="3146425"/>
            <a:ext cx="3314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CC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= a property from CIDOC CRM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2727325" y="3779837"/>
            <a:ext cx="2536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CC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= a class from FRBR</a:t>
            </a:r>
            <a:r>
              <a:rPr lang="en-GB" baseline="-25000"/>
              <a:t>OO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2727325" y="4411662"/>
            <a:ext cx="285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CC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= a property from FRBR</a:t>
            </a:r>
            <a:r>
              <a:rPr lang="en-GB" baseline="-25000"/>
              <a:t>OO</a:t>
            </a:r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2727325" y="5045075"/>
            <a:ext cx="2689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CC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= a class from PRESS</a:t>
            </a:r>
            <a:r>
              <a:rPr lang="en-GB" baseline="-25000"/>
              <a:t>OO</a:t>
            </a: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2727325" y="5678487"/>
            <a:ext cx="300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CC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= a property from PRESS</a:t>
            </a:r>
            <a:r>
              <a:rPr lang="en-GB" baseline="-25000"/>
              <a:t>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1"/>
          <p:cNvSpPr>
            <a:spLocks noChangeShapeType="1"/>
          </p:cNvSpPr>
          <p:nvPr/>
        </p:nvSpPr>
        <p:spPr bwMode="auto">
          <a:xfrm flipH="1">
            <a:off x="7524750" y="620713"/>
            <a:ext cx="0" cy="604837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Line 30"/>
          <p:cNvSpPr>
            <a:spLocks noChangeShapeType="1"/>
          </p:cNvSpPr>
          <p:nvPr/>
        </p:nvSpPr>
        <p:spPr bwMode="auto">
          <a:xfrm flipH="1">
            <a:off x="4040188" y="620713"/>
            <a:ext cx="3175" cy="604837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3513" y="3708400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F3 Manifestation Product Type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49313" y="4729163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F5 Item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403350" y="2692400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F24 Publication Expression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098675" y="544513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F18 Serial Work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416425" y="1609725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F19 Publication Work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14838" y="2692400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F24 Publication Expression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211638" y="3709988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F3 Manifestation Product Type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910263" y="4659313"/>
            <a:ext cx="1387475" cy="2841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F5 Item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721600" y="2698750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F22 </a:t>
            </a:r>
            <a:r>
              <a:rPr lang="en-GB" sz="1000"/>
              <a:t>Self-Contained</a:t>
            </a:r>
            <a:r>
              <a:rPr lang="en-GB" sz="1200"/>
              <a:t> Expression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7721600" y="1598613"/>
            <a:ext cx="1387475" cy="45561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F1 Work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44863" y="5300663"/>
            <a:ext cx="1387475" cy="46672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Z9 Storage</a:t>
            </a:r>
            <a:br>
              <a:rPr lang="en-GB" sz="1200"/>
            </a:br>
            <a:r>
              <a:rPr lang="en-GB" sz="1200"/>
              <a:t>Unit</a:t>
            </a:r>
          </a:p>
        </p:txBody>
      </p:sp>
      <p:cxnSp>
        <p:nvCxnSpPr>
          <p:cNvPr id="16" name="AutoShape 15"/>
          <p:cNvCxnSpPr>
            <a:cxnSpLocks noChangeShapeType="1"/>
            <a:stCxn id="8" idx="2"/>
            <a:endCxn id="7" idx="0"/>
          </p:cNvCxnSpPr>
          <p:nvPr/>
        </p:nvCxnSpPr>
        <p:spPr bwMode="auto">
          <a:xfrm flipH="1">
            <a:off x="2097088" y="828675"/>
            <a:ext cx="695325" cy="1863725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6"/>
          <p:cNvCxnSpPr>
            <a:cxnSpLocks noChangeShapeType="1"/>
            <a:stCxn id="5" idx="0"/>
            <a:endCxn id="7" idx="1"/>
          </p:cNvCxnSpPr>
          <p:nvPr/>
        </p:nvCxnSpPr>
        <p:spPr bwMode="auto">
          <a:xfrm flipV="1">
            <a:off x="857250" y="2925763"/>
            <a:ext cx="546100" cy="782637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17"/>
          <p:cNvCxnSpPr>
            <a:cxnSpLocks noChangeShapeType="1"/>
            <a:stCxn id="6" idx="0"/>
            <a:endCxn id="5" idx="2"/>
          </p:cNvCxnSpPr>
          <p:nvPr/>
        </p:nvCxnSpPr>
        <p:spPr bwMode="auto">
          <a:xfrm flipH="1" flipV="1">
            <a:off x="857250" y="4175125"/>
            <a:ext cx="685800" cy="554038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18"/>
          <p:cNvCxnSpPr>
            <a:cxnSpLocks noChangeShapeType="1"/>
            <a:stCxn id="6" idx="0"/>
            <a:endCxn id="7" idx="2"/>
          </p:cNvCxnSpPr>
          <p:nvPr/>
        </p:nvCxnSpPr>
        <p:spPr bwMode="auto">
          <a:xfrm flipV="1">
            <a:off x="1543050" y="3159125"/>
            <a:ext cx="554038" cy="1570038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AutoShape 19"/>
          <p:cNvCxnSpPr>
            <a:cxnSpLocks noChangeShapeType="1"/>
            <a:stCxn id="5" idx="3"/>
            <a:endCxn id="11" idx="1"/>
          </p:cNvCxnSpPr>
          <p:nvPr/>
        </p:nvCxnSpPr>
        <p:spPr bwMode="auto">
          <a:xfrm>
            <a:off x="1550988" y="3941763"/>
            <a:ext cx="2660650" cy="1587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AutoShape 20"/>
          <p:cNvCxnSpPr>
            <a:cxnSpLocks noChangeShapeType="1"/>
            <a:stCxn id="12" idx="0"/>
            <a:endCxn id="11" idx="2"/>
          </p:cNvCxnSpPr>
          <p:nvPr/>
        </p:nvCxnSpPr>
        <p:spPr bwMode="auto">
          <a:xfrm flipH="1" flipV="1">
            <a:off x="4905375" y="4176713"/>
            <a:ext cx="1698625" cy="482600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AutoShape 21"/>
          <p:cNvCxnSpPr>
            <a:cxnSpLocks noChangeShapeType="1"/>
            <a:stCxn id="12" idx="0"/>
            <a:endCxn id="10" idx="2"/>
          </p:cNvCxnSpPr>
          <p:nvPr/>
        </p:nvCxnSpPr>
        <p:spPr bwMode="auto">
          <a:xfrm flipH="1" flipV="1">
            <a:off x="5108575" y="3159125"/>
            <a:ext cx="1495425" cy="1500188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22"/>
          <p:cNvCxnSpPr>
            <a:cxnSpLocks noChangeShapeType="1"/>
            <a:stCxn id="10" idx="3"/>
            <a:endCxn id="59" idx="1"/>
          </p:cNvCxnSpPr>
          <p:nvPr/>
        </p:nvCxnSpPr>
        <p:spPr bwMode="auto">
          <a:xfrm flipV="1">
            <a:off x="5802313" y="2924175"/>
            <a:ext cx="261937" cy="1588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23"/>
          <p:cNvCxnSpPr>
            <a:cxnSpLocks noChangeShapeType="1"/>
            <a:stCxn id="10" idx="0"/>
            <a:endCxn id="9" idx="2"/>
          </p:cNvCxnSpPr>
          <p:nvPr/>
        </p:nvCxnSpPr>
        <p:spPr bwMode="auto">
          <a:xfrm flipV="1">
            <a:off x="5108575" y="2076450"/>
            <a:ext cx="1588" cy="615950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24"/>
          <p:cNvCxnSpPr>
            <a:cxnSpLocks noChangeShapeType="1"/>
            <a:stCxn id="9" idx="0"/>
            <a:endCxn id="8" idx="2"/>
          </p:cNvCxnSpPr>
          <p:nvPr/>
        </p:nvCxnSpPr>
        <p:spPr bwMode="auto">
          <a:xfrm flipH="1" flipV="1">
            <a:off x="2792413" y="828675"/>
            <a:ext cx="2317750" cy="781050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AutoShape 25"/>
          <p:cNvCxnSpPr>
            <a:cxnSpLocks noChangeShapeType="1"/>
            <a:stCxn id="14" idx="2"/>
            <a:endCxn id="13" idx="0"/>
          </p:cNvCxnSpPr>
          <p:nvPr/>
        </p:nvCxnSpPr>
        <p:spPr bwMode="auto">
          <a:xfrm>
            <a:off x="8415338" y="2054225"/>
            <a:ext cx="0" cy="644525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26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236788" y="4870450"/>
            <a:ext cx="1108075" cy="6635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AutoShape 27"/>
          <p:cNvCxnSpPr>
            <a:cxnSpLocks noChangeShapeType="1"/>
            <a:stCxn id="15" idx="3"/>
            <a:endCxn id="12" idx="1"/>
          </p:cNvCxnSpPr>
          <p:nvPr/>
        </p:nvCxnSpPr>
        <p:spPr bwMode="auto">
          <a:xfrm flipV="1">
            <a:off x="4732338" y="4802188"/>
            <a:ext cx="1177925" cy="731837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AutoShape 28"/>
          <p:cNvCxnSpPr>
            <a:cxnSpLocks noChangeShapeType="1"/>
            <a:stCxn id="11" idx="0"/>
            <a:endCxn id="10" idx="2"/>
          </p:cNvCxnSpPr>
          <p:nvPr/>
        </p:nvCxnSpPr>
        <p:spPr bwMode="auto">
          <a:xfrm flipV="1">
            <a:off x="4905375" y="3159125"/>
            <a:ext cx="203200" cy="550863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AutoShape 29"/>
          <p:cNvCxnSpPr>
            <a:cxnSpLocks noChangeShapeType="1"/>
            <a:stCxn id="7" idx="3"/>
            <a:endCxn id="10" idx="1"/>
          </p:cNvCxnSpPr>
          <p:nvPr/>
        </p:nvCxnSpPr>
        <p:spPr bwMode="auto">
          <a:xfrm>
            <a:off x="2790825" y="2925763"/>
            <a:ext cx="1624013" cy="0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1219200" y="6229350"/>
            <a:ext cx="1654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/>
              <a:t>Periodical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5249863" y="6229350"/>
            <a:ext cx="9717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/>
              <a:t>Issue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7824788" y="6229350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/>
              <a:t>Article</a:t>
            </a: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1882775" y="2192338"/>
            <a:ext cx="9969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R3 is realised in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4746625" y="2176463"/>
            <a:ext cx="9969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R3 is realised in</a:t>
            </a: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 rot="1142216">
            <a:off x="3054350" y="909638"/>
            <a:ext cx="10604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R10 has member</a:t>
            </a: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8047038" y="2176463"/>
            <a:ext cx="9969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R3 is realised in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179388" y="2984500"/>
            <a:ext cx="11303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CLR6 should carry</a:t>
            </a: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214313" y="4418013"/>
            <a:ext cx="10350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R7 is example of</a:t>
            </a:r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1908175" y="3416300"/>
            <a:ext cx="704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R6 carries</a:t>
            </a: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2157413" y="3770313"/>
            <a:ext cx="17462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CLP46 should be composed of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4192588" y="3422650"/>
            <a:ext cx="11303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CLR6 should carry</a:t>
            </a:r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4976813" y="4424363"/>
            <a:ext cx="10350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R7 is example of</a:t>
            </a:r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6332538" y="4303713"/>
            <a:ext cx="704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R6 carries</a:t>
            </a: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5430838" y="2479675"/>
            <a:ext cx="10541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R14 incorporates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2843213" y="2751138"/>
            <a:ext cx="115252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R5 has component</a:t>
            </a:r>
          </a:p>
        </p:txBody>
      </p:sp>
      <p:sp>
        <p:nvSpPr>
          <p:cNvPr id="47" name="Text Box 48"/>
          <p:cNvSpPr txBox="1">
            <a:spLocks noChangeArrowheads="1"/>
          </p:cNvSpPr>
          <p:nvPr/>
        </p:nvSpPr>
        <p:spPr bwMode="auto">
          <a:xfrm rot="1843955">
            <a:off x="2235200" y="5037138"/>
            <a:ext cx="11874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0000FF"/>
                </a:solidFill>
              </a:rPr>
              <a:t>P46 is composed of</a:t>
            </a:r>
          </a:p>
        </p:txBody>
      </p:sp>
      <p:sp>
        <p:nvSpPr>
          <p:cNvPr id="48" name="Text Box 49"/>
          <p:cNvSpPr txBox="1">
            <a:spLocks noChangeArrowheads="1"/>
          </p:cNvSpPr>
          <p:nvPr/>
        </p:nvSpPr>
        <p:spPr bwMode="auto">
          <a:xfrm rot="19694766">
            <a:off x="4668838" y="5014913"/>
            <a:ext cx="11874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0000FF"/>
                </a:solidFill>
              </a:rPr>
              <a:t>P46 is composed of</a:t>
            </a: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350838" y="4986338"/>
            <a:ext cx="1387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/>
              <a:t>Complete set of copies of issues</a:t>
            </a:r>
          </a:p>
        </p:txBody>
      </p: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3132138" y="5722938"/>
            <a:ext cx="1828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/>
              <a:t>Storage unit gathering copies of several issues</a:t>
            </a:r>
          </a:p>
        </p:txBody>
      </p: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6065838" y="4926013"/>
            <a:ext cx="13874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/>
              <a:t>Physical copy of one individual issue</a:t>
            </a:r>
          </a:p>
        </p:txBody>
      </p: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4500563" y="1196975"/>
            <a:ext cx="1387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900" b="1" i="1"/>
              <a:t>An individual issue</a:t>
            </a:r>
          </a:p>
          <a:p>
            <a:pPr algn="r" eaLnBrk="1" hangingPunct="1"/>
            <a:r>
              <a:rPr lang="en-GB" sz="900" b="1" i="1"/>
              <a:t>(publisher’s input)</a:t>
            </a: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611188" y="2487613"/>
            <a:ext cx="1584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/>
              <a:t>Content of the complete set of issues</a:t>
            </a:r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7716838" y="1196975"/>
            <a:ext cx="14636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900" b="1" i="1"/>
              <a:t>An article</a:t>
            </a:r>
          </a:p>
          <a:p>
            <a:pPr algn="r" eaLnBrk="1" hangingPunct="1"/>
            <a:r>
              <a:rPr lang="en-GB" sz="900" b="1" i="1"/>
              <a:t>(author’s input)</a:t>
            </a:r>
          </a:p>
        </p:txBody>
      </p:sp>
      <p:sp>
        <p:nvSpPr>
          <p:cNvPr id="55" name="Text Box 57"/>
          <p:cNvSpPr txBox="1">
            <a:spLocks noChangeArrowheads="1"/>
          </p:cNvSpPr>
          <p:nvPr/>
        </p:nvSpPr>
        <p:spPr bwMode="auto">
          <a:xfrm>
            <a:off x="7956550" y="3125788"/>
            <a:ext cx="1174750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900" b="1" i="1"/>
              <a:t>Text of an article</a:t>
            </a:r>
          </a:p>
        </p:txBody>
      </p:sp>
      <p:sp>
        <p:nvSpPr>
          <p:cNvPr id="56" name="Text Box 58"/>
          <p:cNvSpPr txBox="1">
            <a:spLocks noChangeArrowheads="1"/>
          </p:cNvSpPr>
          <p:nvPr/>
        </p:nvSpPr>
        <p:spPr bwMode="auto">
          <a:xfrm>
            <a:off x="1381125" y="341313"/>
            <a:ext cx="15843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/>
              <a:t>Concept of </a:t>
            </a:r>
            <a:r>
              <a:rPr lang="en-GB" sz="900" b="1" i="1" smtClean="0"/>
              <a:t>a</a:t>
            </a:r>
            <a:br>
              <a:rPr lang="en-GB" sz="900" b="1" i="1" smtClean="0"/>
            </a:br>
            <a:r>
              <a:rPr lang="en-GB" sz="900" b="1" i="1" smtClean="0"/>
              <a:t>periodical</a:t>
            </a:r>
            <a:endParaRPr lang="en-GB" sz="900" b="1" i="1"/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50800" y="3171825"/>
            <a:ext cx="15843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/>
              <a:t>Physical features supposed to be shared by all copies of all issues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6065838" y="1592263"/>
            <a:ext cx="1387475" cy="461962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F17 Aggregation Work</a:t>
            </a:r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6064250" y="2690813"/>
            <a:ext cx="1387475" cy="46672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200"/>
              <a:t>F22 </a:t>
            </a:r>
            <a:r>
              <a:rPr lang="en-GB" sz="1000"/>
              <a:t>Self-Contained</a:t>
            </a:r>
            <a:r>
              <a:rPr lang="en-GB" sz="1200"/>
              <a:t> Expression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6137275" y="1196975"/>
            <a:ext cx="1387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900" b="1" i="1"/>
              <a:t>An individual issue</a:t>
            </a:r>
          </a:p>
          <a:p>
            <a:pPr algn="r" eaLnBrk="1" hangingPunct="1"/>
            <a:r>
              <a:rPr lang="en-GB" sz="900" b="1" i="1"/>
              <a:t>(editor’s input)</a:t>
            </a:r>
          </a:p>
        </p:txBody>
      </p:sp>
      <p:cxnSp>
        <p:nvCxnSpPr>
          <p:cNvPr id="61" name="AutoShape 23"/>
          <p:cNvCxnSpPr>
            <a:cxnSpLocks noChangeShapeType="1"/>
            <a:stCxn id="59" idx="0"/>
            <a:endCxn id="58" idx="2"/>
          </p:cNvCxnSpPr>
          <p:nvPr/>
        </p:nvCxnSpPr>
        <p:spPr bwMode="auto">
          <a:xfrm flipV="1">
            <a:off x="6757988" y="2054225"/>
            <a:ext cx="1587" cy="636588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 Box 36"/>
          <p:cNvSpPr txBox="1">
            <a:spLocks noChangeArrowheads="1"/>
          </p:cNvSpPr>
          <p:nvPr/>
        </p:nvSpPr>
        <p:spPr bwMode="auto">
          <a:xfrm>
            <a:off x="6397625" y="2176463"/>
            <a:ext cx="9969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R3 is realised in</a:t>
            </a:r>
          </a:p>
        </p:txBody>
      </p:sp>
      <p:cxnSp>
        <p:nvCxnSpPr>
          <p:cNvPr id="63" name="AutoShape 22"/>
          <p:cNvCxnSpPr>
            <a:cxnSpLocks noChangeShapeType="1"/>
            <a:stCxn id="59" idx="3"/>
            <a:endCxn id="13" idx="1"/>
          </p:cNvCxnSpPr>
          <p:nvPr/>
        </p:nvCxnSpPr>
        <p:spPr bwMode="auto">
          <a:xfrm>
            <a:off x="7451725" y="2924175"/>
            <a:ext cx="269875" cy="7938"/>
          </a:xfrm>
          <a:prstGeom prst="straightConnector1">
            <a:avLst/>
          </a:prstGeom>
          <a:noFill/>
          <a:ln w="9525">
            <a:solidFill>
              <a:srgbClr val="D6009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 Box 46"/>
          <p:cNvSpPr txBox="1">
            <a:spLocks noChangeArrowheads="1"/>
          </p:cNvSpPr>
          <p:nvPr/>
        </p:nvSpPr>
        <p:spPr bwMode="auto">
          <a:xfrm>
            <a:off x="7019925" y="2497138"/>
            <a:ext cx="10541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D60093"/>
                </a:solidFill>
              </a:rPr>
              <a:t>R14 incorporates</a:t>
            </a:r>
          </a:p>
        </p:txBody>
      </p:sp>
      <p:sp>
        <p:nvSpPr>
          <p:cNvPr id="65" name="Titre 64"/>
          <p:cNvSpPr>
            <a:spLocks noGrp="1"/>
          </p:cNvSpPr>
          <p:nvPr>
            <p:ph type="title"/>
          </p:nvPr>
        </p:nvSpPr>
        <p:spPr>
          <a:xfrm>
            <a:off x="4500563" y="-26987"/>
            <a:ext cx="2967037" cy="1143000"/>
          </a:xfrm>
        </p:spPr>
        <p:txBody>
          <a:bodyPr anchor="t"/>
          <a:lstStyle/>
          <a:p>
            <a:r>
              <a:rPr lang="fr-FR" smtClean="0"/>
              <a:t>Overview</a:t>
            </a:r>
            <a:endParaRPr lang="en-GB"/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>
            <a:off x="2123167" y="343231"/>
            <a:ext cx="5778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900" b="1" i="1" smtClean="0"/>
              <a:t>(</a:t>
            </a:r>
            <a:r>
              <a:rPr lang="en-GB" sz="900" b="1" i="1"/>
              <a:t>dead</a:t>
            </a:r>
            <a:r>
              <a:rPr lang="en-GB" sz="900" b="1" i="1" smtClean="0"/>
              <a:t>)</a:t>
            </a:r>
            <a:endParaRPr lang="en-GB" sz="900" b="1" i="1"/>
          </a:p>
        </p:txBody>
      </p:sp>
    </p:spTree>
    <p:extLst>
      <p:ext uri="{BB962C8B-B14F-4D97-AF65-F5344CB8AC3E}">
        <p14:creationId xmlns:p14="http://schemas.microsoft.com/office/powerpoint/2010/main" val="248493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34" grpId="0"/>
      <p:bldP spid="38" grpId="0"/>
      <p:bldP spid="39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3" grpId="0"/>
      <p:bldP spid="57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Chronological boundaries</a:t>
            </a:r>
            <a:endParaRPr lang="en-GB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665533" y="1799085"/>
            <a:ext cx="1744668" cy="338554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/>
              <a:t>F18 Serial Work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665532" y="3378647"/>
            <a:ext cx="1744670" cy="584775"/>
          </a:xfrm>
          <a:prstGeom prst="rect">
            <a:avLst/>
          </a:prstGeom>
          <a:solidFill>
            <a:srgbClr val="FF99CC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/>
              <a:t>F30 Publication Event</a:t>
            </a:r>
          </a:p>
        </p:txBody>
      </p:sp>
      <p:cxnSp>
        <p:nvCxnSpPr>
          <p:cNvPr id="5" name="AutoShape 24"/>
          <p:cNvCxnSpPr>
            <a:cxnSpLocks noChangeShapeType="1"/>
            <a:stCxn id="3" idx="2"/>
            <a:endCxn id="4" idx="0"/>
          </p:cNvCxnSpPr>
          <p:nvPr/>
        </p:nvCxnSpPr>
        <p:spPr bwMode="auto">
          <a:xfrm>
            <a:off x="4537867" y="2137639"/>
            <a:ext cx="0" cy="1241008"/>
          </a:xfrm>
          <a:prstGeom prst="straightConnector1">
            <a:avLst/>
          </a:prstGeom>
          <a:noFill/>
          <a:ln w="19050">
            <a:solidFill>
              <a:srgbClr val="D60093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3156858" y="2644136"/>
            <a:ext cx="27758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>
                <a:solidFill>
                  <a:srgbClr val="D60093"/>
                </a:solidFill>
              </a:rPr>
              <a:t>R23 created </a:t>
            </a:r>
            <a:r>
              <a:rPr lang="en-GB" sz="1600" dirty="0" smtClean="0">
                <a:solidFill>
                  <a:srgbClr val="D60093"/>
                </a:solidFill>
              </a:rPr>
              <a:t>a realisation </a:t>
            </a:r>
            <a:r>
              <a:rPr lang="en-GB" sz="1600" dirty="0">
                <a:solidFill>
                  <a:srgbClr val="D60093"/>
                </a:solidFill>
              </a:rPr>
              <a:t>of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303333" y="4978847"/>
            <a:ext cx="1744668" cy="58477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Z6 Starting of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smtClean="0"/>
              <a:t>Publication</a:t>
            </a:r>
            <a:endParaRPr lang="en-GB" sz="1600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776544" y="4978847"/>
            <a:ext cx="1637446" cy="584775"/>
          </a:xfrm>
          <a:prstGeom prst="rect">
            <a:avLst/>
          </a:prstGeom>
          <a:solidFill>
            <a:srgbClr val="CCFF99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600" dirty="0" smtClean="0"/>
              <a:t>Z7 Ending of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smtClean="0"/>
              <a:t>Publication</a:t>
            </a:r>
            <a:endParaRPr lang="en-GB" sz="1600" dirty="0"/>
          </a:p>
        </p:txBody>
      </p:sp>
      <p:sp>
        <p:nvSpPr>
          <p:cNvPr id="12" name="Text Box 52"/>
          <p:cNvSpPr txBox="1">
            <a:spLocks noChangeArrowheads="1"/>
          </p:cNvSpPr>
          <p:nvPr/>
        </p:nvSpPr>
        <p:spPr bwMode="auto">
          <a:xfrm>
            <a:off x="677863" y="5583065"/>
            <a:ext cx="29797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b="1" i="1" dirty="0" smtClean="0"/>
              <a:t>= Publication </a:t>
            </a:r>
            <a:r>
              <a:rPr lang="en-GB" sz="1200" b="1" i="1" smtClean="0"/>
              <a:t>of earliest known issue</a:t>
            </a:r>
            <a:endParaRPr lang="en-GB" sz="1200" b="1" i="1" dirty="0"/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5190706" y="5583064"/>
            <a:ext cx="2809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b="1" i="1" dirty="0" smtClean="0"/>
              <a:t>= Publication </a:t>
            </a:r>
            <a:r>
              <a:rPr lang="en-GB" sz="1200" b="1" i="1" smtClean="0"/>
              <a:t>of latest </a:t>
            </a:r>
            <a:r>
              <a:rPr lang="en-GB" sz="1200" b="1" i="1" dirty="0" smtClean="0"/>
              <a:t>known issue</a:t>
            </a:r>
            <a:endParaRPr lang="en-GB" sz="1200" b="1" i="1" dirty="0"/>
          </a:p>
        </p:txBody>
      </p:sp>
      <p:cxnSp>
        <p:nvCxnSpPr>
          <p:cNvPr id="14" name="AutoShape 29"/>
          <p:cNvCxnSpPr>
            <a:cxnSpLocks noChangeShapeType="1"/>
            <a:stCxn id="10" idx="0"/>
            <a:endCxn id="4" idx="2"/>
          </p:cNvCxnSpPr>
          <p:nvPr/>
        </p:nvCxnSpPr>
        <p:spPr bwMode="auto">
          <a:xfrm flipV="1">
            <a:off x="2175667" y="3963422"/>
            <a:ext cx="2362200" cy="10154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 Box 47"/>
          <p:cNvSpPr txBox="1">
            <a:spLocks noChangeArrowheads="1"/>
          </p:cNvSpPr>
          <p:nvPr/>
        </p:nvSpPr>
        <p:spPr bwMode="auto">
          <a:xfrm rot="20243829">
            <a:off x="2288742" y="4300850"/>
            <a:ext cx="120815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00FF"/>
                </a:solidFill>
              </a:rPr>
              <a:t>P116 starts</a:t>
            </a:r>
            <a:endParaRPr lang="en-GB" sz="1600" dirty="0">
              <a:solidFill>
                <a:srgbClr val="0000FF"/>
              </a:solidFill>
            </a:endParaRPr>
          </a:p>
        </p:txBody>
      </p:sp>
      <p:cxnSp>
        <p:nvCxnSpPr>
          <p:cNvPr id="18" name="AutoShape 29"/>
          <p:cNvCxnSpPr>
            <a:cxnSpLocks noChangeShapeType="1"/>
            <a:stCxn id="11" idx="0"/>
            <a:endCxn id="4" idx="2"/>
          </p:cNvCxnSpPr>
          <p:nvPr/>
        </p:nvCxnSpPr>
        <p:spPr bwMode="auto">
          <a:xfrm flipH="1" flipV="1">
            <a:off x="4537867" y="3963422"/>
            <a:ext cx="2057400" cy="10154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 Box 47"/>
          <p:cNvSpPr txBox="1">
            <a:spLocks noChangeArrowheads="1"/>
          </p:cNvSpPr>
          <p:nvPr/>
        </p:nvSpPr>
        <p:spPr bwMode="auto">
          <a:xfrm rot="1528173">
            <a:off x="5158884" y="4247758"/>
            <a:ext cx="13989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00FF"/>
                </a:solidFill>
              </a:rPr>
              <a:t>P115 finishes</a:t>
            </a:r>
            <a:endParaRPr lang="en-GB" sz="1600" dirty="0">
              <a:solidFill>
                <a:srgbClr val="0000FF"/>
              </a:solidFill>
            </a:endParaRPr>
          </a:p>
        </p:txBody>
      </p:sp>
      <p:cxnSp>
        <p:nvCxnSpPr>
          <p:cNvPr id="22" name="AutoShape 15"/>
          <p:cNvCxnSpPr>
            <a:cxnSpLocks noChangeShapeType="1"/>
            <a:stCxn id="3" idx="1"/>
            <a:endCxn id="10" idx="1"/>
          </p:cNvCxnSpPr>
          <p:nvPr/>
        </p:nvCxnSpPr>
        <p:spPr bwMode="auto">
          <a:xfrm rot="10800000" flipV="1">
            <a:off x="1303333" y="1968361"/>
            <a:ext cx="2362200" cy="3302873"/>
          </a:xfrm>
          <a:prstGeom prst="curvedConnector3">
            <a:avLst>
              <a:gd name="adj1" fmla="val 109677"/>
            </a:avLst>
          </a:prstGeom>
          <a:noFill/>
          <a:ln w="19050">
            <a:solidFill>
              <a:srgbClr val="00B05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 Box 27"/>
          <p:cNvSpPr txBox="1">
            <a:spLocks noChangeArrowheads="1"/>
          </p:cNvSpPr>
          <p:nvPr/>
        </p:nvSpPr>
        <p:spPr bwMode="auto">
          <a:xfrm rot="20145987">
            <a:off x="1449423" y="2025383"/>
            <a:ext cx="14366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Y17 launched</a:t>
            </a:r>
            <a:endParaRPr lang="en-GB" sz="1600" dirty="0">
              <a:solidFill>
                <a:srgbClr val="009900"/>
              </a:solidFill>
            </a:endParaRPr>
          </a:p>
        </p:txBody>
      </p:sp>
      <p:cxnSp>
        <p:nvCxnSpPr>
          <p:cNvPr id="27" name="AutoShape 15"/>
          <p:cNvCxnSpPr>
            <a:cxnSpLocks noChangeShapeType="1"/>
            <a:stCxn id="3" idx="3"/>
            <a:endCxn id="11" idx="3"/>
          </p:cNvCxnSpPr>
          <p:nvPr/>
        </p:nvCxnSpPr>
        <p:spPr bwMode="auto">
          <a:xfrm>
            <a:off x="5410201" y="1968362"/>
            <a:ext cx="2003789" cy="3302873"/>
          </a:xfrm>
          <a:prstGeom prst="curvedConnector3">
            <a:avLst>
              <a:gd name="adj1" fmla="val 111408"/>
            </a:avLst>
          </a:prstGeom>
          <a:noFill/>
          <a:ln w="19050">
            <a:solidFill>
              <a:srgbClr val="00B05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 Box 27"/>
          <p:cNvSpPr txBox="1">
            <a:spLocks noChangeArrowheads="1"/>
          </p:cNvSpPr>
          <p:nvPr/>
        </p:nvSpPr>
        <p:spPr bwMode="auto">
          <a:xfrm rot="1878331">
            <a:off x="6117935" y="2036003"/>
            <a:ext cx="11753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dirty="0" smtClean="0">
                <a:solidFill>
                  <a:srgbClr val="009900"/>
                </a:solidFill>
              </a:rPr>
              <a:t>Y18 ended</a:t>
            </a:r>
            <a:endParaRPr lang="en-GB" sz="1600" dirty="0">
              <a:solidFill>
                <a:srgbClr val="0099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2730947"/>
            <a:ext cx="23134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When did</a:t>
            </a:r>
            <a:br>
              <a:rPr lang="en-GB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GB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 begin?</a:t>
            </a:r>
            <a:endParaRPr lang="en-GB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30546" y="2730946"/>
            <a:ext cx="23134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When did</a:t>
            </a:r>
            <a:br>
              <a:rPr lang="en-GB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GB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 end?</a:t>
            </a:r>
            <a:endParaRPr lang="en-GB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472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5" grpId="0"/>
      <p:bldP spid="19" grpId="0"/>
      <p:bldP spid="23" grpId="0"/>
      <p:bldP spid="30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00CC"/>
          </a:solidFill>
          <a:prstDash val="solid"/>
          <a:round/>
          <a:headEnd type="none" w="med" len="med"/>
          <a:tailEnd type="arrow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00CC"/>
          </a:solidFill>
          <a:prstDash val="solid"/>
          <a:round/>
          <a:headEnd type="none" w="med" len="med"/>
          <a:tailEnd type="arrow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</TotalTime>
  <Words>1346</Words>
  <Application>Microsoft Office PowerPoint</Application>
  <PresentationFormat>Affichage à l'écran (4:3)</PresentationFormat>
  <Paragraphs>328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1_Modèle par défaut</vt:lpstr>
      <vt:lpstr>A Brief Presentation of PRESSOO</vt:lpstr>
      <vt:lpstr>How FRBR envisioned serials (1)</vt:lpstr>
      <vt:lpstr>How FRBR envisioned serials (2)</vt:lpstr>
      <vt:lpstr>FRBR and serials: a criticism</vt:lpstr>
      <vt:lpstr>Serials in FRBROO/PRESSOO (1)</vt:lpstr>
      <vt:lpstr>Serials in FRBROO/PRESSOO (2)</vt:lpstr>
      <vt:lpstr>Colour codes</vt:lpstr>
      <vt:lpstr>Overview</vt:lpstr>
      <vt:lpstr>Chronological boundaries</vt:lpstr>
      <vt:lpstr>Describing a periodical</vt:lpstr>
      <vt:lpstr>Describing a periodical: aspects of a publication plan</vt:lpstr>
      <vt:lpstr>Describing a periodical: changes in a publication plan</vt:lpstr>
      <vt:lpstr>Relationships among periodicals</vt:lpstr>
      <vt:lpstr>Relationships between periodicals and monographs</vt:lpstr>
      <vt:lpstr>Continuations</vt:lpstr>
      <vt:lpstr>‘Supersedes’ relationship</vt:lpstr>
      <vt:lpstr>Absorptions</vt:lpstr>
      <vt:lpstr>Separations</vt:lpstr>
      <vt:lpstr>Mergers</vt:lpstr>
      <vt:lpstr>Splits</vt:lpstr>
      <vt:lpstr>Temporary replacements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 BOEUF</dc:creator>
  <cp:lastModifiedBy>Patrick LE BOEUF</cp:lastModifiedBy>
  <cp:revision>87</cp:revision>
  <cp:lastPrinted>1601-01-01T00:00:00Z</cp:lastPrinted>
  <dcterms:created xsi:type="dcterms:W3CDTF">1601-01-01T00:00:00Z</dcterms:created>
  <dcterms:modified xsi:type="dcterms:W3CDTF">2013-10-17T08:57:46Z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